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25"/>
  </p:notesMasterIdLst>
  <p:handoutMasterIdLst>
    <p:handoutMasterId r:id="rId26"/>
  </p:handoutMasterIdLst>
  <p:sldIdLst>
    <p:sldId id="361" r:id="rId5"/>
    <p:sldId id="435" r:id="rId6"/>
    <p:sldId id="371" r:id="rId7"/>
    <p:sldId id="372" r:id="rId8"/>
    <p:sldId id="373" r:id="rId9"/>
    <p:sldId id="374" r:id="rId10"/>
    <p:sldId id="375" r:id="rId11"/>
    <p:sldId id="376" r:id="rId12"/>
    <p:sldId id="382" r:id="rId13"/>
    <p:sldId id="377" r:id="rId14"/>
    <p:sldId id="378" r:id="rId15"/>
    <p:sldId id="379" r:id="rId16"/>
    <p:sldId id="380" r:id="rId17"/>
    <p:sldId id="381" r:id="rId18"/>
    <p:sldId id="383" r:id="rId19"/>
    <p:sldId id="384" r:id="rId20"/>
    <p:sldId id="385" r:id="rId21"/>
    <p:sldId id="389" r:id="rId22"/>
    <p:sldId id="390" r:id="rId23"/>
    <p:sldId id="364" r:id="rId2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wal, Krishma /IN" initials="AK/" lastIdx="4" clrIdx="0">
    <p:extLst>
      <p:ext uri="{19B8F6BF-5375-455C-9EA6-DF929625EA0E}">
        <p15:presenceInfo xmlns:p15="http://schemas.microsoft.com/office/powerpoint/2012/main" userId="S::Krishma.Aswal@sanofi.com::5e88c8a6-76b1-47a5-aabd-d40367e23a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3F8"/>
    <a:srgbClr val="23004C"/>
    <a:srgbClr val="E9E6ED"/>
    <a:srgbClr val="F5F5F5"/>
    <a:srgbClr val="FFFFFF"/>
    <a:srgbClr val="FFF3CF"/>
    <a:srgbClr val="FFE6A0"/>
    <a:srgbClr val="FFDA70"/>
    <a:srgbClr val="FFC111"/>
    <a:srgbClr val="EE6B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800B559-55DF-4324-A70D-7A5FB1BD5379}">
  <a:tblStyle styleId="{F800B559-55DF-4324-A70D-7A5FB1BD5379}" styleName="Sanofi">
    <a:wholeTbl>
      <a:tcTxStyle>
        <a:fontRef idx="minor">
          <a:schemeClr val="dk1"/>
        </a:fontRef>
        <a:schemeClr val="dk1"/>
      </a:tcTxStyle>
      <a:tcStyle>
        <a:tcBdr>
          <a:left>
            <a:ln w="2500" cmpd="sng">
              <a:solidFill>
                <a:schemeClr val="lt2"/>
              </a:solidFill>
            </a:ln>
          </a:left>
          <a:right>
            <a:ln w="2500" cmpd="sng">
              <a:solidFill>
                <a:schemeClr val="lt2"/>
              </a:solidFill>
            </a:ln>
          </a:right>
          <a:top>
            <a:ln w="2500" cmpd="sng">
              <a:solidFill>
                <a:schemeClr val="lt2"/>
              </a:solidFill>
            </a:ln>
          </a:top>
          <a:bottom>
            <a:ln w="2500" cmpd="sng">
              <a:solidFill>
                <a:schemeClr val="lt2"/>
              </a:solidFill>
            </a:ln>
          </a:bottom>
          <a:insideH>
            <a:ln w="2500" cmpd="sng">
              <a:solidFill>
                <a:schemeClr val="lt2"/>
              </a:solidFill>
            </a:ln>
          </a:insideH>
          <a:insideV>
            <a:ln w="2500" cmpd="sng">
              <a:solidFill>
                <a:schemeClr val="lt2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H>
    <a:band2H>
      <a:tcStyle>
        <a:tcBdr/>
      </a:tcStyle>
    </a:band2H>
    <a:band1V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Col>
    <a:fir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firstCol>
    <a:lastRow>
      <a:tcTxStyle b="on">
        <a:fontRef idx="maj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Row>
    <a:firstRow>
      <a:tcTxStyle b="off">
        <a:fontRef idx="major">
          <a:schemeClr val="lt2"/>
        </a:fontRef>
        <a:schemeClr val="lt2"/>
      </a:tcTxStyle>
      <a:tcStyle>
        <a:tcBdr>
          <a:bottom>
            <a:ln w="36000" cmpd="sng">
              <a:solidFill>
                <a:schemeClr val="accent2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9" autoAdjust="0"/>
    <p:restoredTop sz="93907" autoAdjust="0"/>
  </p:normalViewPr>
  <p:slideViewPr>
    <p:cSldViewPr snapToGrid="0" showGuides="1">
      <p:cViewPr varScale="1">
        <p:scale>
          <a:sx n="150" d="100"/>
          <a:sy n="150" d="100"/>
        </p:scale>
        <p:origin x="558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3C5A8E8-CFFD-8244-99C5-C59695B7B5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2097A3-5546-824A-82FF-3390AD25D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5986D-8BE5-CF41-BDD9-ABAFDA2F44C7}" type="datetimeFigureOut">
              <a:rPr lang="fr-FR" smtClean="0"/>
              <a:t>23/07/2024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FF6B0C-B1BA-F042-9223-AFA5A1E54C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5FA54A-F961-0E49-BD8F-3E49E88675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FDA78-543E-4D49-948C-0112778612F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381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6454-8C49-4AFA-8B67-E69B53E09A31}" type="datetimeFigureOut">
              <a:rPr lang="fr-FR" smtClean="0"/>
              <a:t>23/07/2024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76107-2EC1-4836-BBE2-B29C7F5CEAC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7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tx1"/>
                </a:solidFill>
              </a:rPr>
              <a:t>• This is an internal training deck that provides an overview of the pathophysiology underlying several lysosomal storage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disorders</a:t>
            </a:r>
            <a:r>
              <a:rPr lang="en-US" dirty="0">
                <a:solidFill>
                  <a:schemeClr val="tx1"/>
                </a:solidFill>
              </a:rPr>
              <a:t> (LSDs) and the mechanism of action of Venglustat, an investigational therapy being studied for the treatment of the LSDs </a:t>
            </a:r>
            <a:r>
              <a:rPr lang="en-US" sz="12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GM2 gangliosidoses, Fabry disease, and Gaucher disease types 1 and 3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7684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Let’s take a closer look at the specific GSL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synthesis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breakdown enzymes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 enzymes 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synthesize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catabolize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GSLs along a metabolic pathway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of the first steps in GSL production is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facilitated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an enzyme called glucosylceramide synthase, or GCS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GCS that converts glucose and ceramide into a GSL called glucosylceramide, or GL-1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GL-1 is a key substrate for the production of other GSLs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image on the slide, you can see 3 different types of GSLs: GL-1, GL-3, and GM2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 GSLs are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synthesized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the enzymes GCS, GL-3 synthase, and GM2 synthase, respectively, as noted by blue arrows in the image on the slide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healthy individuals, these GSLs are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catabolized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the lysosomal enzymes acid </a:t>
            </a:r>
            <a:r>
              <a:rPr lang="el-G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-glucosidase (GBA), </a:t>
            </a:r>
            <a:r>
              <a:rPr lang="el-GR" sz="1200" spc="-8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α-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ga</a:t>
            </a:r>
            <a:r>
              <a:rPr lang="en-US" sz="1200" spc="4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ac</a:t>
            </a:r>
            <a:r>
              <a:rPr lang="en-US" sz="1200" spc="-4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os</a:t>
            </a:r>
            <a:r>
              <a:rPr lang="en-US" sz="1200" spc="4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dase A, and </a:t>
            </a:r>
            <a:r>
              <a:rPr lang="el-G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-hexosaminidase, respectively, as noted by red arrows in the image on the slide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9202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LSDs, there is a deficiency in the amount or function of specific lysosomal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r>
              <a:rPr lang="en-US" dirty="0"/>
              <a:t> enzymes</a:t>
            </a:r>
            <a:br>
              <a:rPr lang="en-US" dirty="0"/>
            </a:br>
            <a:r>
              <a:rPr lang="en-US" dirty="0"/>
              <a:t>o This deficiency leads to the accumulation of GSLs in cells, as we discussed earlier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GM2 gangliosidoses, there is a deficiency of the enzyme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dirty="0"/>
              <a:t>-hexosaminidase, leading to an accumulation of the GSL GM2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Fabry disease, there is a deficiency of the enzyme </a:t>
            </a:r>
            <a:r>
              <a:rPr lang="el-GR" sz="1200" spc="-8" dirty="0">
                <a:ea typeface="Verdana" panose="020B0604030504040204" pitchFamily="34" charset="0"/>
                <a:cs typeface="Arial"/>
              </a:rPr>
              <a:t>α-</a:t>
            </a:r>
            <a:r>
              <a:rPr lang="en-US" sz="1200" dirty="0">
                <a:ea typeface="Verdana" panose="020B0604030504040204" pitchFamily="34" charset="0"/>
                <a:cs typeface="Arial"/>
              </a:rPr>
              <a:t>ga</a:t>
            </a:r>
            <a:r>
              <a:rPr lang="en-US" sz="1200" spc="4" dirty="0">
                <a:ea typeface="Verdana" panose="020B0604030504040204" pitchFamily="34" charset="0"/>
                <a:cs typeface="Arial"/>
              </a:rPr>
              <a:t>l</a:t>
            </a:r>
            <a:r>
              <a:rPr lang="en-US" sz="1200" dirty="0">
                <a:ea typeface="Verdana" panose="020B0604030504040204" pitchFamily="34" charset="0"/>
                <a:cs typeface="Arial"/>
              </a:rPr>
              <a:t>ac</a:t>
            </a:r>
            <a:r>
              <a:rPr lang="en-US" sz="1200" spc="-4" dirty="0">
                <a:ea typeface="Verdana" panose="020B0604030504040204" pitchFamily="34" charset="0"/>
                <a:cs typeface="Arial"/>
              </a:rPr>
              <a:t>t</a:t>
            </a:r>
            <a:r>
              <a:rPr lang="en-US" sz="1200" dirty="0">
                <a:ea typeface="Verdana" panose="020B0604030504040204" pitchFamily="34" charset="0"/>
                <a:cs typeface="Arial"/>
              </a:rPr>
              <a:t>os</a:t>
            </a:r>
            <a:r>
              <a:rPr lang="en-US" sz="1200" spc="4" dirty="0">
                <a:ea typeface="Verdana" panose="020B0604030504040204" pitchFamily="34" charset="0"/>
                <a:cs typeface="Arial"/>
              </a:rPr>
              <a:t>i</a:t>
            </a:r>
            <a:r>
              <a:rPr lang="en-US" sz="1200" dirty="0">
                <a:ea typeface="Verdana" panose="020B0604030504040204" pitchFamily="34" charset="0"/>
                <a:cs typeface="Arial"/>
              </a:rPr>
              <a:t>dase A, leading to an accumulation of the GSL GL-3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ea typeface="Verdana" panose="020B0604030504040204" pitchFamily="34" charset="0"/>
                <a:cs typeface="Arial"/>
              </a:rPr>
              <a:t>In Gaucher disease, there is a deficiency of the enzyme </a:t>
            </a:r>
            <a:r>
              <a:rPr lang="en-US" dirty="0"/>
              <a:t>acid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dirty="0"/>
              <a:t>-glucosidase, leading to an accumulation of the GSL GL-1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Let’s take a closer look at each of the LSDs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4175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GM2 gangliosidoses represents 2 rare inherited, autosomal recessive, progressive neurodegenerative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LSDs 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that occur due to pathogenic variants in the </a:t>
            </a:r>
            <a:r>
              <a:rPr lang="en-US" sz="12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HEXA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or </a:t>
            </a:r>
            <a:r>
              <a:rPr lang="en-US" sz="12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HEXB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genes</a:t>
            </a:r>
          </a:p>
          <a:p>
            <a:pPr marL="285750" indent="-285750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genetic variants lead to a deficiency in the enzyme </a:t>
            </a:r>
            <a:r>
              <a:rPr lang="el-GR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β-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hexosaminidase A </a:t>
            </a:r>
            <a:b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(Tay-Sachs disease) or a combined deficiency of </a:t>
            </a:r>
            <a:r>
              <a:rPr lang="el-GR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β-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hexosaminidase A and B (</a:t>
            </a:r>
            <a:r>
              <a:rPr lang="en-US" sz="12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Sandhoff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disease) </a:t>
            </a:r>
          </a:p>
          <a:p>
            <a:pPr marL="285750" indent="-285750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Deficient </a:t>
            </a:r>
            <a:r>
              <a:rPr lang="el-GR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-hexosaminidase (catabolism enzyme) results in GM2 accumulation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1284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GM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 gangliosidoses, a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ccumulation of GM2 occurs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primarily within neurons and </a:t>
            </a:r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progressively destroys nerve cells in the brain and spinal cord</a:t>
            </a:r>
            <a:endParaRPr lang="en-US" sz="12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image on the slide illustrates swollen neurons and neuronal degradation due to GM2 accumulation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This accumulation leads to neurodegenerative symptoms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4807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Fabry disease is a rare, progressive, X-linked LSD resulting from a deficiency in the α-galactosidase A enzyme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Deficient </a:t>
            </a:r>
            <a:r>
              <a:rPr lang="en-US" sz="1200" b="0" i="0" dirty="0">
                <a:effectLst/>
                <a:latin typeface="Georgia" panose="02040502050405020303" pitchFamily="18" charset="0"/>
              </a:rPr>
              <a:t>α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-galactosidase A (catabolism enzyme) results in GL-3 accumulation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556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In Fabry disease, a</a:t>
            </a:r>
            <a:r>
              <a:rPr lang="en-US" sz="12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ccumulation of GL-3 occurs in different cell types of the heart, kidneys, and cerebrovascular system, leading to significant and progressive organ damage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chemeClr val="tx1"/>
                </a:solidFill>
                <a:effectLst/>
                <a:latin typeface="+mn-lt"/>
              </a:rPr>
              <a:t>Nerve damage leads to acute and chronic pain and autonomic dysfunction, impacting the gastrointestinal system (enteric neuropathy)</a:t>
            </a:r>
            <a:r>
              <a:rPr lang="en-US" sz="12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images on the slide illustrate GL-3 accumulation in vascular endothelial cells, cardiomyocytes, dorsal root ganglion cells, and kidney cells</a:t>
            </a:r>
            <a:endParaRPr lang="en-US" sz="400" dirty="0">
              <a:solidFill>
                <a:schemeClr val="tx1"/>
              </a:solidFill>
              <a:latin typeface="+mn-lt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0525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Gaucher disease is a rare, autosomal recessive LSD caused by pathogenic variants in the GBA gene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Resulting deficiency of the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enzyme acid </a:t>
            </a:r>
            <a:r>
              <a:rPr lang="el-GR" sz="1200" dirty="0">
                <a:effectLst/>
                <a:latin typeface="+mn-lt"/>
                <a:ea typeface="Times New Roman" panose="02020603050405020304" pitchFamily="18" charset="0"/>
              </a:rPr>
              <a:t>β-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glucosidase leads to accumulation of the GSL glucosylceramide (GL-1) in the lysosomes of macrophages known as Gaucher cells </a:t>
            </a: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4630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kern="1200" dirty="0">
                <a:effectLst/>
                <a:latin typeface="+mn-lt"/>
                <a:ea typeface="Times New Roman" panose="02020603050405020304" pitchFamily="18" charset="0"/>
              </a:rPr>
              <a:t>In Gaucher disease, accumulation of GL-1 occurs in the cells of the liver, spleen, bone marrow, and brain, resulting in progressive multiorgan dysfunction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</a:rPr>
              <a:t>The image on the slide shows GL-1 accumulation in the marrow</a:t>
            </a:r>
            <a:endParaRPr lang="en-US" sz="1200" kern="12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kern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Gaucher disease is classified into 3 types</a:t>
            </a:r>
          </a:p>
          <a:p>
            <a:pPr marL="51255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kern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ype 1 is the most common and </a:t>
            </a:r>
            <a:r>
              <a:rPr lang="en-US" sz="1200" b="0" i="0" dirty="0">
                <a:effectLst/>
                <a:latin typeface="+mn-lt"/>
              </a:rPr>
              <a:t>has hematologic, visceral, and skeletal manifestations due to GL-1 accumulation</a:t>
            </a:r>
          </a:p>
          <a:p>
            <a:pPr marL="51255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200" b="0" i="0" dirty="0">
                <a:effectLst/>
                <a:latin typeface="+mn-lt"/>
              </a:rPr>
              <a:t>Types 2 and 3 have neurologic manifestations</a:t>
            </a:r>
          </a:p>
          <a:p>
            <a:pPr marL="742950" lvl="2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200" b="0" i="0" dirty="0">
                <a:effectLst/>
                <a:latin typeface="+mn-lt"/>
              </a:rPr>
              <a:t>Type 2 has overwhelming CNS involvement and results in infancy fatality</a:t>
            </a:r>
          </a:p>
          <a:p>
            <a:pPr marL="742950" lvl="2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200" dirty="0">
                <a:latin typeface="+mn-lt"/>
              </a:rPr>
              <a:t>T</a:t>
            </a:r>
            <a:r>
              <a:rPr lang="en-US" sz="1200" b="0" i="0" dirty="0">
                <a:effectLst/>
                <a:latin typeface="+mn-lt"/>
              </a:rPr>
              <a:t>ype 3 has slower progression of neuronopathic manifestations</a:t>
            </a:r>
            <a:endParaRPr lang="en-US" sz="1200" kern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184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summary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Inherited genetic defects 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impair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lysosomal enzymes responsible for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catabolizing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GSLs</a:t>
            </a:r>
          </a:p>
          <a:p>
            <a:pPr marL="973350" lvl="2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 progressive and relentless pathologic accumulation of undegraded GSLs in lysosomes and other cells is the hallmark of some LSDs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If these LSDs are left untreated,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 accumulation continues, causing multiorgan damage and dysfunction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Venglustat is an investigational 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oral SRT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that inhibits GCS to reduce the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of the GSLs implicated in the pathophysiology of GM2 gangliosidoses, Fabry disease, and Gaucher disease types 1 and 3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Venglustat has the unique ability to reach target tissues due to potency, selectivity, and CNS accessibility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4182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Additional questions can be discussed at this 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7236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6AA54A-322D-4EA8-8C06-8439F98CD46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2124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01850" indent="-171450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objectives of this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presentation are to d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escribe and discuss the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5450" lvl="1" indent="-171450">
              <a:buFont typeface="Courier New" panose="02070309020205020404" pitchFamily="49" charset="0"/>
              <a:buChar char="o"/>
            </a:pP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Role of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GSLs 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 the m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echanism of disease of LSDs, including GM2 gangliosidoses, Fabry disease, and Gaucher disease 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5450" lvl="1" indent="-171450"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Damage caused by GSL accumulation in cells and tissues if these LSDs are left untreated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5450" lvl="1" indent="-171450"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Mechanism of action of Venglustat in addressing the underlying pathophysiology of these LSDs 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651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GSLs,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which were discovered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1884,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important building blocks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outer leaflet of mammalian cell membranes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GSLs are lipids comprised of a 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glucose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attached to a hydrophobic membrane lipid anchor, ceramide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971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GSLs are not only important building blocks of cell membranes, they also fulfill diverse functions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GSLs are vital to maintaining cellular homeostasis (</a:t>
            </a:r>
            <a:r>
              <a:rPr lang="en-US" dirty="0">
                <a:solidFill>
                  <a:srgbClr val="202124"/>
                </a:solidFill>
              </a:rPr>
              <a:t>a</a:t>
            </a:r>
            <a:r>
              <a:rPr lang="en-US" i="0" dirty="0">
                <a:solidFill>
                  <a:srgbClr val="202124"/>
                </a:solidFill>
                <a:effectLst/>
              </a:rPr>
              <a:t> state of balance needed for the body to survive and function correctly)</a:t>
            </a:r>
            <a:r>
              <a:rPr lang="en-US" dirty="0"/>
              <a:t> and contribute to physiologic processes, such as cell signaling and regulation of inflammation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functions of GSLs include: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Cell membrane building blocks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Cellular homeostasis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Myelin insulation of axons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Regulation of T cells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Cell signaling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Expression of blood group antigens</a:t>
            </a: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464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 maintain cellular homeostasis, tight regulation between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dirty="0"/>
              <a:t>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catabolism,</a:t>
            </a:r>
            <a:r>
              <a:rPr lang="en-US" dirty="0"/>
              <a:t> and intracellular tracking of GSLs is necessary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GSL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dirty="0"/>
              <a:t> occurs in the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endoplasmic reticulum and </a:t>
            </a:r>
            <a:r>
              <a:rPr lang="en-US" dirty="0"/>
              <a:t>Golgi apparatus of cells, and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r>
              <a:rPr lang="en-US" dirty="0"/>
              <a:t> happens in lysosomes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Specific enzymes in these cellular structures drive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dirty="0"/>
              <a:t> and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r>
              <a:rPr lang="en-US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Given GSLs serve many critical functions for cells, the balance of their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dirty="0"/>
              <a:t> and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r>
              <a:rPr lang="en-US" dirty="0"/>
              <a:t> needs to stay intact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9756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Let’s take a closer look at that balance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 healthy individuals, there is a balance between GSL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265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In people with LSDs, the lysosomal enzymes responsible for the 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Proxima Nova" panose="02000506030000020004" pitchFamily="2" charset="0"/>
              </a:rPr>
              <a:t>catabolism</a:t>
            </a:r>
            <a:r>
              <a:rPr lang="en-US" b="0" dirty="0">
                <a:solidFill>
                  <a:schemeClr val="tx1"/>
                </a:solidFill>
              </a:rPr>
              <a:t> of unused or excess GSLs are impaired, such that there is more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b="0" dirty="0">
                <a:solidFill>
                  <a:schemeClr val="tx1"/>
                </a:solidFill>
              </a:rPr>
              <a:t> than </a:t>
            </a:r>
            <a:r>
              <a:rPr lang="en-US" sz="1200" b="0" dirty="0">
                <a:solidFill>
                  <a:schemeClr val="tx1"/>
                </a:solidFill>
                <a:effectLst/>
              </a:rPr>
              <a:t>catabolism</a:t>
            </a:r>
            <a:endParaRPr lang="en-US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This imbalance, due to deficient lysosomal enzyme </a:t>
            </a:r>
            <a:r>
              <a:rPr lang="en-US" sz="1200" b="0" dirty="0">
                <a:solidFill>
                  <a:schemeClr val="tx1"/>
                </a:solidFill>
                <a:effectLst/>
              </a:rPr>
              <a:t>catabolism</a:t>
            </a:r>
            <a:r>
              <a:rPr lang="en-US" b="0" dirty="0">
                <a:solidFill>
                  <a:schemeClr val="tx1"/>
                </a:solidFill>
              </a:rPr>
              <a:t>, leads to GSL accumulation in cells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418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people with LSDs, inherited genetic defects are what compromise the lysosomal enzymes responsible for the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r>
              <a:rPr lang="en-US" dirty="0"/>
              <a:t> of GSLs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result is relentless and pathologic accumulation of GSLs in cells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affected cells become functionally impaired or destroyed, leading to toxic effects in different organs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image on the slide illustrates the difference between a normal cell and one in which GSLs have accumulated due to an LSD</a:t>
            </a: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94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aphique 7">
            <a:extLst>
              <a:ext uri="{FF2B5EF4-FFF2-40B4-BE49-F238E27FC236}">
                <a16:creationId xmlns:a16="http://schemas.microsoft.com/office/drawing/2014/main" id="{5569CE8B-04AF-468F-B800-7ECF09FD6C9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36582" y="2227950"/>
            <a:ext cx="2670837" cy="687600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A862ADC4-857D-4471-A871-BD1A38FB23C1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3473CDDD-9034-4972-B890-4C267C13F06F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FA4CC508-0E53-4122-BCBD-4E37F1B71C30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7" name="Espace réservé du numéro de diapositive 10">
            <a:extLst>
              <a:ext uri="{FF2B5EF4-FFF2-40B4-BE49-F238E27FC236}">
                <a16:creationId xmlns:a16="http://schemas.microsoft.com/office/drawing/2014/main" id="{0C91776E-4152-7134-0AD6-8271D4719AB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6226" y="4820495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Espace réservé du pied de page 9">
            <a:extLst>
              <a:ext uri="{FF2B5EF4-FFF2-40B4-BE49-F238E27FC236}">
                <a16:creationId xmlns:a16="http://schemas.microsoft.com/office/drawing/2014/main" id="{B18C7A97-9A9E-C184-D0B9-C9C071A4C4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24545" y="4825871"/>
            <a:ext cx="4844338" cy="127750"/>
          </a:xfrm>
          <a:prstGeom prst="rect">
            <a:avLst/>
          </a:prstGeom>
        </p:spPr>
        <p:txBody>
          <a:bodyPr anchor="ctr"/>
          <a:lstStyle>
            <a:lvl1pPr algn="ctr">
              <a:defRPr sz="700"/>
            </a:lvl1pPr>
          </a:lstStyle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8EC741-A833-8945-8D75-ECC8CECBA4F0}"/>
              </a:ext>
            </a:extLst>
          </p:cNvPr>
          <p:cNvSpPr txBox="1"/>
          <p:nvPr userDrawn="1"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5F5F5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</p:spTree>
    <p:extLst>
      <p:ext uri="{BB962C8B-B14F-4D97-AF65-F5344CB8AC3E}">
        <p14:creationId xmlns:p14="http://schemas.microsoft.com/office/powerpoint/2010/main" val="175098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 Option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7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15" name="Espace réservé du texte 17">
            <a:extLst>
              <a:ext uri="{FF2B5EF4-FFF2-40B4-BE49-F238E27FC236}">
                <a16:creationId xmlns:a16="http://schemas.microsoft.com/office/drawing/2014/main" id="{26F07BC6-BD1D-4953-9F45-D190CB67B24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09318" y="2265747"/>
            <a:ext cx="4888011" cy="332399"/>
          </a:xfrm>
        </p:spPr>
        <p:txBody>
          <a:bodyPr/>
          <a:lstStyle>
            <a:lvl1pPr>
              <a:lnSpc>
                <a:spcPct val="90000"/>
              </a:lnSpc>
              <a:defRPr lang="fr-FR" sz="2400" b="1" i="0" kern="12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Espace réservé du texte 17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Graphique 4">
            <a:extLst>
              <a:ext uri="{FF2B5EF4-FFF2-40B4-BE49-F238E27FC236}">
                <a16:creationId xmlns:a16="http://schemas.microsoft.com/office/drawing/2014/main" id="{8304C7AB-4C03-445E-AB02-6507361166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62009" y="723299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14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 Option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7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15" name="Espace réservé du texte 17">
            <a:extLst>
              <a:ext uri="{FF2B5EF4-FFF2-40B4-BE49-F238E27FC236}">
                <a16:creationId xmlns:a16="http://schemas.microsoft.com/office/drawing/2014/main" id="{26F07BC6-BD1D-4953-9F45-D190CB67B24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09318" y="2265747"/>
            <a:ext cx="4888011" cy="332399"/>
          </a:xfrm>
        </p:spPr>
        <p:txBody>
          <a:bodyPr/>
          <a:lstStyle>
            <a:lvl1pPr>
              <a:lnSpc>
                <a:spcPct val="90000"/>
              </a:lnSpc>
              <a:defRPr lang="fr-FR" sz="2400" b="1" i="0" kern="12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Espace réservé du texte 17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Graphique 4">
            <a:extLst>
              <a:ext uri="{FF2B5EF4-FFF2-40B4-BE49-F238E27FC236}">
                <a16:creationId xmlns:a16="http://schemas.microsoft.com/office/drawing/2014/main" id="{47A4CFED-9962-48A7-8ED7-BCB4523B3A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2455" y="3768442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80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  <p:sp>
        <p:nvSpPr>
          <p:cNvPr id="14" name="Espace réservé du texte 17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15" name="Espace réservé du texte 17">
            <a:extLst>
              <a:ext uri="{FF2B5EF4-FFF2-40B4-BE49-F238E27FC236}">
                <a16:creationId xmlns:a16="http://schemas.microsoft.com/office/drawing/2014/main" id="{26F07BC6-BD1D-4953-9F45-D190CB67B24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09318" y="2265747"/>
            <a:ext cx="4888011" cy="332399"/>
          </a:xfrm>
        </p:spPr>
        <p:txBody>
          <a:bodyPr/>
          <a:lstStyle>
            <a:lvl1pPr>
              <a:lnSpc>
                <a:spcPct val="90000"/>
              </a:lnSpc>
              <a:defRPr lang="fr-FR" sz="2400" b="1" i="0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Espace réservé du texte 17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2462E27-B160-4A4B-BFF2-1BC51A07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00" b="0" i="0" cap="none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IN"/>
              <a:t>For use by Sanofi Medical Affairs for scientific and medical discussions only.  Do not photograph, copy or distribute.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04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 Option 2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7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15" name="Espace réservé du texte 17">
            <a:extLst>
              <a:ext uri="{FF2B5EF4-FFF2-40B4-BE49-F238E27FC236}">
                <a16:creationId xmlns:a16="http://schemas.microsoft.com/office/drawing/2014/main" id="{26F07BC6-BD1D-4953-9F45-D190CB67B24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09318" y="2265747"/>
            <a:ext cx="4888011" cy="332399"/>
          </a:xfrm>
        </p:spPr>
        <p:txBody>
          <a:bodyPr/>
          <a:lstStyle>
            <a:lvl1pPr>
              <a:lnSpc>
                <a:spcPct val="90000"/>
              </a:lnSpc>
              <a:defRPr lang="fr-FR" sz="2400" b="1" i="0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Espace réservé du texte 17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Graphique 4">
            <a:extLst>
              <a:ext uri="{FF2B5EF4-FFF2-40B4-BE49-F238E27FC236}">
                <a16:creationId xmlns:a16="http://schemas.microsoft.com/office/drawing/2014/main" id="{8304C7AB-4C03-445E-AB02-6507361166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62009" y="723299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89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 Option 3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7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15" name="Espace réservé du texte 17">
            <a:extLst>
              <a:ext uri="{FF2B5EF4-FFF2-40B4-BE49-F238E27FC236}">
                <a16:creationId xmlns:a16="http://schemas.microsoft.com/office/drawing/2014/main" id="{26F07BC6-BD1D-4953-9F45-D190CB67B24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09318" y="2265747"/>
            <a:ext cx="4888011" cy="332399"/>
          </a:xfrm>
        </p:spPr>
        <p:txBody>
          <a:bodyPr/>
          <a:lstStyle>
            <a:lvl1pPr>
              <a:lnSpc>
                <a:spcPct val="90000"/>
              </a:lnSpc>
              <a:defRPr lang="fr-FR" sz="2400" b="1" i="0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Espace réservé du texte 17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Graphique 4">
            <a:extLst>
              <a:ext uri="{FF2B5EF4-FFF2-40B4-BE49-F238E27FC236}">
                <a16:creationId xmlns:a16="http://schemas.microsoft.com/office/drawing/2014/main" id="{47A4CFED-9962-48A7-8ED7-BCB4523B3A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2455" y="3768442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3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3CF0ECB-30FF-45DD-8A41-5DF28038CBA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0"/>
            <a:ext cx="9143999" cy="5143500"/>
          </a:xfrm>
          <a:custGeom>
            <a:avLst/>
            <a:gdLst>
              <a:gd name="connsiteX0" fmla="*/ 351363 w 9143999"/>
              <a:gd name="connsiteY0" fmla="*/ 4913481 h 5143500"/>
              <a:gd name="connsiteX1" fmla="*/ 331613 w 9143999"/>
              <a:gd name="connsiteY1" fmla="*/ 4933530 h 5143500"/>
              <a:gd name="connsiteX2" fmla="*/ 352237 w 9143999"/>
              <a:gd name="connsiteY2" fmla="*/ 4953582 h 5143500"/>
              <a:gd name="connsiteX3" fmla="*/ 371987 w 9143999"/>
              <a:gd name="connsiteY3" fmla="*/ 4933533 h 5143500"/>
              <a:gd name="connsiteX4" fmla="*/ 351363 w 9143999"/>
              <a:gd name="connsiteY4" fmla="*/ 4913481 h 5143500"/>
              <a:gd name="connsiteX5" fmla="*/ 892593 w 9143999"/>
              <a:gd name="connsiteY5" fmla="*/ 4837587 h 5143500"/>
              <a:gd name="connsiteX6" fmla="*/ 917846 w 9143999"/>
              <a:gd name="connsiteY6" fmla="*/ 4847631 h 5143500"/>
              <a:gd name="connsiteX7" fmla="*/ 927648 w 9143999"/>
              <a:gd name="connsiteY7" fmla="*/ 4877990 h 5143500"/>
              <a:gd name="connsiteX8" fmla="*/ 918100 w 9143999"/>
              <a:gd name="connsiteY8" fmla="*/ 4908353 h 5143500"/>
              <a:gd name="connsiteX9" fmla="*/ 894866 w 9143999"/>
              <a:gd name="connsiteY9" fmla="*/ 4918277 h 5143500"/>
              <a:gd name="connsiteX10" fmla="*/ 868933 w 9143999"/>
              <a:gd name="connsiteY10" fmla="*/ 4908080 h 5143500"/>
              <a:gd name="connsiteX11" fmla="*/ 859062 w 9143999"/>
              <a:gd name="connsiteY11" fmla="*/ 4877877 h 5143500"/>
              <a:gd name="connsiteX12" fmla="*/ 868678 w 9143999"/>
              <a:gd name="connsiteY12" fmla="*/ 4847677 h 5143500"/>
              <a:gd name="connsiteX13" fmla="*/ 559057 w 9143999"/>
              <a:gd name="connsiteY13" fmla="*/ 4837499 h 5143500"/>
              <a:gd name="connsiteX14" fmla="*/ 578336 w 9143999"/>
              <a:gd name="connsiteY14" fmla="*/ 4840021 h 5143500"/>
              <a:gd name="connsiteX15" fmla="*/ 585643 w 9143999"/>
              <a:gd name="connsiteY15" fmla="*/ 4847817 h 5143500"/>
              <a:gd name="connsiteX16" fmla="*/ 585643 w 9143999"/>
              <a:gd name="connsiteY16" fmla="*/ 4907937 h 5143500"/>
              <a:gd name="connsiteX17" fmla="*/ 578336 w 9143999"/>
              <a:gd name="connsiteY17" fmla="*/ 4915741 h 5143500"/>
              <a:gd name="connsiteX18" fmla="*/ 558605 w 9143999"/>
              <a:gd name="connsiteY18" fmla="*/ 4918322 h 5143500"/>
              <a:gd name="connsiteX19" fmla="*/ 534559 w 9143999"/>
              <a:gd name="connsiteY19" fmla="*/ 4909442 h 5143500"/>
              <a:gd name="connsiteX20" fmla="*/ 523519 w 9143999"/>
              <a:gd name="connsiteY20" fmla="*/ 4877990 h 5143500"/>
              <a:gd name="connsiteX21" fmla="*/ 534559 w 9143999"/>
              <a:gd name="connsiteY21" fmla="*/ 4846542 h 5143500"/>
              <a:gd name="connsiteX22" fmla="*/ 1101680 w 9143999"/>
              <a:gd name="connsiteY22" fmla="*/ 4805359 h 5143500"/>
              <a:gd name="connsiteX23" fmla="*/ 1095864 w 9143999"/>
              <a:gd name="connsiteY23" fmla="*/ 4811167 h 5143500"/>
              <a:gd name="connsiteX24" fmla="*/ 1095864 w 9143999"/>
              <a:gd name="connsiteY24" fmla="*/ 4944812 h 5143500"/>
              <a:gd name="connsiteX25" fmla="*/ 1101680 w 9143999"/>
              <a:gd name="connsiteY25" fmla="*/ 4950628 h 5143500"/>
              <a:gd name="connsiteX26" fmla="*/ 1127823 w 9143999"/>
              <a:gd name="connsiteY26" fmla="*/ 4950628 h 5143500"/>
              <a:gd name="connsiteX27" fmla="*/ 1128318 w 9143999"/>
              <a:gd name="connsiteY27" fmla="*/ 4950134 h 5143500"/>
              <a:gd name="connsiteX28" fmla="*/ 1130431 w 9143999"/>
              <a:gd name="connsiteY28" fmla="*/ 4950134 h 5143500"/>
              <a:gd name="connsiteX29" fmla="*/ 1136285 w 9143999"/>
              <a:gd name="connsiteY29" fmla="*/ 4944348 h 5143500"/>
              <a:gd name="connsiteX30" fmla="*/ 1136285 w 9143999"/>
              <a:gd name="connsiteY30" fmla="*/ 4811405 h 5143500"/>
              <a:gd name="connsiteX31" fmla="*/ 1130431 w 9143999"/>
              <a:gd name="connsiteY31" fmla="*/ 4805627 h 5143500"/>
              <a:gd name="connsiteX32" fmla="*/ 1128092 w 9143999"/>
              <a:gd name="connsiteY32" fmla="*/ 4805627 h 5143500"/>
              <a:gd name="connsiteX33" fmla="*/ 1127823 w 9143999"/>
              <a:gd name="connsiteY33" fmla="*/ 4805359 h 5143500"/>
              <a:gd name="connsiteX34" fmla="*/ 891920 w 9143999"/>
              <a:gd name="connsiteY34" fmla="*/ 4802455 h 5143500"/>
              <a:gd name="connsiteX35" fmla="*/ 819859 w 9143999"/>
              <a:gd name="connsiteY35" fmla="*/ 4877990 h 5143500"/>
              <a:gd name="connsiteX36" fmla="*/ 893949 w 9143999"/>
              <a:gd name="connsiteY36" fmla="*/ 4953533 h 5143500"/>
              <a:gd name="connsiteX37" fmla="*/ 923593 w 9143999"/>
              <a:gd name="connsiteY37" fmla="*/ 4947899 h 5143500"/>
              <a:gd name="connsiteX38" fmla="*/ 924071 w 9143999"/>
              <a:gd name="connsiteY38" fmla="*/ 4947569 h 5143500"/>
              <a:gd name="connsiteX39" fmla="*/ 924870 w 9143999"/>
              <a:gd name="connsiteY39" fmla="*/ 4947419 h 5143500"/>
              <a:gd name="connsiteX40" fmla="*/ 967553 w 9143999"/>
              <a:gd name="connsiteY40" fmla="*/ 4877877 h 5143500"/>
              <a:gd name="connsiteX41" fmla="*/ 924008 w 9143999"/>
              <a:gd name="connsiteY41" fmla="*/ 4808342 h 5143500"/>
              <a:gd name="connsiteX42" fmla="*/ 922787 w 9143999"/>
              <a:gd name="connsiteY42" fmla="*/ 4808121 h 5143500"/>
              <a:gd name="connsiteX43" fmla="*/ 922737 w 9143999"/>
              <a:gd name="connsiteY43" fmla="*/ 4808088 h 5143500"/>
              <a:gd name="connsiteX44" fmla="*/ 891920 w 9143999"/>
              <a:gd name="connsiteY44" fmla="*/ 4802455 h 5143500"/>
              <a:gd name="connsiteX45" fmla="*/ 725443 w 9143999"/>
              <a:gd name="connsiteY45" fmla="*/ 4802455 h 5143500"/>
              <a:gd name="connsiteX46" fmla="*/ 667045 w 9143999"/>
              <a:gd name="connsiteY46" fmla="*/ 4812907 h 5143500"/>
              <a:gd name="connsiteX47" fmla="*/ 666933 w 9143999"/>
              <a:gd name="connsiteY47" fmla="*/ 4813086 h 5143500"/>
              <a:gd name="connsiteX48" fmla="*/ 666650 w 9143999"/>
              <a:gd name="connsiteY48" fmla="*/ 4813136 h 5143500"/>
              <a:gd name="connsiteX49" fmla="*/ 659335 w 9143999"/>
              <a:gd name="connsiteY49" fmla="*/ 4824699 h 5143500"/>
              <a:gd name="connsiteX50" fmla="*/ 659335 w 9143999"/>
              <a:gd name="connsiteY50" fmla="*/ 4944348 h 5143500"/>
              <a:gd name="connsiteX51" fmla="*/ 659777 w 9143999"/>
              <a:gd name="connsiteY51" fmla="*/ 4944785 h 5143500"/>
              <a:gd name="connsiteX52" fmla="*/ 659777 w 9143999"/>
              <a:gd name="connsiteY52" fmla="*/ 4944812 h 5143500"/>
              <a:gd name="connsiteX53" fmla="*/ 665593 w 9143999"/>
              <a:gd name="connsiteY53" fmla="*/ 4950628 h 5143500"/>
              <a:gd name="connsiteX54" fmla="*/ 691736 w 9143999"/>
              <a:gd name="connsiteY54" fmla="*/ 4950628 h 5143500"/>
              <a:gd name="connsiteX55" fmla="*/ 697552 w 9143999"/>
              <a:gd name="connsiteY55" fmla="*/ 4944812 h 5143500"/>
              <a:gd name="connsiteX56" fmla="*/ 697552 w 9143999"/>
              <a:gd name="connsiteY56" fmla="*/ 4847194 h 5143500"/>
              <a:gd name="connsiteX57" fmla="*/ 704448 w 9143999"/>
              <a:gd name="connsiteY57" fmla="*/ 4839717 h 5143500"/>
              <a:gd name="connsiteX58" fmla="*/ 726010 w 9143999"/>
              <a:gd name="connsiteY58" fmla="*/ 4837419 h 5143500"/>
              <a:gd name="connsiteX59" fmla="*/ 746013 w 9143999"/>
              <a:gd name="connsiteY59" fmla="*/ 4843168 h 5143500"/>
              <a:gd name="connsiteX60" fmla="*/ 754202 w 9143999"/>
              <a:gd name="connsiteY60" fmla="*/ 4862009 h 5143500"/>
              <a:gd name="connsiteX61" fmla="*/ 754202 w 9143999"/>
              <a:gd name="connsiteY61" fmla="*/ 4944812 h 5143500"/>
              <a:gd name="connsiteX62" fmla="*/ 760018 w 9143999"/>
              <a:gd name="connsiteY62" fmla="*/ 4950628 h 5143500"/>
              <a:gd name="connsiteX63" fmla="*/ 786160 w 9143999"/>
              <a:gd name="connsiteY63" fmla="*/ 4950628 h 5143500"/>
              <a:gd name="connsiteX64" fmla="*/ 791976 w 9143999"/>
              <a:gd name="connsiteY64" fmla="*/ 4944812 h 5143500"/>
              <a:gd name="connsiteX65" fmla="*/ 791976 w 9143999"/>
              <a:gd name="connsiteY65" fmla="*/ 4944762 h 5143500"/>
              <a:gd name="connsiteX66" fmla="*/ 792395 w 9143999"/>
              <a:gd name="connsiteY66" fmla="*/ 4944348 h 5143500"/>
              <a:gd name="connsiteX67" fmla="*/ 792395 w 9143999"/>
              <a:gd name="connsiteY67" fmla="*/ 4857065 h 5143500"/>
              <a:gd name="connsiteX68" fmla="*/ 775798 w 9143999"/>
              <a:gd name="connsiteY68" fmla="*/ 4816682 h 5143500"/>
              <a:gd name="connsiteX69" fmla="*/ 775543 w 9143999"/>
              <a:gd name="connsiteY69" fmla="*/ 4816611 h 5143500"/>
              <a:gd name="connsiteX70" fmla="*/ 775486 w 9143999"/>
              <a:gd name="connsiteY70" fmla="*/ 4816471 h 5143500"/>
              <a:gd name="connsiteX71" fmla="*/ 725443 w 9143999"/>
              <a:gd name="connsiteY71" fmla="*/ 4802455 h 5143500"/>
              <a:gd name="connsiteX72" fmla="*/ 559834 w 9143999"/>
              <a:gd name="connsiteY72" fmla="*/ 4802455 h 5143500"/>
              <a:gd name="connsiteX73" fmla="*/ 529662 w 9143999"/>
              <a:gd name="connsiteY73" fmla="*/ 4807762 h 5143500"/>
              <a:gd name="connsiteX74" fmla="*/ 529594 w 9143999"/>
              <a:gd name="connsiteY74" fmla="*/ 4807805 h 5143500"/>
              <a:gd name="connsiteX75" fmla="*/ 528372 w 9143999"/>
              <a:gd name="connsiteY75" fmla="*/ 4808018 h 5143500"/>
              <a:gd name="connsiteX76" fmla="*/ 483586 w 9143999"/>
              <a:gd name="connsiteY76" fmla="*/ 4877877 h 5143500"/>
              <a:gd name="connsiteX77" fmla="*/ 526397 w 9143999"/>
              <a:gd name="connsiteY77" fmla="*/ 4947825 h 5143500"/>
              <a:gd name="connsiteX78" fmla="*/ 527142 w 9143999"/>
              <a:gd name="connsiteY78" fmla="*/ 4947947 h 5143500"/>
              <a:gd name="connsiteX79" fmla="*/ 527700 w 9143999"/>
              <a:gd name="connsiteY79" fmla="*/ 4948307 h 5143500"/>
              <a:gd name="connsiteX80" fmla="*/ 559257 w 9143999"/>
              <a:gd name="connsiteY80" fmla="*/ 4953533 h 5143500"/>
              <a:gd name="connsiteX81" fmla="*/ 617069 w 9143999"/>
              <a:gd name="connsiteY81" fmla="*/ 4941908 h 5143500"/>
              <a:gd name="connsiteX82" fmla="*/ 624337 w 9143999"/>
              <a:gd name="connsiteY82" fmla="*/ 4930284 h 5143500"/>
              <a:gd name="connsiteX83" fmla="*/ 624337 w 9143999"/>
              <a:gd name="connsiteY83" fmla="*/ 4824821 h 5143500"/>
              <a:gd name="connsiteX84" fmla="*/ 617069 w 9143999"/>
              <a:gd name="connsiteY84" fmla="*/ 4813204 h 5143500"/>
              <a:gd name="connsiteX85" fmla="*/ 559834 w 9143999"/>
              <a:gd name="connsiteY85" fmla="*/ 4802455 h 5143500"/>
              <a:gd name="connsiteX86" fmla="*/ 398011 w 9143999"/>
              <a:gd name="connsiteY86" fmla="*/ 4801292 h 5143500"/>
              <a:gd name="connsiteX87" fmla="*/ 395922 w 9143999"/>
              <a:gd name="connsiteY87" fmla="*/ 4801589 h 5143500"/>
              <a:gd name="connsiteX88" fmla="*/ 395863 w 9143999"/>
              <a:gd name="connsiteY88" fmla="*/ 4801582 h 5143500"/>
              <a:gd name="connsiteX89" fmla="*/ 331528 w 9143999"/>
              <a:gd name="connsiteY89" fmla="*/ 4853603 h 5143500"/>
              <a:gd name="connsiteX90" fmla="*/ 425688 w 9143999"/>
              <a:gd name="connsiteY90" fmla="*/ 4933656 h 5143500"/>
              <a:gd name="connsiteX91" fmla="*/ 423936 w 9143999"/>
              <a:gd name="connsiteY91" fmla="*/ 4944348 h 5143500"/>
              <a:gd name="connsiteX92" fmla="*/ 423645 w 9143999"/>
              <a:gd name="connsiteY92" fmla="*/ 4946089 h 5143500"/>
              <a:gd name="connsiteX93" fmla="*/ 428029 w 9143999"/>
              <a:gd name="connsiteY93" fmla="*/ 4950134 h 5143500"/>
              <a:gd name="connsiteX94" fmla="*/ 429440 w 9143999"/>
              <a:gd name="connsiteY94" fmla="*/ 4950134 h 5143500"/>
              <a:gd name="connsiteX95" fmla="*/ 429969 w 9143999"/>
              <a:gd name="connsiteY95" fmla="*/ 4950628 h 5143500"/>
              <a:gd name="connsiteX96" fmla="*/ 456121 w 9143999"/>
              <a:gd name="connsiteY96" fmla="*/ 4950628 h 5143500"/>
              <a:gd name="connsiteX97" fmla="*/ 463668 w 9143999"/>
              <a:gd name="connsiteY97" fmla="*/ 4944812 h 5143500"/>
              <a:gd name="connsiteX98" fmla="*/ 465995 w 9143999"/>
              <a:gd name="connsiteY98" fmla="*/ 4928255 h 5143500"/>
              <a:gd name="connsiteX99" fmla="*/ 372445 w 9143999"/>
              <a:gd name="connsiteY99" fmla="*/ 4850972 h 5143500"/>
              <a:gd name="connsiteX100" fmla="*/ 378874 w 9143999"/>
              <a:gd name="connsiteY100" fmla="*/ 4840371 h 5143500"/>
              <a:gd name="connsiteX101" fmla="*/ 395404 w 9143999"/>
              <a:gd name="connsiteY101" fmla="*/ 4836760 h 5143500"/>
              <a:gd name="connsiteX102" fmla="*/ 438848 w 9143999"/>
              <a:gd name="connsiteY102" fmla="*/ 4849557 h 5143500"/>
              <a:gd name="connsiteX103" fmla="*/ 443232 w 9143999"/>
              <a:gd name="connsiteY103" fmla="*/ 4850714 h 5143500"/>
              <a:gd name="connsiteX104" fmla="*/ 443815 w 9143999"/>
              <a:gd name="connsiteY104" fmla="*/ 4850347 h 5143500"/>
              <a:gd name="connsiteX105" fmla="*/ 445074 w 9143999"/>
              <a:gd name="connsiteY105" fmla="*/ 4850684 h 5143500"/>
              <a:gd name="connsiteX106" fmla="*/ 451467 w 9143999"/>
              <a:gd name="connsiteY106" fmla="*/ 4846616 h 5143500"/>
              <a:gd name="connsiteX107" fmla="*/ 460476 w 9143999"/>
              <a:gd name="connsiteY107" fmla="*/ 4827435 h 5143500"/>
              <a:gd name="connsiteX108" fmla="*/ 461639 w 9143999"/>
              <a:gd name="connsiteY108" fmla="*/ 4822502 h 5143500"/>
              <a:gd name="connsiteX109" fmla="*/ 458150 w 9143999"/>
              <a:gd name="connsiteY109" fmla="*/ 4816686 h 5143500"/>
              <a:gd name="connsiteX110" fmla="*/ 398011 w 9143999"/>
              <a:gd name="connsiteY110" fmla="*/ 4801292 h 5143500"/>
              <a:gd name="connsiteX111" fmla="*/ 1053743 w 9143999"/>
              <a:gd name="connsiteY111" fmla="*/ 4747249 h 5143500"/>
              <a:gd name="connsiteX112" fmla="*/ 994181 w 9143999"/>
              <a:gd name="connsiteY112" fmla="*/ 4808264 h 5143500"/>
              <a:gd name="connsiteX113" fmla="*/ 994181 w 9143999"/>
              <a:gd name="connsiteY113" fmla="*/ 4944812 h 5143500"/>
              <a:gd name="connsiteX114" fmla="*/ 999997 w 9143999"/>
              <a:gd name="connsiteY114" fmla="*/ 4950628 h 5143500"/>
              <a:gd name="connsiteX115" fmla="*/ 1025851 w 9143999"/>
              <a:gd name="connsiteY115" fmla="*/ 4950628 h 5143500"/>
              <a:gd name="connsiteX116" fmla="*/ 1026345 w 9143999"/>
              <a:gd name="connsiteY116" fmla="*/ 4950134 h 5143500"/>
              <a:gd name="connsiteX117" fmla="*/ 1027794 w 9143999"/>
              <a:gd name="connsiteY117" fmla="*/ 4950134 h 5143500"/>
              <a:gd name="connsiteX118" fmla="*/ 1033639 w 9143999"/>
              <a:gd name="connsiteY118" fmla="*/ 4944348 h 5143500"/>
              <a:gd name="connsiteX119" fmla="*/ 1033639 w 9143999"/>
              <a:gd name="connsiteY119" fmla="*/ 4837419 h 5143500"/>
              <a:gd name="connsiteX120" fmla="*/ 1070780 w 9143999"/>
              <a:gd name="connsiteY120" fmla="*/ 4837419 h 5143500"/>
              <a:gd name="connsiteX121" fmla="*/ 1076625 w 9143999"/>
              <a:gd name="connsiteY121" fmla="*/ 4831634 h 5143500"/>
              <a:gd name="connsiteX122" fmla="*/ 1076625 w 9143999"/>
              <a:gd name="connsiteY122" fmla="*/ 4811692 h 5143500"/>
              <a:gd name="connsiteX123" fmla="*/ 1070780 w 9143999"/>
              <a:gd name="connsiteY123" fmla="*/ 4805627 h 5143500"/>
              <a:gd name="connsiteX124" fmla="*/ 1068815 w 9143999"/>
              <a:gd name="connsiteY124" fmla="*/ 4805627 h 5143500"/>
              <a:gd name="connsiteX125" fmla="*/ 1068559 w 9143999"/>
              <a:gd name="connsiteY125" fmla="*/ 4805359 h 5143500"/>
              <a:gd name="connsiteX126" fmla="*/ 1033639 w 9143999"/>
              <a:gd name="connsiteY126" fmla="*/ 4805359 h 5143500"/>
              <a:gd name="connsiteX127" fmla="*/ 1033639 w 9143999"/>
              <a:gd name="connsiteY127" fmla="*/ 4802443 h 5143500"/>
              <a:gd name="connsiteX128" fmla="*/ 1056748 w 9143999"/>
              <a:gd name="connsiteY128" fmla="*/ 4778457 h 5143500"/>
              <a:gd name="connsiteX129" fmla="*/ 1071071 w 9143999"/>
              <a:gd name="connsiteY129" fmla="*/ 4779901 h 5143500"/>
              <a:gd name="connsiteX130" fmla="*/ 1076625 w 9143999"/>
              <a:gd name="connsiteY130" fmla="*/ 4774411 h 5143500"/>
              <a:gd name="connsiteX131" fmla="*/ 1079556 w 9143999"/>
              <a:gd name="connsiteY131" fmla="*/ 4759385 h 5143500"/>
              <a:gd name="connsiteX132" fmla="*/ 1080138 w 9143999"/>
              <a:gd name="connsiteY132" fmla="*/ 4755627 h 5143500"/>
              <a:gd name="connsiteX133" fmla="*/ 1074293 w 9143999"/>
              <a:gd name="connsiteY133" fmla="*/ 4749848 h 5143500"/>
              <a:gd name="connsiteX134" fmla="*/ 1072404 w 9143999"/>
              <a:gd name="connsiteY134" fmla="*/ 4749641 h 5143500"/>
              <a:gd name="connsiteX135" fmla="*/ 1072049 w 9143999"/>
              <a:gd name="connsiteY135" fmla="*/ 4749285 h 5143500"/>
              <a:gd name="connsiteX136" fmla="*/ 1053743 w 9143999"/>
              <a:gd name="connsiteY136" fmla="*/ 4747249 h 5143500"/>
              <a:gd name="connsiteX137" fmla="*/ 1115151 w 9143999"/>
              <a:gd name="connsiteY137" fmla="*/ 4747131 h 5143500"/>
              <a:gd name="connsiteX138" fmla="*/ 1095104 w 9143999"/>
              <a:gd name="connsiteY138" fmla="*/ 4767478 h 5143500"/>
              <a:gd name="connsiteX139" fmla="*/ 1116017 w 9143999"/>
              <a:gd name="connsiteY139" fmla="*/ 4787818 h 5143500"/>
              <a:gd name="connsiteX140" fmla="*/ 1136065 w 9143999"/>
              <a:gd name="connsiteY140" fmla="*/ 4767481 h 5143500"/>
              <a:gd name="connsiteX141" fmla="*/ 1115151 w 9143999"/>
              <a:gd name="connsiteY141" fmla="*/ 4747131 h 5143500"/>
              <a:gd name="connsiteX142" fmla="*/ 0 w 9143999"/>
              <a:gd name="connsiteY142" fmla="*/ 0 h 5143500"/>
              <a:gd name="connsiteX143" fmla="*/ 9143999 w 9143999"/>
              <a:gd name="connsiteY143" fmla="*/ 0 h 5143500"/>
              <a:gd name="connsiteX144" fmla="*/ 9143999 w 9143999"/>
              <a:gd name="connsiteY144" fmla="*/ 5143500 h 5143500"/>
              <a:gd name="connsiteX145" fmla="*/ 0 w 9143999"/>
              <a:gd name="connsiteY14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9143999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6" y="4921039"/>
                  <a:pt x="364153" y="4913482"/>
                  <a:pt x="351363" y="4913481"/>
                </a:cubicBezTo>
                <a:close/>
                <a:moveTo>
                  <a:pt x="892593" y="4837587"/>
                </a:moveTo>
                <a:lnTo>
                  <a:pt x="917846" y="4847631"/>
                </a:lnTo>
                <a:cubicBezTo>
                  <a:pt x="924091" y="4854457"/>
                  <a:pt x="927648" y="4864625"/>
                  <a:pt x="927648" y="4877990"/>
                </a:cubicBezTo>
                <a:cubicBezTo>
                  <a:pt x="927648" y="4891355"/>
                  <a:pt x="924091" y="4901524"/>
                  <a:pt x="918100" y="4908353"/>
                </a:cubicBezTo>
                <a:lnTo>
                  <a:pt x="894866" y="4918277"/>
                </a:lnTo>
                <a:lnTo>
                  <a:pt x="868933" y="4908080"/>
                </a:lnTo>
                <a:cubicBezTo>
                  <a:pt x="862645" y="4901288"/>
                  <a:pt x="859062" y="4891172"/>
                  <a:pt x="859062" y="4877877"/>
                </a:cubicBezTo>
                <a:cubicBezTo>
                  <a:pt x="859062" y="4864582"/>
                  <a:pt x="862645" y="4854468"/>
                  <a:pt x="868678" y="4847677"/>
                </a:cubicBezTo>
                <a:close/>
                <a:moveTo>
                  <a:pt x="559057" y="4837499"/>
                </a:moveTo>
                <a:lnTo>
                  <a:pt x="578336" y="4840021"/>
                </a:lnTo>
                <a:cubicBezTo>
                  <a:pt x="583309" y="4841465"/>
                  <a:pt x="585643" y="4843483"/>
                  <a:pt x="585643" y="4847817"/>
                </a:cubicBezTo>
                <a:lnTo>
                  <a:pt x="585643" y="4907937"/>
                </a:lnTo>
                <a:cubicBezTo>
                  <a:pt x="585643" y="4912270"/>
                  <a:pt x="583309" y="4914296"/>
                  <a:pt x="578336" y="4915741"/>
                </a:cubicBezTo>
                <a:lnTo>
                  <a:pt x="558605" y="4918322"/>
                </a:lnTo>
                <a:lnTo>
                  <a:pt x="534559" y="4909442"/>
                </a:lnTo>
                <a:cubicBezTo>
                  <a:pt x="527877" y="4902976"/>
                  <a:pt x="523519" y="4892806"/>
                  <a:pt x="523519" y="4877990"/>
                </a:cubicBezTo>
                <a:cubicBezTo>
                  <a:pt x="523519" y="4863173"/>
                  <a:pt x="527877" y="4853005"/>
                  <a:pt x="534559" y="4846542"/>
                </a:cubicBezTo>
                <a:close/>
                <a:moveTo>
                  <a:pt x="1101680" y="4805359"/>
                </a:moveTo>
                <a:cubicBezTo>
                  <a:pt x="1098192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2" y="4950628"/>
                  <a:pt x="1101680" y="4950628"/>
                </a:cubicBezTo>
                <a:lnTo>
                  <a:pt x="1127823" y="4950628"/>
                </a:lnTo>
                <a:lnTo>
                  <a:pt x="1128318" y="4950134"/>
                </a:lnTo>
                <a:lnTo>
                  <a:pt x="1130431" y="4950134"/>
                </a:lnTo>
                <a:cubicBezTo>
                  <a:pt x="1133944" y="4950134"/>
                  <a:pt x="1136285" y="4947819"/>
                  <a:pt x="1136285" y="4944348"/>
                </a:cubicBezTo>
                <a:lnTo>
                  <a:pt x="1136285" y="4811405"/>
                </a:lnTo>
                <a:cubicBezTo>
                  <a:pt x="1136285" y="4807934"/>
                  <a:pt x="1133944" y="4805627"/>
                  <a:pt x="1130431" y="4805627"/>
                </a:cubicBezTo>
                <a:lnTo>
                  <a:pt x="1128092" y="4805627"/>
                </a:lnTo>
                <a:lnTo>
                  <a:pt x="1127823" y="4805359"/>
                </a:ln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04845" y="4953533"/>
                  <a:pt x="914796" y="4951553"/>
                  <a:pt x="923593" y="4947899"/>
                </a:cubicBezTo>
                <a:lnTo>
                  <a:pt x="924071" y="4947569"/>
                </a:lnTo>
                <a:lnTo>
                  <a:pt x="924870" y="4947419"/>
                </a:lnTo>
                <a:cubicBezTo>
                  <a:pt x="951435" y="4936512"/>
                  <a:pt x="967553" y="4910608"/>
                  <a:pt x="967553" y="4877877"/>
                </a:cubicBezTo>
                <a:cubicBezTo>
                  <a:pt x="967553" y="4845146"/>
                  <a:pt x="951435" y="4819246"/>
                  <a:pt x="924008" y="4808342"/>
                </a:cubicBezTo>
                <a:lnTo>
                  <a:pt x="922787" y="4808121"/>
                </a:lnTo>
                <a:lnTo>
                  <a:pt x="922737" y="4808088"/>
                </a:lnTo>
                <a:cubicBezTo>
                  <a:pt x="913654" y="4804434"/>
                  <a:pt x="903323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lnTo>
                  <a:pt x="666933" y="4813086"/>
                </a:lnTo>
                <a:lnTo>
                  <a:pt x="666650" y="4813136"/>
                </a:lnTo>
                <a:cubicBezTo>
                  <a:pt x="662556" y="4814581"/>
                  <a:pt x="659335" y="4818052"/>
                  <a:pt x="659335" y="4824699"/>
                </a:cubicBezTo>
                <a:lnTo>
                  <a:pt x="659335" y="4944348"/>
                </a:lnTo>
                <a:lnTo>
                  <a:pt x="659777" y="4944785"/>
                </a:ln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lnTo>
                  <a:pt x="704448" y="4839717"/>
                </a:lnTo>
                <a:lnTo>
                  <a:pt x="726010" y="4837419"/>
                </a:lnTo>
                <a:lnTo>
                  <a:pt x="746013" y="4843168"/>
                </a:lnTo>
                <a:lnTo>
                  <a:pt x="754202" y="4862009"/>
                </a:ln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944762"/>
                </a:lnTo>
                <a:lnTo>
                  <a:pt x="792395" y="4944348"/>
                </a:lnTo>
                <a:lnTo>
                  <a:pt x="792395" y="4857065"/>
                </a:lnTo>
                <a:cubicBezTo>
                  <a:pt x="792395" y="4839438"/>
                  <a:pt x="786911" y="4825856"/>
                  <a:pt x="775798" y="4816682"/>
                </a:cubicBezTo>
                <a:lnTo>
                  <a:pt x="775543" y="4816611"/>
                </a:lnTo>
                <a:lnTo>
                  <a:pt x="775486" y="4816471"/>
                </a:lnTo>
                <a:cubicBezTo>
                  <a:pt x="764445" y="4807248"/>
                  <a:pt x="747812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48868" y="4802455"/>
                  <a:pt x="538719" y="4804289"/>
                  <a:pt x="529662" y="4807762"/>
                </a:cubicBezTo>
                <a:lnTo>
                  <a:pt x="529594" y="4807805"/>
                </a:lnTo>
                <a:lnTo>
                  <a:pt x="528372" y="4808018"/>
                </a:lnTo>
                <a:cubicBezTo>
                  <a:pt x="501027" y="4818381"/>
                  <a:pt x="483586" y="4843416"/>
                  <a:pt x="483586" y="4877877"/>
                </a:cubicBezTo>
                <a:cubicBezTo>
                  <a:pt x="483586" y="4912775"/>
                  <a:pt x="498720" y="4937596"/>
                  <a:pt x="526397" y="4947825"/>
                </a:cubicBezTo>
                <a:lnTo>
                  <a:pt x="527142" y="4947947"/>
                </a:lnTo>
                <a:lnTo>
                  <a:pt x="527700" y="4948307"/>
                </a:lnTo>
                <a:cubicBezTo>
                  <a:pt x="536866" y="4951735"/>
                  <a:pt x="547417" y="4953533"/>
                  <a:pt x="559257" y="4953533"/>
                </a:cubicBezTo>
                <a:cubicBezTo>
                  <a:pt x="578428" y="4953533"/>
                  <a:pt x="597022" y="4950331"/>
                  <a:pt x="617069" y="4941908"/>
                </a:cubicBezTo>
                <a:cubicBezTo>
                  <a:pt x="621722" y="4939879"/>
                  <a:pt x="624337" y="4936678"/>
                  <a:pt x="624337" y="4930284"/>
                </a:cubicBezTo>
                <a:lnTo>
                  <a:pt x="624337" y="4824821"/>
                </a:lnTo>
                <a:cubicBezTo>
                  <a:pt x="624337" y="4818138"/>
                  <a:pt x="621722" y="4814946"/>
                  <a:pt x="617069" y="4813204"/>
                </a:cubicBezTo>
                <a:cubicBezTo>
                  <a:pt x="597898" y="4805936"/>
                  <a:pt x="579880" y="4802455"/>
                  <a:pt x="559834" y="4802455"/>
                </a:cubicBezTo>
                <a:close/>
                <a:moveTo>
                  <a:pt x="398011" y="4801292"/>
                </a:moveTo>
                <a:lnTo>
                  <a:pt x="395922" y="4801589"/>
                </a:lnTo>
                <a:lnTo>
                  <a:pt x="395863" y="4801582"/>
                </a:lnTo>
                <a:cubicBezTo>
                  <a:pt x="356679" y="4801582"/>
                  <a:pt x="331528" y="4822385"/>
                  <a:pt x="331528" y="4853603"/>
                </a:cubicBezTo>
                <a:cubicBezTo>
                  <a:pt x="331528" y="4914871"/>
                  <a:pt x="425688" y="4891154"/>
                  <a:pt x="425688" y="4933656"/>
                </a:cubicBezTo>
                <a:cubicBezTo>
                  <a:pt x="425688" y="4937989"/>
                  <a:pt x="425106" y="4940590"/>
                  <a:pt x="423936" y="4944348"/>
                </a:cubicBezTo>
                <a:cubicBezTo>
                  <a:pt x="423645" y="4944931"/>
                  <a:pt x="423645" y="4945505"/>
                  <a:pt x="423645" y="4946089"/>
                </a:cubicBezTo>
                <a:cubicBezTo>
                  <a:pt x="423645" y="4948394"/>
                  <a:pt x="425106" y="4950134"/>
                  <a:pt x="428029" y="4950134"/>
                </a:cubicBezTo>
                <a:lnTo>
                  <a:pt x="429440" y="4950134"/>
                </a:lnTo>
                <a:lnTo>
                  <a:pt x="429969" y="4950628"/>
                </a:ln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5" y="4933196"/>
                  <a:pt x="465995" y="4928255"/>
                </a:cubicBezTo>
                <a:cubicBezTo>
                  <a:pt x="465995" y="4862299"/>
                  <a:pt x="372445" y="4878177"/>
                  <a:pt x="372445" y="4850972"/>
                </a:cubicBezTo>
                <a:cubicBezTo>
                  <a:pt x="372445" y="4846523"/>
                  <a:pt x="374698" y="4842891"/>
                  <a:pt x="378874" y="4840371"/>
                </a:cubicBezTo>
                <a:lnTo>
                  <a:pt x="395404" y="4836760"/>
                </a:lnTo>
                <a:lnTo>
                  <a:pt x="438848" y="4849557"/>
                </a:lnTo>
                <a:cubicBezTo>
                  <a:pt x="440310" y="4850418"/>
                  <a:pt x="441771" y="4850714"/>
                  <a:pt x="443232" y="4850714"/>
                </a:cubicBezTo>
                <a:lnTo>
                  <a:pt x="443815" y="4850347"/>
                </a:lnTo>
                <a:lnTo>
                  <a:pt x="445074" y="4850684"/>
                </a:ln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7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lnTo>
                  <a:pt x="1026345" y="4950134"/>
                </a:lnTo>
                <a:lnTo>
                  <a:pt x="1027794" y="4950134"/>
                </a:lnTo>
                <a:cubicBezTo>
                  <a:pt x="1031306" y="4950134"/>
                  <a:pt x="1033639" y="4947819"/>
                  <a:pt x="1033639" y="4944348"/>
                </a:cubicBezTo>
                <a:lnTo>
                  <a:pt x="1033639" y="4837419"/>
                </a:lnTo>
                <a:lnTo>
                  <a:pt x="1070780" y="4837419"/>
                </a:lnTo>
                <a:cubicBezTo>
                  <a:pt x="1074584" y="4837419"/>
                  <a:pt x="1076625" y="4835105"/>
                  <a:pt x="1076625" y="4831634"/>
                </a:cubicBezTo>
                <a:lnTo>
                  <a:pt x="1076625" y="4811692"/>
                </a:lnTo>
                <a:cubicBezTo>
                  <a:pt x="1076625" y="4807934"/>
                  <a:pt x="1074584" y="4805627"/>
                  <a:pt x="1070780" y="4805627"/>
                </a:cubicBezTo>
                <a:lnTo>
                  <a:pt x="1068815" y="4805627"/>
                </a:lnTo>
                <a:lnTo>
                  <a:pt x="1068559" y="4805359"/>
                </a:lnTo>
                <a:lnTo>
                  <a:pt x="1033639" y="4805359"/>
                </a:lnTo>
                <a:lnTo>
                  <a:pt x="1033639" y="4802443"/>
                </a:lnTo>
                <a:cubicBezTo>
                  <a:pt x="1033639" y="4786548"/>
                  <a:pt x="1040663" y="4778457"/>
                  <a:pt x="1056748" y="4778457"/>
                </a:cubicBezTo>
                <a:cubicBezTo>
                  <a:pt x="1062593" y="4778457"/>
                  <a:pt x="1068892" y="4779901"/>
                  <a:pt x="1071071" y="4779901"/>
                </a:cubicBezTo>
                <a:cubicBezTo>
                  <a:pt x="1074584" y="4779901"/>
                  <a:pt x="1076045" y="4777882"/>
                  <a:pt x="1076625" y="4774411"/>
                </a:cubicBezTo>
                <a:lnTo>
                  <a:pt x="1079556" y="4759385"/>
                </a:lnTo>
                <a:cubicBezTo>
                  <a:pt x="1079813" y="4758050"/>
                  <a:pt x="1080138" y="4756876"/>
                  <a:pt x="1080138" y="4755627"/>
                </a:cubicBezTo>
                <a:cubicBezTo>
                  <a:pt x="1080138" y="4752417"/>
                  <a:pt x="1078386" y="4750711"/>
                  <a:pt x="1074293" y="4749848"/>
                </a:cubicBezTo>
                <a:lnTo>
                  <a:pt x="1072404" y="4749641"/>
                </a:lnTo>
                <a:lnTo>
                  <a:pt x="1072049" y="4749285"/>
                </a:ln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3" y="4787817"/>
                  <a:pt x="1136070" y="4779974"/>
                  <a:pt x="1136065" y="4767481"/>
                </a:cubicBezTo>
                <a:cubicBezTo>
                  <a:pt x="1136070" y="4754690"/>
                  <a:pt x="1127933" y="4747137"/>
                  <a:pt x="1115151" y="4747131"/>
                </a:cubicBezTo>
                <a:close/>
                <a:moveTo>
                  <a:pt x="0" y="0"/>
                </a:moveTo>
                <a:lnTo>
                  <a:pt x="9143999" y="0"/>
                </a:lnTo>
                <a:lnTo>
                  <a:pt x="9143999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FB220A98-FE22-4FE9-AB26-E269403DC28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083918" y="1344695"/>
            <a:ext cx="3712306" cy="704959"/>
          </a:xfrm>
        </p:spPr>
        <p:txBody>
          <a:bodyPr anchor="b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22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90000"/>
              </a:lnSpc>
              <a:defRPr sz="3600" b="0" i="1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26" name="Graphique 7">
            <a:extLst>
              <a:ext uri="{FF2B5EF4-FFF2-40B4-BE49-F238E27FC236}">
                <a16:creationId xmlns:a16="http://schemas.microsoft.com/office/drawing/2014/main" id="{2473C403-3091-45DA-8311-8B80BACBDD7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27" name="Forme libre : forme 9">
              <a:extLst>
                <a:ext uri="{FF2B5EF4-FFF2-40B4-BE49-F238E27FC236}">
                  <a16:creationId xmlns:a16="http://schemas.microsoft.com/office/drawing/2014/main" id="{9A66E28E-1ED8-413A-86AB-392723C99535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" name="Forme libre : forme 10">
              <a:extLst>
                <a:ext uri="{FF2B5EF4-FFF2-40B4-BE49-F238E27FC236}">
                  <a16:creationId xmlns:a16="http://schemas.microsoft.com/office/drawing/2014/main" id="{332EEDE0-E68F-49D3-A74F-33347ECF61BC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9" name="Forme libre : forme 11">
              <a:extLst>
                <a:ext uri="{FF2B5EF4-FFF2-40B4-BE49-F238E27FC236}">
                  <a16:creationId xmlns:a16="http://schemas.microsoft.com/office/drawing/2014/main" id="{3EA6B076-5413-42E1-95D1-72C23C1D4D5B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00751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next t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C5F3432-6FAD-4E94-8F10-E3A9F64580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4572000" cy="5143500"/>
          </a:xfrm>
          <a:custGeom>
            <a:avLst/>
            <a:gdLst>
              <a:gd name="connsiteX0" fmla="*/ 351364 w 4572000"/>
              <a:gd name="connsiteY0" fmla="*/ 4913481 h 5143500"/>
              <a:gd name="connsiteX1" fmla="*/ 331614 w 4572000"/>
              <a:gd name="connsiteY1" fmla="*/ 4933530 h 5143500"/>
              <a:gd name="connsiteX2" fmla="*/ 352238 w 4572000"/>
              <a:gd name="connsiteY2" fmla="*/ 4953582 h 5143500"/>
              <a:gd name="connsiteX3" fmla="*/ 371988 w 4572000"/>
              <a:gd name="connsiteY3" fmla="*/ 4933533 h 5143500"/>
              <a:gd name="connsiteX4" fmla="*/ 351364 w 4572000"/>
              <a:gd name="connsiteY4" fmla="*/ 4913481 h 5143500"/>
              <a:gd name="connsiteX5" fmla="*/ 892594 w 4572000"/>
              <a:gd name="connsiteY5" fmla="*/ 4837587 h 5143500"/>
              <a:gd name="connsiteX6" fmla="*/ 917847 w 4572000"/>
              <a:gd name="connsiteY6" fmla="*/ 4847631 h 5143500"/>
              <a:gd name="connsiteX7" fmla="*/ 927649 w 4572000"/>
              <a:gd name="connsiteY7" fmla="*/ 4877990 h 5143500"/>
              <a:gd name="connsiteX8" fmla="*/ 918101 w 4572000"/>
              <a:gd name="connsiteY8" fmla="*/ 4908353 h 5143500"/>
              <a:gd name="connsiteX9" fmla="*/ 894867 w 4572000"/>
              <a:gd name="connsiteY9" fmla="*/ 4918277 h 5143500"/>
              <a:gd name="connsiteX10" fmla="*/ 868934 w 4572000"/>
              <a:gd name="connsiteY10" fmla="*/ 4908080 h 5143500"/>
              <a:gd name="connsiteX11" fmla="*/ 859063 w 4572000"/>
              <a:gd name="connsiteY11" fmla="*/ 4877877 h 5143500"/>
              <a:gd name="connsiteX12" fmla="*/ 868679 w 4572000"/>
              <a:gd name="connsiteY12" fmla="*/ 4847677 h 5143500"/>
              <a:gd name="connsiteX13" fmla="*/ 559058 w 4572000"/>
              <a:gd name="connsiteY13" fmla="*/ 4837499 h 5143500"/>
              <a:gd name="connsiteX14" fmla="*/ 578337 w 4572000"/>
              <a:gd name="connsiteY14" fmla="*/ 4840021 h 5143500"/>
              <a:gd name="connsiteX15" fmla="*/ 585644 w 4572000"/>
              <a:gd name="connsiteY15" fmla="*/ 4847817 h 5143500"/>
              <a:gd name="connsiteX16" fmla="*/ 585644 w 4572000"/>
              <a:gd name="connsiteY16" fmla="*/ 4907937 h 5143500"/>
              <a:gd name="connsiteX17" fmla="*/ 578337 w 4572000"/>
              <a:gd name="connsiteY17" fmla="*/ 4915741 h 5143500"/>
              <a:gd name="connsiteX18" fmla="*/ 558606 w 4572000"/>
              <a:gd name="connsiteY18" fmla="*/ 4918322 h 5143500"/>
              <a:gd name="connsiteX19" fmla="*/ 534560 w 4572000"/>
              <a:gd name="connsiteY19" fmla="*/ 4909442 h 5143500"/>
              <a:gd name="connsiteX20" fmla="*/ 523520 w 4572000"/>
              <a:gd name="connsiteY20" fmla="*/ 4877990 h 5143500"/>
              <a:gd name="connsiteX21" fmla="*/ 534560 w 4572000"/>
              <a:gd name="connsiteY21" fmla="*/ 4846542 h 5143500"/>
              <a:gd name="connsiteX22" fmla="*/ 1101681 w 4572000"/>
              <a:gd name="connsiteY22" fmla="*/ 4805359 h 5143500"/>
              <a:gd name="connsiteX23" fmla="*/ 1095865 w 4572000"/>
              <a:gd name="connsiteY23" fmla="*/ 4811167 h 5143500"/>
              <a:gd name="connsiteX24" fmla="*/ 1095865 w 4572000"/>
              <a:gd name="connsiteY24" fmla="*/ 4944812 h 5143500"/>
              <a:gd name="connsiteX25" fmla="*/ 1101681 w 4572000"/>
              <a:gd name="connsiteY25" fmla="*/ 4950628 h 5143500"/>
              <a:gd name="connsiteX26" fmla="*/ 1127824 w 4572000"/>
              <a:gd name="connsiteY26" fmla="*/ 4950628 h 5143500"/>
              <a:gd name="connsiteX27" fmla="*/ 1128318 w 4572000"/>
              <a:gd name="connsiteY27" fmla="*/ 4950134 h 5143500"/>
              <a:gd name="connsiteX28" fmla="*/ 1130432 w 4572000"/>
              <a:gd name="connsiteY28" fmla="*/ 4950134 h 5143500"/>
              <a:gd name="connsiteX29" fmla="*/ 1136286 w 4572000"/>
              <a:gd name="connsiteY29" fmla="*/ 4944348 h 5143500"/>
              <a:gd name="connsiteX30" fmla="*/ 1136286 w 4572000"/>
              <a:gd name="connsiteY30" fmla="*/ 4811405 h 5143500"/>
              <a:gd name="connsiteX31" fmla="*/ 1130432 w 4572000"/>
              <a:gd name="connsiteY31" fmla="*/ 4805627 h 5143500"/>
              <a:gd name="connsiteX32" fmla="*/ 1128093 w 4572000"/>
              <a:gd name="connsiteY32" fmla="*/ 4805627 h 5143500"/>
              <a:gd name="connsiteX33" fmla="*/ 1127824 w 4572000"/>
              <a:gd name="connsiteY33" fmla="*/ 4805359 h 5143500"/>
              <a:gd name="connsiteX34" fmla="*/ 891921 w 4572000"/>
              <a:gd name="connsiteY34" fmla="*/ 4802455 h 5143500"/>
              <a:gd name="connsiteX35" fmla="*/ 819860 w 4572000"/>
              <a:gd name="connsiteY35" fmla="*/ 4877990 h 5143500"/>
              <a:gd name="connsiteX36" fmla="*/ 893950 w 4572000"/>
              <a:gd name="connsiteY36" fmla="*/ 4953533 h 5143500"/>
              <a:gd name="connsiteX37" fmla="*/ 923594 w 4572000"/>
              <a:gd name="connsiteY37" fmla="*/ 4947899 h 5143500"/>
              <a:gd name="connsiteX38" fmla="*/ 924072 w 4572000"/>
              <a:gd name="connsiteY38" fmla="*/ 4947569 h 5143500"/>
              <a:gd name="connsiteX39" fmla="*/ 924870 w 4572000"/>
              <a:gd name="connsiteY39" fmla="*/ 4947419 h 5143500"/>
              <a:gd name="connsiteX40" fmla="*/ 967554 w 4572000"/>
              <a:gd name="connsiteY40" fmla="*/ 4877877 h 5143500"/>
              <a:gd name="connsiteX41" fmla="*/ 924009 w 4572000"/>
              <a:gd name="connsiteY41" fmla="*/ 4808342 h 5143500"/>
              <a:gd name="connsiteX42" fmla="*/ 922788 w 4572000"/>
              <a:gd name="connsiteY42" fmla="*/ 4808122 h 5143500"/>
              <a:gd name="connsiteX43" fmla="*/ 922738 w 4572000"/>
              <a:gd name="connsiteY43" fmla="*/ 4808088 h 5143500"/>
              <a:gd name="connsiteX44" fmla="*/ 891921 w 4572000"/>
              <a:gd name="connsiteY44" fmla="*/ 4802455 h 5143500"/>
              <a:gd name="connsiteX45" fmla="*/ 725444 w 4572000"/>
              <a:gd name="connsiteY45" fmla="*/ 4802455 h 5143500"/>
              <a:gd name="connsiteX46" fmla="*/ 667046 w 4572000"/>
              <a:gd name="connsiteY46" fmla="*/ 4812907 h 5143500"/>
              <a:gd name="connsiteX47" fmla="*/ 666934 w 4572000"/>
              <a:gd name="connsiteY47" fmla="*/ 4813086 h 5143500"/>
              <a:gd name="connsiteX48" fmla="*/ 666651 w 4572000"/>
              <a:gd name="connsiteY48" fmla="*/ 4813136 h 5143500"/>
              <a:gd name="connsiteX49" fmla="*/ 659335 w 4572000"/>
              <a:gd name="connsiteY49" fmla="*/ 4824699 h 5143500"/>
              <a:gd name="connsiteX50" fmla="*/ 659335 w 4572000"/>
              <a:gd name="connsiteY50" fmla="*/ 4944348 h 5143500"/>
              <a:gd name="connsiteX51" fmla="*/ 659778 w 4572000"/>
              <a:gd name="connsiteY51" fmla="*/ 4944785 h 5143500"/>
              <a:gd name="connsiteX52" fmla="*/ 659778 w 4572000"/>
              <a:gd name="connsiteY52" fmla="*/ 4944812 h 5143500"/>
              <a:gd name="connsiteX53" fmla="*/ 665594 w 4572000"/>
              <a:gd name="connsiteY53" fmla="*/ 4950628 h 5143500"/>
              <a:gd name="connsiteX54" fmla="*/ 691737 w 4572000"/>
              <a:gd name="connsiteY54" fmla="*/ 4950628 h 5143500"/>
              <a:gd name="connsiteX55" fmla="*/ 697553 w 4572000"/>
              <a:gd name="connsiteY55" fmla="*/ 4944812 h 5143500"/>
              <a:gd name="connsiteX56" fmla="*/ 697553 w 4572000"/>
              <a:gd name="connsiteY56" fmla="*/ 4847194 h 5143500"/>
              <a:gd name="connsiteX57" fmla="*/ 704449 w 4572000"/>
              <a:gd name="connsiteY57" fmla="*/ 4839717 h 5143500"/>
              <a:gd name="connsiteX58" fmla="*/ 726010 w 4572000"/>
              <a:gd name="connsiteY58" fmla="*/ 4837419 h 5143500"/>
              <a:gd name="connsiteX59" fmla="*/ 746014 w 4572000"/>
              <a:gd name="connsiteY59" fmla="*/ 4843168 h 5143500"/>
              <a:gd name="connsiteX60" fmla="*/ 754203 w 4572000"/>
              <a:gd name="connsiteY60" fmla="*/ 4862009 h 5143500"/>
              <a:gd name="connsiteX61" fmla="*/ 754203 w 4572000"/>
              <a:gd name="connsiteY61" fmla="*/ 4944812 h 5143500"/>
              <a:gd name="connsiteX62" fmla="*/ 760019 w 4572000"/>
              <a:gd name="connsiteY62" fmla="*/ 4950628 h 5143500"/>
              <a:gd name="connsiteX63" fmla="*/ 786161 w 4572000"/>
              <a:gd name="connsiteY63" fmla="*/ 4950628 h 5143500"/>
              <a:gd name="connsiteX64" fmla="*/ 791977 w 4572000"/>
              <a:gd name="connsiteY64" fmla="*/ 4944812 h 5143500"/>
              <a:gd name="connsiteX65" fmla="*/ 791977 w 4572000"/>
              <a:gd name="connsiteY65" fmla="*/ 4944762 h 5143500"/>
              <a:gd name="connsiteX66" fmla="*/ 792396 w 4572000"/>
              <a:gd name="connsiteY66" fmla="*/ 4944348 h 5143500"/>
              <a:gd name="connsiteX67" fmla="*/ 792396 w 4572000"/>
              <a:gd name="connsiteY67" fmla="*/ 4857065 h 5143500"/>
              <a:gd name="connsiteX68" fmla="*/ 775798 w 4572000"/>
              <a:gd name="connsiteY68" fmla="*/ 4816682 h 5143500"/>
              <a:gd name="connsiteX69" fmla="*/ 775550 w 4572000"/>
              <a:gd name="connsiteY69" fmla="*/ 4816558 h 5143500"/>
              <a:gd name="connsiteX70" fmla="*/ 775487 w 4572000"/>
              <a:gd name="connsiteY70" fmla="*/ 4816471 h 5143500"/>
              <a:gd name="connsiteX71" fmla="*/ 725444 w 4572000"/>
              <a:gd name="connsiteY71" fmla="*/ 4802455 h 5143500"/>
              <a:gd name="connsiteX72" fmla="*/ 559835 w 4572000"/>
              <a:gd name="connsiteY72" fmla="*/ 4802455 h 5143500"/>
              <a:gd name="connsiteX73" fmla="*/ 529663 w 4572000"/>
              <a:gd name="connsiteY73" fmla="*/ 4807762 h 5143500"/>
              <a:gd name="connsiteX74" fmla="*/ 529596 w 4572000"/>
              <a:gd name="connsiteY74" fmla="*/ 4807805 h 5143500"/>
              <a:gd name="connsiteX75" fmla="*/ 528373 w 4572000"/>
              <a:gd name="connsiteY75" fmla="*/ 4808018 h 5143500"/>
              <a:gd name="connsiteX76" fmla="*/ 483587 w 4572000"/>
              <a:gd name="connsiteY76" fmla="*/ 4877877 h 5143500"/>
              <a:gd name="connsiteX77" fmla="*/ 526397 w 4572000"/>
              <a:gd name="connsiteY77" fmla="*/ 4947825 h 5143500"/>
              <a:gd name="connsiteX78" fmla="*/ 527143 w 4572000"/>
              <a:gd name="connsiteY78" fmla="*/ 4947947 h 5143500"/>
              <a:gd name="connsiteX79" fmla="*/ 527701 w 4572000"/>
              <a:gd name="connsiteY79" fmla="*/ 4948307 h 5143500"/>
              <a:gd name="connsiteX80" fmla="*/ 559257 w 4572000"/>
              <a:gd name="connsiteY80" fmla="*/ 4953533 h 5143500"/>
              <a:gd name="connsiteX81" fmla="*/ 617069 w 4572000"/>
              <a:gd name="connsiteY81" fmla="*/ 4941908 h 5143500"/>
              <a:gd name="connsiteX82" fmla="*/ 624338 w 4572000"/>
              <a:gd name="connsiteY82" fmla="*/ 4930284 h 5143500"/>
              <a:gd name="connsiteX83" fmla="*/ 624338 w 4572000"/>
              <a:gd name="connsiteY83" fmla="*/ 4824821 h 5143500"/>
              <a:gd name="connsiteX84" fmla="*/ 617069 w 4572000"/>
              <a:gd name="connsiteY84" fmla="*/ 4813204 h 5143500"/>
              <a:gd name="connsiteX85" fmla="*/ 559835 w 4572000"/>
              <a:gd name="connsiteY85" fmla="*/ 4802455 h 5143500"/>
              <a:gd name="connsiteX86" fmla="*/ 398012 w 4572000"/>
              <a:gd name="connsiteY86" fmla="*/ 4801292 h 5143500"/>
              <a:gd name="connsiteX87" fmla="*/ 396528 w 4572000"/>
              <a:gd name="connsiteY87" fmla="*/ 4801750 h 5143500"/>
              <a:gd name="connsiteX88" fmla="*/ 395863 w 4572000"/>
              <a:gd name="connsiteY88" fmla="*/ 4801582 h 5143500"/>
              <a:gd name="connsiteX89" fmla="*/ 331528 w 4572000"/>
              <a:gd name="connsiteY89" fmla="*/ 4853603 h 5143500"/>
              <a:gd name="connsiteX90" fmla="*/ 425688 w 4572000"/>
              <a:gd name="connsiteY90" fmla="*/ 4933656 h 5143500"/>
              <a:gd name="connsiteX91" fmla="*/ 423937 w 4572000"/>
              <a:gd name="connsiteY91" fmla="*/ 4944348 h 5143500"/>
              <a:gd name="connsiteX92" fmla="*/ 423646 w 4572000"/>
              <a:gd name="connsiteY92" fmla="*/ 4946089 h 5143500"/>
              <a:gd name="connsiteX93" fmla="*/ 428030 w 4572000"/>
              <a:gd name="connsiteY93" fmla="*/ 4950134 h 5143500"/>
              <a:gd name="connsiteX94" fmla="*/ 429441 w 4572000"/>
              <a:gd name="connsiteY94" fmla="*/ 4950134 h 5143500"/>
              <a:gd name="connsiteX95" fmla="*/ 429970 w 4572000"/>
              <a:gd name="connsiteY95" fmla="*/ 4950628 h 5143500"/>
              <a:gd name="connsiteX96" fmla="*/ 456122 w 4572000"/>
              <a:gd name="connsiteY96" fmla="*/ 4950628 h 5143500"/>
              <a:gd name="connsiteX97" fmla="*/ 463669 w 4572000"/>
              <a:gd name="connsiteY97" fmla="*/ 4944812 h 5143500"/>
              <a:gd name="connsiteX98" fmla="*/ 465995 w 4572000"/>
              <a:gd name="connsiteY98" fmla="*/ 4928255 h 5143500"/>
              <a:gd name="connsiteX99" fmla="*/ 372446 w 4572000"/>
              <a:gd name="connsiteY99" fmla="*/ 4850972 h 5143500"/>
              <a:gd name="connsiteX100" fmla="*/ 378875 w 4572000"/>
              <a:gd name="connsiteY100" fmla="*/ 4840371 h 5143500"/>
              <a:gd name="connsiteX101" fmla="*/ 395405 w 4572000"/>
              <a:gd name="connsiteY101" fmla="*/ 4836760 h 5143500"/>
              <a:gd name="connsiteX102" fmla="*/ 438849 w 4572000"/>
              <a:gd name="connsiteY102" fmla="*/ 4849557 h 5143500"/>
              <a:gd name="connsiteX103" fmla="*/ 443233 w 4572000"/>
              <a:gd name="connsiteY103" fmla="*/ 4850714 h 5143500"/>
              <a:gd name="connsiteX104" fmla="*/ 443816 w 4572000"/>
              <a:gd name="connsiteY104" fmla="*/ 4850348 h 5143500"/>
              <a:gd name="connsiteX105" fmla="*/ 445075 w 4572000"/>
              <a:gd name="connsiteY105" fmla="*/ 4850684 h 5143500"/>
              <a:gd name="connsiteX106" fmla="*/ 451468 w 4572000"/>
              <a:gd name="connsiteY106" fmla="*/ 4846616 h 5143500"/>
              <a:gd name="connsiteX107" fmla="*/ 460477 w 4572000"/>
              <a:gd name="connsiteY107" fmla="*/ 4827435 h 5143500"/>
              <a:gd name="connsiteX108" fmla="*/ 461640 w 4572000"/>
              <a:gd name="connsiteY108" fmla="*/ 4822502 h 5143500"/>
              <a:gd name="connsiteX109" fmla="*/ 458151 w 4572000"/>
              <a:gd name="connsiteY109" fmla="*/ 4816686 h 5143500"/>
              <a:gd name="connsiteX110" fmla="*/ 398012 w 4572000"/>
              <a:gd name="connsiteY110" fmla="*/ 4801292 h 5143500"/>
              <a:gd name="connsiteX111" fmla="*/ 1053744 w 4572000"/>
              <a:gd name="connsiteY111" fmla="*/ 4747249 h 5143500"/>
              <a:gd name="connsiteX112" fmla="*/ 994182 w 4572000"/>
              <a:gd name="connsiteY112" fmla="*/ 4808264 h 5143500"/>
              <a:gd name="connsiteX113" fmla="*/ 994182 w 4572000"/>
              <a:gd name="connsiteY113" fmla="*/ 4944812 h 5143500"/>
              <a:gd name="connsiteX114" fmla="*/ 999998 w 4572000"/>
              <a:gd name="connsiteY114" fmla="*/ 4950628 h 5143500"/>
              <a:gd name="connsiteX115" fmla="*/ 1025852 w 4572000"/>
              <a:gd name="connsiteY115" fmla="*/ 4950628 h 5143500"/>
              <a:gd name="connsiteX116" fmla="*/ 1026345 w 4572000"/>
              <a:gd name="connsiteY116" fmla="*/ 4950134 h 5143500"/>
              <a:gd name="connsiteX117" fmla="*/ 1027795 w 4572000"/>
              <a:gd name="connsiteY117" fmla="*/ 4950134 h 5143500"/>
              <a:gd name="connsiteX118" fmla="*/ 1033640 w 4572000"/>
              <a:gd name="connsiteY118" fmla="*/ 4944348 h 5143500"/>
              <a:gd name="connsiteX119" fmla="*/ 1033640 w 4572000"/>
              <a:gd name="connsiteY119" fmla="*/ 4837419 h 5143500"/>
              <a:gd name="connsiteX120" fmla="*/ 1070781 w 4572000"/>
              <a:gd name="connsiteY120" fmla="*/ 4837419 h 5143500"/>
              <a:gd name="connsiteX121" fmla="*/ 1076626 w 4572000"/>
              <a:gd name="connsiteY121" fmla="*/ 4831634 h 5143500"/>
              <a:gd name="connsiteX122" fmla="*/ 1076626 w 4572000"/>
              <a:gd name="connsiteY122" fmla="*/ 4811692 h 5143500"/>
              <a:gd name="connsiteX123" fmla="*/ 1070781 w 4572000"/>
              <a:gd name="connsiteY123" fmla="*/ 4805627 h 5143500"/>
              <a:gd name="connsiteX124" fmla="*/ 1068815 w 4572000"/>
              <a:gd name="connsiteY124" fmla="*/ 4805627 h 5143500"/>
              <a:gd name="connsiteX125" fmla="*/ 1068560 w 4572000"/>
              <a:gd name="connsiteY125" fmla="*/ 4805359 h 5143500"/>
              <a:gd name="connsiteX126" fmla="*/ 1033640 w 4572000"/>
              <a:gd name="connsiteY126" fmla="*/ 4805359 h 5143500"/>
              <a:gd name="connsiteX127" fmla="*/ 1033640 w 4572000"/>
              <a:gd name="connsiteY127" fmla="*/ 4802443 h 5143500"/>
              <a:gd name="connsiteX128" fmla="*/ 1056749 w 4572000"/>
              <a:gd name="connsiteY128" fmla="*/ 4778457 h 5143500"/>
              <a:gd name="connsiteX129" fmla="*/ 1071072 w 4572000"/>
              <a:gd name="connsiteY129" fmla="*/ 4779901 h 5143500"/>
              <a:gd name="connsiteX130" fmla="*/ 1076626 w 4572000"/>
              <a:gd name="connsiteY130" fmla="*/ 4774411 h 5143500"/>
              <a:gd name="connsiteX131" fmla="*/ 1079557 w 4572000"/>
              <a:gd name="connsiteY131" fmla="*/ 4759385 h 5143500"/>
              <a:gd name="connsiteX132" fmla="*/ 1080138 w 4572000"/>
              <a:gd name="connsiteY132" fmla="*/ 4755627 h 5143500"/>
              <a:gd name="connsiteX133" fmla="*/ 1074293 w 4572000"/>
              <a:gd name="connsiteY133" fmla="*/ 4749848 h 5143500"/>
              <a:gd name="connsiteX134" fmla="*/ 1072405 w 4572000"/>
              <a:gd name="connsiteY134" fmla="*/ 4749641 h 5143500"/>
              <a:gd name="connsiteX135" fmla="*/ 1072049 w 4572000"/>
              <a:gd name="connsiteY135" fmla="*/ 4749285 h 5143500"/>
              <a:gd name="connsiteX136" fmla="*/ 1053744 w 4572000"/>
              <a:gd name="connsiteY136" fmla="*/ 4747249 h 5143500"/>
              <a:gd name="connsiteX137" fmla="*/ 1115152 w 4572000"/>
              <a:gd name="connsiteY137" fmla="*/ 4747131 h 5143500"/>
              <a:gd name="connsiteX138" fmla="*/ 1095105 w 4572000"/>
              <a:gd name="connsiteY138" fmla="*/ 4767478 h 5143500"/>
              <a:gd name="connsiteX139" fmla="*/ 1116018 w 4572000"/>
              <a:gd name="connsiteY139" fmla="*/ 4787818 h 5143500"/>
              <a:gd name="connsiteX140" fmla="*/ 1136066 w 4572000"/>
              <a:gd name="connsiteY140" fmla="*/ 4767481 h 5143500"/>
              <a:gd name="connsiteX141" fmla="*/ 1115152 w 4572000"/>
              <a:gd name="connsiteY141" fmla="*/ 4747131 h 5143500"/>
              <a:gd name="connsiteX142" fmla="*/ 0 w 4572000"/>
              <a:gd name="connsiteY142" fmla="*/ 0 h 5143500"/>
              <a:gd name="connsiteX143" fmla="*/ 4572000 w 4572000"/>
              <a:gd name="connsiteY143" fmla="*/ 0 h 5143500"/>
              <a:gd name="connsiteX144" fmla="*/ 4572000 w 4572000"/>
              <a:gd name="connsiteY144" fmla="*/ 5143500 h 5143500"/>
              <a:gd name="connsiteX145" fmla="*/ 0 w 4572000"/>
              <a:gd name="connsiteY14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572000" h="5143500">
                <a:moveTo>
                  <a:pt x="351364" y="4913481"/>
                </a:moveTo>
                <a:cubicBezTo>
                  <a:pt x="339457" y="4913486"/>
                  <a:pt x="331613" y="4921037"/>
                  <a:pt x="331614" y="4933530"/>
                </a:cubicBezTo>
                <a:cubicBezTo>
                  <a:pt x="331609" y="4945734"/>
                  <a:pt x="339457" y="4953580"/>
                  <a:pt x="352238" y="4953582"/>
                </a:cubicBezTo>
                <a:cubicBezTo>
                  <a:pt x="364154" y="4953577"/>
                  <a:pt x="371991" y="4945737"/>
                  <a:pt x="371988" y="4933533"/>
                </a:cubicBezTo>
                <a:cubicBezTo>
                  <a:pt x="371996" y="4921039"/>
                  <a:pt x="364154" y="4913482"/>
                  <a:pt x="351364" y="4913481"/>
                </a:cubicBezTo>
                <a:close/>
                <a:moveTo>
                  <a:pt x="892594" y="4837587"/>
                </a:moveTo>
                <a:lnTo>
                  <a:pt x="917847" y="4847631"/>
                </a:lnTo>
                <a:cubicBezTo>
                  <a:pt x="924092" y="4854457"/>
                  <a:pt x="927649" y="4864625"/>
                  <a:pt x="927649" y="4877990"/>
                </a:cubicBezTo>
                <a:cubicBezTo>
                  <a:pt x="927649" y="4891355"/>
                  <a:pt x="924092" y="4901524"/>
                  <a:pt x="918101" y="4908353"/>
                </a:cubicBezTo>
                <a:lnTo>
                  <a:pt x="894867" y="4918277"/>
                </a:lnTo>
                <a:lnTo>
                  <a:pt x="868934" y="4908080"/>
                </a:lnTo>
                <a:cubicBezTo>
                  <a:pt x="862646" y="4901288"/>
                  <a:pt x="859063" y="4891172"/>
                  <a:pt x="859063" y="4877877"/>
                </a:cubicBezTo>
                <a:cubicBezTo>
                  <a:pt x="859063" y="4864582"/>
                  <a:pt x="862646" y="4854468"/>
                  <a:pt x="868679" y="4847677"/>
                </a:cubicBezTo>
                <a:close/>
                <a:moveTo>
                  <a:pt x="559058" y="4837499"/>
                </a:moveTo>
                <a:lnTo>
                  <a:pt x="578337" y="4840021"/>
                </a:lnTo>
                <a:cubicBezTo>
                  <a:pt x="583310" y="4841465"/>
                  <a:pt x="585644" y="4843483"/>
                  <a:pt x="585644" y="4847817"/>
                </a:cubicBezTo>
                <a:lnTo>
                  <a:pt x="585644" y="4907937"/>
                </a:lnTo>
                <a:cubicBezTo>
                  <a:pt x="585644" y="4912270"/>
                  <a:pt x="583310" y="4914296"/>
                  <a:pt x="578337" y="4915741"/>
                </a:cubicBezTo>
                <a:lnTo>
                  <a:pt x="558606" y="4918322"/>
                </a:lnTo>
                <a:lnTo>
                  <a:pt x="534560" y="4909442"/>
                </a:lnTo>
                <a:cubicBezTo>
                  <a:pt x="527878" y="4902976"/>
                  <a:pt x="523520" y="4892806"/>
                  <a:pt x="523520" y="4877990"/>
                </a:cubicBezTo>
                <a:cubicBezTo>
                  <a:pt x="523520" y="4863173"/>
                  <a:pt x="527878" y="4853005"/>
                  <a:pt x="534560" y="4846542"/>
                </a:cubicBezTo>
                <a:close/>
                <a:moveTo>
                  <a:pt x="1101681" y="4805359"/>
                </a:moveTo>
                <a:cubicBezTo>
                  <a:pt x="1098193" y="4805359"/>
                  <a:pt x="1095865" y="4807677"/>
                  <a:pt x="1095865" y="4811167"/>
                </a:cubicBezTo>
                <a:lnTo>
                  <a:pt x="1095865" y="4944812"/>
                </a:lnTo>
                <a:cubicBezTo>
                  <a:pt x="1095865" y="4948301"/>
                  <a:pt x="1098193" y="4950628"/>
                  <a:pt x="1101681" y="4950628"/>
                </a:cubicBezTo>
                <a:lnTo>
                  <a:pt x="1127824" y="4950628"/>
                </a:lnTo>
                <a:lnTo>
                  <a:pt x="1128318" y="4950134"/>
                </a:lnTo>
                <a:lnTo>
                  <a:pt x="1130432" y="4950134"/>
                </a:lnTo>
                <a:cubicBezTo>
                  <a:pt x="1133944" y="4950134"/>
                  <a:pt x="1136286" y="4947819"/>
                  <a:pt x="1136286" y="4944348"/>
                </a:cubicBezTo>
                <a:lnTo>
                  <a:pt x="1136286" y="4811405"/>
                </a:lnTo>
                <a:cubicBezTo>
                  <a:pt x="1136286" y="4807934"/>
                  <a:pt x="1133944" y="4805627"/>
                  <a:pt x="1130432" y="4805627"/>
                </a:cubicBezTo>
                <a:lnTo>
                  <a:pt x="1128093" y="4805627"/>
                </a:lnTo>
                <a:lnTo>
                  <a:pt x="1127824" y="4805359"/>
                </a:lnTo>
                <a:close/>
                <a:moveTo>
                  <a:pt x="891921" y="4802455"/>
                </a:moveTo>
                <a:cubicBezTo>
                  <a:pt x="848338" y="4802455"/>
                  <a:pt x="819860" y="4834118"/>
                  <a:pt x="819860" y="4877990"/>
                </a:cubicBezTo>
                <a:cubicBezTo>
                  <a:pt x="819860" y="4921862"/>
                  <a:pt x="848338" y="4953533"/>
                  <a:pt x="893950" y="4953533"/>
                </a:cubicBezTo>
                <a:cubicBezTo>
                  <a:pt x="904845" y="4953533"/>
                  <a:pt x="914796" y="4951553"/>
                  <a:pt x="923594" y="4947899"/>
                </a:cubicBezTo>
                <a:lnTo>
                  <a:pt x="924072" y="4947569"/>
                </a:lnTo>
                <a:lnTo>
                  <a:pt x="924870" y="4947419"/>
                </a:lnTo>
                <a:cubicBezTo>
                  <a:pt x="951435" y="4936512"/>
                  <a:pt x="967554" y="4910608"/>
                  <a:pt x="967554" y="4877877"/>
                </a:cubicBezTo>
                <a:cubicBezTo>
                  <a:pt x="967554" y="4845146"/>
                  <a:pt x="951435" y="4819246"/>
                  <a:pt x="924009" y="4808342"/>
                </a:cubicBezTo>
                <a:lnTo>
                  <a:pt x="922788" y="4808122"/>
                </a:lnTo>
                <a:lnTo>
                  <a:pt x="922738" y="4808088"/>
                </a:lnTo>
                <a:cubicBezTo>
                  <a:pt x="913655" y="4804434"/>
                  <a:pt x="903323" y="4802455"/>
                  <a:pt x="891921" y="4802455"/>
                </a:cubicBezTo>
                <a:close/>
                <a:moveTo>
                  <a:pt x="725444" y="4802455"/>
                </a:moveTo>
                <a:cubicBezTo>
                  <a:pt x="708302" y="4802455"/>
                  <a:pt x="688256" y="4805359"/>
                  <a:pt x="667046" y="4812907"/>
                </a:cubicBezTo>
                <a:lnTo>
                  <a:pt x="666934" y="4813086"/>
                </a:lnTo>
                <a:lnTo>
                  <a:pt x="666651" y="4813136"/>
                </a:lnTo>
                <a:cubicBezTo>
                  <a:pt x="662557" y="4814581"/>
                  <a:pt x="659335" y="4818052"/>
                  <a:pt x="659335" y="4824699"/>
                </a:cubicBezTo>
                <a:lnTo>
                  <a:pt x="659335" y="4944348"/>
                </a:lnTo>
                <a:lnTo>
                  <a:pt x="659778" y="4944785"/>
                </a:lnTo>
                <a:lnTo>
                  <a:pt x="659778" y="4944812"/>
                </a:lnTo>
                <a:cubicBezTo>
                  <a:pt x="659778" y="4948301"/>
                  <a:pt x="662104" y="4950628"/>
                  <a:pt x="665594" y="4950628"/>
                </a:cubicBezTo>
                <a:lnTo>
                  <a:pt x="691737" y="4950628"/>
                </a:lnTo>
                <a:cubicBezTo>
                  <a:pt x="695226" y="4950628"/>
                  <a:pt x="697553" y="4948301"/>
                  <a:pt x="697553" y="4944812"/>
                </a:cubicBezTo>
                <a:lnTo>
                  <a:pt x="697553" y="4847194"/>
                </a:lnTo>
                <a:lnTo>
                  <a:pt x="704449" y="4839717"/>
                </a:lnTo>
                <a:lnTo>
                  <a:pt x="726010" y="4837419"/>
                </a:lnTo>
                <a:lnTo>
                  <a:pt x="746014" y="4843168"/>
                </a:lnTo>
                <a:lnTo>
                  <a:pt x="754203" y="4862009"/>
                </a:lnTo>
                <a:lnTo>
                  <a:pt x="754203" y="4944812"/>
                </a:lnTo>
                <a:cubicBezTo>
                  <a:pt x="754203" y="4948301"/>
                  <a:pt x="756529" y="4950628"/>
                  <a:pt x="760019" y="4950628"/>
                </a:cubicBezTo>
                <a:lnTo>
                  <a:pt x="786161" y="4950628"/>
                </a:lnTo>
                <a:cubicBezTo>
                  <a:pt x="789651" y="4950628"/>
                  <a:pt x="791977" y="4948301"/>
                  <a:pt x="791977" y="4944812"/>
                </a:cubicBezTo>
                <a:lnTo>
                  <a:pt x="791977" y="4944762"/>
                </a:lnTo>
                <a:lnTo>
                  <a:pt x="792396" y="4944348"/>
                </a:lnTo>
                <a:lnTo>
                  <a:pt x="792396" y="4857065"/>
                </a:lnTo>
                <a:cubicBezTo>
                  <a:pt x="792396" y="4839438"/>
                  <a:pt x="786911" y="4825856"/>
                  <a:pt x="775798" y="4816682"/>
                </a:cubicBezTo>
                <a:lnTo>
                  <a:pt x="775550" y="4816558"/>
                </a:lnTo>
                <a:lnTo>
                  <a:pt x="775487" y="4816471"/>
                </a:lnTo>
                <a:cubicBezTo>
                  <a:pt x="764446" y="4807248"/>
                  <a:pt x="747813" y="4802455"/>
                  <a:pt x="725444" y="4802455"/>
                </a:cubicBezTo>
                <a:close/>
                <a:moveTo>
                  <a:pt x="559835" y="4802455"/>
                </a:moveTo>
                <a:cubicBezTo>
                  <a:pt x="548869" y="4802455"/>
                  <a:pt x="538720" y="4804289"/>
                  <a:pt x="529663" y="4807762"/>
                </a:cubicBezTo>
                <a:lnTo>
                  <a:pt x="529596" y="4807805"/>
                </a:lnTo>
                <a:lnTo>
                  <a:pt x="528373" y="4808018"/>
                </a:lnTo>
                <a:cubicBezTo>
                  <a:pt x="501027" y="4818381"/>
                  <a:pt x="483587" y="4843416"/>
                  <a:pt x="483587" y="4877877"/>
                </a:cubicBezTo>
                <a:cubicBezTo>
                  <a:pt x="483587" y="4912775"/>
                  <a:pt x="498720" y="4937596"/>
                  <a:pt x="526397" y="4947825"/>
                </a:cubicBezTo>
                <a:lnTo>
                  <a:pt x="527143" y="4947947"/>
                </a:lnTo>
                <a:lnTo>
                  <a:pt x="527701" y="4948307"/>
                </a:lnTo>
                <a:cubicBezTo>
                  <a:pt x="536867" y="4951735"/>
                  <a:pt x="547417" y="4953533"/>
                  <a:pt x="559257" y="4953533"/>
                </a:cubicBezTo>
                <a:cubicBezTo>
                  <a:pt x="578429" y="4953533"/>
                  <a:pt x="597023" y="4950331"/>
                  <a:pt x="617069" y="4941908"/>
                </a:cubicBezTo>
                <a:cubicBezTo>
                  <a:pt x="621723" y="4939879"/>
                  <a:pt x="624338" y="4936678"/>
                  <a:pt x="624338" y="4930284"/>
                </a:cubicBezTo>
                <a:lnTo>
                  <a:pt x="624338" y="4824821"/>
                </a:lnTo>
                <a:cubicBezTo>
                  <a:pt x="624338" y="4818138"/>
                  <a:pt x="621723" y="4814946"/>
                  <a:pt x="617069" y="4813204"/>
                </a:cubicBezTo>
                <a:cubicBezTo>
                  <a:pt x="597898" y="4805936"/>
                  <a:pt x="579880" y="4802455"/>
                  <a:pt x="559835" y="4802455"/>
                </a:cubicBezTo>
                <a:close/>
                <a:moveTo>
                  <a:pt x="398012" y="4801292"/>
                </a:moveTo>
                <a:lnTo>
                  <a:pt x="396528" y="4801750"/>
                </a:lnTo>
                <a:lnTo>
                  <a:pt x="395863" y="4801582"/>
                </a:lnTo>
                <a:cubicBezTo>
                  <a:pt x="356679" y="4801582"/>
                  <a:pt x="331528" y="4822385"/>
                  <a:pt x="331528" y="4853603"/>
                </a:cubicBezTo>
                <a:cubicBezTo>
                  <a:pt x="331528" y="4914871"/>
                  <a:pt x="425688" y="4891154"/>
                  <a:pt x="425688" y="4933656"/>
                </a:cubicBezTo>
                <a:cubicBezTo>
                  <a:pt x="425688" y="4937989"/>
                  <a:pt x="425107" y="4940590"/>
                  <a:pt x="423937" y="4944348"/>
                </a:cubicBezTo>
                <a:cubicBezTo>
                  <a:pt x="423646" y="4944931"/>
                  <a:pt x="423646" y="4945505"/>
                  <a:pt x="423646" y="4946089"/>
                </a:cubicBezTo>
                <a:cubicBezTo>
                  <a:pt x="423646" y="4948394"/>
                  <a:pt x="425107" y="4950134"/>
                  <a:pt x="428030" y="4950134"/>
                </a:cubicBezTo>
                <a:lnTo>
                  <a:pt x="429441" y="4950134"/>
                </a:lnTo>
                <a:lnTo>
                  <a:pt x="429970" y="4950628"/>
                </a:lnTo>
                <a:lnTo>
                  <a:pt x="456122" y="4950628"/>
                </a:lnTo>
                <a:cubicBezTo>
                  <a:pt x="460477" y="4950628"/>
                  <a:pt x="462217" y="4949176"/>
                  <a:pt x="463669" y="4944812"/>
                </a:cubicBezTo>
                <a:cubicBezTo>
                  <a:pt x="465419" y="4939879"/>
                  <a:pt x="465995" y="4933196"/>
                  <a:pt x="465995" y="4928255"/>
                </a:cubicBezTo>
                <a:cubicBezTo>
                  <a:pt x="465995" y="4862299"/>
                  <a:pt x="372446" y="4878177"/>
                  <a:pt x="372446" y="4850972"/>
                </a:cubicBezTo>
                <a:cubicBezTo>
                  <a:pt x="372446" y="4846523"/>
                  <a:pt x="374698" y="4842891"/>
                  <a:pt x="378875" y="4840371"/>
                </a:cubicBezTo>
                <a:lnTo>
                  <a:pt x="395405" y="4836760"/>
                </a:lnTo>
                <a:lnTo>
                  <a:pt x="438849" y="4849557"/>
                </a:lnTo>
                <a:cubicBezTo>
                  <a:pt x="440310" y="4850418"/>
                  <a:pt x="441772" y="4850714"/>
                  <a:pt x="443233" y="4850714"/>
                </a:cubicBezTo>
                <a:lnTo>
                  <a:pt x="443816" y="4850348"/>
                </a:lnTo>
                <a:lnTo>
                  <a:pt x="445075" y="4850684"/>
                </a:lnTo>
                <a:cubicBezTo>
                  <a:pt x="447690" y="4850684"/>
                  <a:pt x="450306" y="4849231"/>
                  <a:pt x="451468" y="4846616"/>
                </a:cubicBezTo>
                <a:lnTo>
                  <a:pt x="460477" y="4827435"/>
                </a:lnTo>
                <a:cubicBezTo>
                  <a:pt x="461318" y="4825652"/>
                  <a:pt x="461640" y="4823954"/>
                  <a:pt x="461640" y="4822502"/>
                </a:cubicBezTo>
                <a:cubicBezTo>
                  <a:pt x="461640" y="4820176"/>
                  <a:pt x="460486" y="4817858"/>
                  <a:pt x="458151" y="4816686"/>
                </a:cubicBezTo>
                <a:cubicBezTo>
                  <a:pt x="440142" y="4806226"/>
                  <a:pt x="418636" y="4801292"/>
                  <a:pt x="398012" y="4801292"/>
                </a:cubicBezTo>
                <a:close/>
                <a:moveTo>
                  <a:pt x="1053744" y="4747249"/>
                </a:moveTo>
                <a:cubicBezTo>
                  <a:pt x="1017718" y="4747249"/>
                  <a:pt x="994182" y="4766420"/>
                  <a:pt x="994182" y="4808264"/>
                </a:cubicBezTo>
                <a:lnTo>
                  <a:pt x="994182" y="4944812"/>
                </a:lnTo>
                <a:cubicBezTo>
                  <a:pt x="994182" y="4948301"/>
                  <a:pt x="996508" y="4950628"/>
                  <a:pt x="999998" y="4950628"/>
                </a:cubicBezTo>
                <a:lnTo>
                  <a:pt x="1025852" y="4950628"/>
                </a:lnTo>
                <a:lnTo>
                  <a:pt x="1026345" y="4950134"/>
                </a:lnTo>
                <a:lnTo>
                  <a:pt x="1027795" y="4950134"/>
                </a:lnTo>
                <a:cubicBezTo>
                  <a:pt x="1031307" y="4950134"/>
                  <a:pt x="1033640" y="4947819"/>
                  <a:pt x="1033640" y="4944348"/>
                </a:cubicBezTo>
                <a:lnTo>
                  <a:pt x="1033640" y="4837419"/>
                </a:lnTo>
                <a:lnTo>
                  <a:pt x="1070781" y="4837419"/>
                </a:lnTo>
                <a:cubicBezTo>
                  <a:pt x="1074584" y="4837419"/>
                  <a:pt x="1076626" y="4835105"/>
                  <a:pt x="1076626" y="4831634"/>
                </a:cubicBezTo>
                <a:lnTo>
                  <a:pt x="1076626" y="4811692"/>
                </a:lnTo>
                <a:cubicBezTo>
                  <a:pt x="1076626" y="4807934"/>
                  <a:pt x="1074584" y="4805627"/>
                  <a:pt x="1070781" y="4805627"/>
                </a:cubicBezTo>
                <a:lnTo>
                  <a:pt x="1068815" y="4805627"/>
                </a:lnTo>
                <a:lnTo>
                  <a:pt x="1068560" y="4805359"/>
                </a:lnTo>
                <a:lnTo>
                  <a:pt x="1033640" y="4805359"/>
                </a:lnTo>
                <a:lnTo>
                  <a:pt x="1033640" y="4802443"/>
                </a:lnTo>
                <a:cubicBezTo>
                  <a:pt x="1033640" y="4786548"/>
                  <a:pt x="1040664" y="4778457"/>
                  <a:pt x="1056749" y="4778457"/>
                </a:cubicBezTo>
                <a:cubicBezTo>
                  <a:pt x="1062594" y="4778457"/>
                  <a:pt x="1068893" y="4779901"/>
                  <a:pt x="1071072" y="4779901"/>
                </a:cubicBezTo>
                <a:cubicBezTo>
                  <a:pt x="1074584" y="4779901"/>
                  <a:pt x="1076046" y="4777882"/>
                  <a:pt x="1076626" y="4774411"/>
                </a:cubicBezTo>
                <a:lnTo>
                  <a:pt x="1079557" y="4759385"/>
                </a:lnTo>
                <a:cubicBezTo>
                  <a:pt x="1079814" y="4758050"/>
                  <a:pt x="1080138" y="4756876"/>
                  <a:pt x="1080138" y="4755627"/>
                </a:cubicBezTo>
                <a:cubicBezTo>
                  <a:pt x="1080138" y="4752417"/>
                  <a:pt x="1078387" y="4750711"/>
                  <a:pt x="1074293" y="4749848"/>
                </a:cubicBezTo>
                <a:lnTo>
                  <a:pt x="1072405" y="4749641"/>
                </a:lnTo>
                <a:lnTo>
                  <a:pt x="1072049" y="4749285"/>
                </a:lnTo>
                <a:cubicBezTo>
                  <a:pt x="1066233" y="4747834"/>
                  <a:pt x="1059942" y="4747249"/>
                  <a:pt x="1053744" y="4747249"/>
                </a:cubicBezTo>
                <a:close/>
                <a:moveTo>
                  <a:pt x="1115152" y="4747131"/>
                </a:moveTo>
                <a:cubicBezTo>
                  <a:pt x="1102948" y="4747139"/>
                  <a:pt x="1095102" y="4754688"/>
                  <a:pt x="1095105" y="4767478"/>
                </a:cubicBezTo>
                <a:cubicBezTo>
                  <a:pt x="1095102" y="4779971"/>
                  <a:pt x="1102948" y="4787811"/>
                  <a:pt x="1116018" y="4787818"/>
                </a:cubicBezTo>
                <a:cubicBezTo>
                  <a:pt x="1127933" y="4787817"/>
                  <a:pt x="1136071" y="4779974"/>
                  <a:pt x="1136066" y="4767481"/>
                </a:cubicBezTo>
                <a:cubicBezTo>
                  <a:pt x="1136071" y="4754690"/>
                  <a:pt x="1127933" y="4747137"/>
                  <a:pt x="1115152" y="4747131"/>
                </a:cubicBezTo>
                <a:close/>
                <a:moveTo>
                  <a:pt x="0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u graphique SmartArt 11">
            <a:extLst>
              <a:ext uri="{FF2B5EF4-FFF2-40B4-BE49-F238E27FC236}">
                <a16:creationId xmlns:a16="http://schemas.microsoft.com/office/drawing/2014/main" id="{0F580B26-21D6-4630-AE3D-FB359C1C883E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912231" y="1426436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17" name="Espace réservé du graphique SmartArt 11">
            <a:extLst>
              <a:ext uri="{FF2B5EF4-FFF2-40B4-BE49-F238E27FC236}">
                <a16:creationId xmlns:a16="http://schemas.microsoft.com/office/drawing/2014/main" id="{16B17374-481A-4CE6-8974-CA84865A03CA}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912231" y="3645065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1748CB09-B51F-4AC1-A908-AF052BFFAB5C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IN" dirty="0"/>
              <a:t>For use by Sanofi Medical Affairs for scientific and medical discussions only.  Do not photograph, copy or distribute. 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C28E44FC-CC99-479F-B667-CC0B04AA1BEB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4" name="Espace réservé du texte 5">
            <a:extLst>
              <a:ext uri="{FF2B5EF4-FFF2-40B4-BE49-F238E27FC236}">
                <a16:creationId xmlns:a16="http://schemas.microsoft.com/office/drawing/2014/main" id="{013E5883-7FD1-4C44-9ADB-EE49A089146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404951" y="1875662"/>
            <a:ext cx="3077548" cy="730378"/>
          </a:xfrm>
        </p:spPr>
        <p:txBody>
          <a:bodyPr anchor="b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fr-FR" sz="24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Espace réservé du texte 5">
            <a:extLst>
              <a:ext uri="{FF2B5EF4-FFF2-40B4-BE49-F238E27FC236}">
                <a16:creationId xmlns:a16="http://schemas.microsoft.com/office/drawing/2014/main" id="{EF5BFE2C-3893-4574-8E43-0A0678870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404951" y="2617811"/>
            <a:ext cx="3077548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5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5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E331AD24-1AAB-440A-917D-3BB2B9658DC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404951" y="3085124"/>
            <a:ext cx="3077548" cy="248433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2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l">
              <a:lnSpc>
                <a:spcPct val="100000"/>
              </a:lnSpc>
              <a:buFont typeface="Arial" panose="020B0604020202020204" pitchFamily="34" charset="0"/>
              <a:buNone/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88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6226" y="4820495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3FC96125-BC0F-469E-BA75-F4F2916D502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847800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56171-4788-4B4A-B8DB-98CB348C66F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457849"/>
            <a:ext cx="8478000" cy="32214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E214CB94-27AF-41B7-A363-829DCFEBE7A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8478000" cy="184666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7577A6-F24A-4B6D-B7E1-FB31180BD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872B5D3-8EE0-4206-87D0-2A0DE50BD1A9}"/>
              </a:ext>
            </a:extLst>
          </p:cNvPr>
          <p:cNvSpPr>
            <a:spLocks noGrp="1"/>
          </p:cNvSpPr>
          <p:nvPr userDrawn="1"/>
        </p:nvSpPr>
        <p:spPr>
          <a:xfrm>
            <a:off x="6376706" y="4840788"/>
            <a:ext cx="1985293" cy="16515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IN" sz="600" dirty="0"/>
              <a:t>© 2022 Genzyme Corporation. All rights reserved.</a:t>
            </a:r>
            <a:br>
              <a:rPr lang="en-IN" sz="600" dirty="0"/>
            </a:br>
            <a:r>
              <a:rPr lang="en-IN" sz="600" dirty="0"/>
              <a:t>MAT-GLB-2204602-v1.0-11/2022</a:t>
            </a:r>
          </a:p>
        </p:txBody>
      </p:sp>
    </p:spTree>
    <p:extLst>
      <p:ext uri="{BB962C8B-B14F-4D97-AF65-F5344CB8AC3E}">
        <p14:creationId xmlns:p14="http://schemas.microsoft.com/office/powerpoint/2010/main" val="425840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24545" y="4825871"/>
            <a:ext cx="4844338" cy="127750"/>
          </a:xfrm>
          <a:prstGeom prst="rect">
            <a:avLst/>
          </a:prstGeom>
        </p:spPr>
        <p:txBody>
          <a:bodyPr anchor="ctr"/>
          <a:lstStyle>
            <a:lvl1pPr algn="ctr">
              <a:defRPr sz="700"/>
            </a:lvl1pPr>
          </a:lstStyle>
          <a:p>
            <a:r>
              <a:rPr lang="en-IN" sz="700" dirty="0"/>
              <a:t>© 2022 Genzyme Corporation. All rights reserved.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63122" y="4786875"/>
            <a:ext cx="476250" cy="205743"/>
          </a:xfrm>
        </p:spPr>
        <p:txBody>
          <a:bodyPr/>
          <a:lstStyle>
            <a:lvl1pPr>
              <a:defRPr sz="700"/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3FC96125-BC0F-469E-BA75-F4F2916D502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847800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7577A6-F24A-4B6D-B7E1-FB31180BD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380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03" userDrawn="1">
          <p15:clr>
            <a:srgbClr val="FBAE40"/>
          </p15:clr>
        </p15:guide>
        <p15:guide id="2" pos="5568" userDrawn="1">
          <p15:clr>
            <a:srgbClr val="FBAE40"/>
          </p15:clr>
        </p15:guide>
        <p15:guide id="3" orient="horz" pos="788" userDrawn="1">
          <p15:clr>
            <a:srgbClr val="FBAE40"/>
          </p15:clr>
        </p15:guide>
        <p15:guide id="4" orient="horz" pos="2905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pour une image  3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346800" y="0"/>
            <a:ext cx="27972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4" name="Espace réservé du texte 5">
            <a:extLst>
              <a:ext uri="{FF2B5EF4-FFF2-40B4-BE49-F238E27FC236}">
                <a16:creationId xmlns:a16="http://schemas.microsoft.com/office/drawing/2014/main" id="{39F8F8F8-B2E7-4739-8BFF-FA42634CE5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573840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E0A2CB60-A40E-44FE-B4B7-57EBEFEC0D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5735870" cy="184666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614E260-5FC8-4D02-8571-9C1540BB2B3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457849"/>
            <a:ext cx="5735870" cy="32214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792EA-2F40-4220-B1A0-E938F3FB8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5735870" cy="5611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87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que 7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36582" y="2227950"/>
            <a:ext cx="2670837" cy="6876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1578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pour une image  3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72000" y="0"/>
            <a:ext cx="45720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4" name="Espace réservé du texte 5">
            <a:extLst>
              <a:ext uri="{FF2B5EF4-FFF2-40B4-BE49-F238E27FC236}">
                <a16:creationId xmlns:a16="http://schemas.microsoft.com/office/drawing/2014/main" id="{D67FA919-D04A-4310-ADDF-1120333F61D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4030028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929FD931-0FD5-4A54-8BB1-79F5E8669C5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4028251" cy="184666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AEBA920-ED61-4542-B852-868AA9D5A00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457849"/>
            <a:ext cx="4028251" cy="32214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62E878-181A-4B45-B709-990F0EC3E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4028251" cy="5611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04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8493" y="1558351"/>
            <a:ext cx="2191718" cy="161583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8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2000" y="1558351"/>
            <a:ext cx="2191718" cy="161583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8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Espace réservé pour une image  3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333730" y="1829515"/>
            <a:ext cx="1755419" cy="2717116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5" name="Espace réservé pour une image  3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572000" y="1829515"/>
            <a:ext cx="1755419" cy="2717116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39642" y="1829515"/>
            <a:ext cx="2059200" cy="17002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301373" y="1829515"/>
            <a:ext cx="2058403" cy="17002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8B0C0C30-D9D7-4BD7-AF39-B6CB516C989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847800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1CD7C0F2-9ED1-4D8C-94FB-BE336E7168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8478000" cy="184666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841BA8-9107-45A1-B4A7-F5FE729D4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88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rgbClr val="E9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1188615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1139318"/>
            <a:ext cx="883540" cy="398442"/>
          </a:xfrm>
        </p:spPr>
        <p:txBody>
          <a:bodyPr anchor="b">
            <a:noAutofit/>
          </a:bodyPr>
          <a:lstStyle>
            <a:lvl1pPr algn="r">
              <a:lnSpc>
                <a:spcPct val="110000"/>
              </a:lnSpc>
              <a:defRPr sz="8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1188615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1188615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1188615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25070" y="318887"/>
            <a:ext cx="578666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2118055" cy="369332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457849"/>
            <a:ext cx="2120260" cy="32214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2120585" cy="5611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Forme libre : forme 9">
            <a:extLst>
              <a:ext uri="{FF2B5EF4-FFF2-40B4-BE49-F238E27FC236}">
                <a16:creationId xmlns:a16="http://schemas.microsoft.com/office/drawing/2014/main" id="{F5349C85-4F38-41FC-8627-25D47DE73E7F}"/>
              </a:ext>
            </a:extLst>
          </p:cNvPr>
          <p:cNvSpPr>
            <a:spLocks noChangeAspect="1"/>
          </p:cNvSpPr>
          <p:nvPr userDrawn="1"/>
        </p:nvSpPr>
        <p:spPr>
          <a:xfrm>
            <a:off x="331199" y="4747737"/>
            <a:ext cx="804756" cy="2052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tx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noProof="0"/>
          </a:p>
        </p:txBody>
      </p:sp>
      <p:grpSp>
        <p:nvGrpSpPr>
          <p:cNvPr id="32" name="Graphique 7">
            <a:extLst>
              <a:ext uri="{FF2B5EF4-FFF2-40B4-BE49-F238E27FC236}">
                <a16:creationId xmlns:a16="http://schemas.microsoft.com/office/drawing/2014/main" id="{06A5D6C0-9CFB-4C86-8BD0-9B0F6C1008B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40" name="Forme libre : forme 9">
              <a:extLst>
                <a:ext uri="{FF2B5EF4-FFF2-40B4-BE49-F238E27FC236}">
                  <a16:creationId xmlns:a16="http://schemas.microsoft.com/office/drawing/2014/main" id="{7570A171-087A-451D-8C88-52D822ABF6D0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1" name="Forme libre : forme 10">
              <a:extLst>
                <a:ext uri="{FF2B5EF4-FFF2-40B4-BE49-F238E27FC236}">
                  <a16:creationId xmlns:a16="http://schemas.microsoft.com/office/drawing/2014/main" id="{FC3C9097-DD6E-4680-8304-A8A8F1E97DB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5" name="Forme libre : forme 11">
              <a:extLst>
                <a:ext uri="{FF2B5EF4-FFF2-40B4-BE49-F238E27FC236}">
                  <a16:creationId xmlns:a16="http://schemas.microsoft.com/office/drawing/2014/main" id="{BDB8E9CF-D9B2-4FB3-B1A5-B96BB1FF6D51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87285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1188615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1139318"/>
            <a:ext cx="883540" cy="398442"/>
          </a:xfrm>
        </p:spPr>
        <p:txBody>
          <a:bodyPr anchor="b">
            <a:noAutofit/>
          </a:bodyPr>
          <a:lstStyle>
            <a:lvl1pPr algn="r">
              <a:lnSpc>
                <a:spcPct val="110000"/>
              </a:lnSpc>
              <a:defRPr sz="8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1188615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1188615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1188615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25070" y="318887"/>
            <a:ext cx="578666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2118055" cy="369332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457849"/>
            <a:ext cx="2120260" cy="32214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226800" indent="-226800"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>
                <a:solidFill>
                  <a:schemeClr val="tx1"/>
                </a:solidFill>
              </a:defRPr>
            </a:lvl2pPr>
            <a:lvl3pPr marL="457200" indent="-226800"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>
                <a:solidFill>
                  <a:schemeClr val="tx1"/>
                </a:solidFill>
              </a:defRPr>
            </a:lvl3pPr>
            <a:lvl4pPr marL="684000" indent="-226800"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2120585" cy="56118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3" name="Graphique 7">
            <a:extLst>
              <a:ext uri="{FF2B5EF4-FFF2-40B4-BE49-F238E27FC236}">
                <a16:creationId xmlns:a16="http://schemas.microsoft.com/office/drawing/2014/main" id="{E81F6DB5-904A-4266-BC9D-43DEDDAB2FF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44" name="Forme libre : forme 9">
              <a:extLst>
                <a:ext uri="{FF2B5EF4-FFF2-40B4-BE49-F238E27FC236}">
                  <a16:creationId xmlns:a16="http://schemas.microsoft.com/office/drawing/2014/main" id="{D973C0DD-9BFB-489B-BB18-B95D2818DDEA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6" name="Forme libre : forme 10">
              <a:extLst>
                <a:ext uri="{FF2B5EF4-FFF2-40B4-BE49-F238E27FC236}">
                  <a16:creationId xmlns:a16="http://schemas.microsoft.com/office/drawing/2014/main" id="{CDE5A571-F6DA-4505-A5B1-DCCE6D336F4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1EB464DC-BE69-4F65-B141-43FCFC49AC68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85454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1188615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1139318"/>
            <a:ext cx="883540" cy="398442"/>
          </a:xfrm>
        </p:spPr>
        <p:txBody>
          <a:bodyPr anchor="b">
            <a:noAutofit/>
          </a:bodyPr>
          <a:lstStyle>
            <a:lvl1pPr algn="r">
              <a:lnSpc>
                <a:spcPct val="110000"/>
              </a:lnSpc>
              <a:defRPr sz="8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1188615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1188615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1188615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25070" y="318887"/>
            <a:ext cx="578666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2118055" cy="369332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457849"/>
            <a:ext cx="2120260" cy="32214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226800" indent="-2268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 marL="457200" indent="-2268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3pPr>
            <a:lvl4pPr marL="684000" indent="-2268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2120585" cy="5611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1" name="Graphique 7">
            <a:extLst>
              <a:ext uri="{FF2B5EF4-FFF2-40B4-BE49-F238E27FC236}">
                <a16:creationId xmlns:a16="http://schemas.microsoft.com/office/drawing/2014/main" id="{0055A07A-E8A5-4FC1-9082-2E1016C9787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2" name="Forme libre : forme 9">
              <a:extLst>
                <a:ext uri="{FF2B5EF4-FFF2-40B4-BE49-F238E27FC236}">
                  <a16:creationId xmlns:a16="http://schemas.microsoft.com/office/drawing/2014/main" id="{3CAEBE62-17A4-4CBD-B78D-154B1E270C58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0" name="Forme libre : forme 10">
              <a:extLst>
                <a:ext uri="{FF2B5EF4-FFF2-40B4-BE49-F238E27FC236}">
                  <a16:creationId xmlns:a16="http://schemas.microsoft.com/office/drawing/2014/main" id="{398D76C0-14BC-45A1-BA5D-05C4DA269827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1" name="Forme libre : forme 11">
              <a:extLst>
                <a:ext uri="{FF2B5EF4-FFF2-40B4-BE49-F238E27FC236}">
                  <a16:creationId xmlns:a16="http://schemas.microsoft.com/office/drawing/2014/main" id="{7734F84F-E2B5-42BC-915A-6FEA20143203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20322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rgbClr val="E9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EFA975DA-1F61-4E92-847F-881A6B959F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4209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F6E50AC3-1EA3-493F-A0D3-634DA300E2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9" y="1183183"/>
            <a:ext cx="4844338" cy="184281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2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0E2314AF-F33D-4B84-8412-DF73ECC51E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9811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8444AA6E-9EC0-4895-8FC6-4351D2BEE0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5413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E3BC2BD0-41C8-4C7A-BC1B-E444A392D03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41016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E6118210-A598-4833-8C53-BBA66CF5796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3264209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140FC0A1-6231-4649-9573-C6772F9B84B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264209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2DAC1528-CEDA-41B5-AAAF-B8FF60A576A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4689811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5FFDA929-E8A8-4AC0-99CE-44C3C6910AE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689811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9709CCCA-F00B-45D4-9788-1FBC4F09AA0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115414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B5E93FAA-61CE-40AC-8738-0DE2C5E1F42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6115414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14A4C1F7-829A-4567-999B-287472F1F40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7541017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A4030E47-E75C-4A3D-9FAD-95FD358BD57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7541017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FA14FD7-95C9-4327-B716-189176F2E3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25070" y="318887"/>
            <a:ext cx="578666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CBC1E183-B986-4005-B87A-30E837CB27F1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333730" y="1183183"/>
            <a:ext cx="2118055" cy="369332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61183799-5968-4FC4-B6D2-F8DDF1F8685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331525" y="1457849"/>
            <a:ext cx="2120585" cy="32214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226800" indent="-226800">
              <a:buFontTx/>
              <a:buBlip>
                <a:blip r:embed="rId4"/>
              </a:buBlip>
              <a:defRPr>
                <a:solidFill>
                  <a:schemeClr val="tx1"/>
                </a:solidFill>
              </a:defRPr>
            </a:lvl2pPr>
            <a:lvl3pPr marL="457200" indent="-226800">
              <a:buFontTx/>
              <a:buBlip>
                <a:blip r:embed="rId4"/>
              </a:buBlip>
              <a:defRPr>
                <a:solidFill>
                  <a:schemeClr val="tx1"/>
                </a:solidFill>
              </a:defRPr>
            </a:lvl3pPr>
            <a:lvl4pPr marL="684000" indent="-226800">
              <a:buFontTx/>
              <a:buBlip>
                <a:blip r:embed="rId4"/>
              </a:buBlip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60C5BA-4E6C-49B9-BC13-AE34B754C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2120585" cy="56118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5" name="Graphique 7">
            <a:extLst>
              <a:ext uri="{FF2B5EF4-FFF2-40B4-BE49-F238E27FC236}">
                <a16:creationId xmlns:a16="http://schemas.microsoft.com/office/drawing/2014/main" id="{5AC15C66-D7EB-4500-A551-9FCE3A2D9B8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DAF98B67-E81F-4FBA-B764-933BBFE9CB5D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C543963D-5473-4E97-AA1B-110116F53F39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3C560FE1-3142-4294-8909-8B9B8E77CFF7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04289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 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EFA975DA-1F61-4E92-847F-881A6B959F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4209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F6E50AC3-1EA3-493F-A0D3-634DA300E2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9" y="1183183"/>
            <a:ext cx="4844338" cy="184281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2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0E2314AF-F33D-4B84-8412-DF73ECC51E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9811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8444AA6E-9EC0-4895-8FC6-4351D2BEE0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5413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E3BC2BD0-41C8-4C7A-BC1B-E444A392D03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41016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E6118210-A598-4833-8C53-BBA66CF5796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3264209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140FC0A1-6231-4649-9573-C6772F9B84B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264209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2DAC1528-CEDA-41B5-AAAF-B8FF60A576A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4689811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5FFDA929-E8A8-4AC0-99CE-44C3C6910AE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689811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9709CCCA-F00B-45D4-9788-1FBC4F09AA0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115414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B5E93FAA-61CE-40AC-8738-0DE2C5E1F42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6115414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14A4C1F7-829A-4567-999B-287472F1F40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7541017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A4030E47-E75C-4A3D-9FAD-95FD358BD57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7541017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FA14FD7-95C9-4327-B716-189176F2E3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25070" y="318887"/>
            <a:ext cx="578666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35" name="Graphique 7">
            <a:extLst>
              <a:ext uri="{FF2B5EF4-FFF2-40B4-BE49-F238E27FC236}">
                <a16:creationId xmlns:a16="http://schemas.microsoft.com/office/drawing/2014/main" id="{8670D0AF-4A05-41F5-A174-F1DCC172E6C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674A82B9-E907-49FC-BC51-EE0E71572E6B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365977A4-5832-45CF-A184-D4324C135EEC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5471ED42-9DE8-447E-9480-04E42DA17FE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6" name="Espace réservé du texte 4">
            <a:extLst>
              <a:ext uri="{FF2B5EF4-FFF2-40B4-BE49-F238E27FC236}">
                <a16:creationId xmlns:a16="http://schemas.microsoft.com/office/drawing/2014/main" id="{BEB64EF3-BB46-4060-851B-3BDF171213C2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333730" y="1183183"/>
            <a:ext cx="2118055" cy="369332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855E673C-6C7F-4EB7-A0E8-9C04C7963949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331526" y="1457849"/>
            <a:ext cx="2120260" cy="32214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226800" indent="-226800"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>
                <a:solidFill>
                  <a:schemeClr val="tx1"/>
                </a:solidFill>
              </a:defRPr>
            </a:lvl2pPr>
            <a:lvl3pPr marL="457200" indent="-226800"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>
                <a:solidFill>
                  <a:schemeClr val="tx1"/>
                </a:solidFill>
              </a:defRPr>
            </a:lvl3pPr>
            <a:lvl4pPr marL="684000" indent="-226800"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0FF51BB-965D-4F61-9692-EE296D3C6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2120585" cy="56118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5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EFA975DA-1F61-4E92-847F-881A6B959F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4209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F6E50AC3-1EA3-493F-A0D3-634DA300E2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9" y="1183183"/>
            <a:ext cx="4844338" cy="184281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2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0E2314AF-F33D-4B84-8412-DF73ECC51E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9811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8444AA6E-9EC0-4895-8FC6-4351D2BEE0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5413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E3BC2BD0-41C8-4C7A-BC1B-E444A392D03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41016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E6118210-A598-4833-8C53-BBA66CF5796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3264209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140FC0A1-6231-4649-9573-C6772F9B84B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264209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2DAC1528-CEDA-41B5-AAAF-B8FF60A576A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4689811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5FFDA929-E8A8-4AC0-99CE-44C3C6910AE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689811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9709CCCA-F00B-45D4-9788-1FBC4F09AA0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115414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B5E93FAA-61CE-40AC-8738-0DE2C5E1F42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6115414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14A4C1F7-829A-4567-999B-287472F1F40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7541017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A4030E47-E75C-4A3D-9FAD-95FD358BD57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7541017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FA14FD7-95C9-4327-B716-189176F2E3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25070" y="318887"/>
            <a:ext cx="578666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CBC1E183-B986-4005-B87A-30E837CB27F1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333730" y="1183183"/>
            <a:ext cx="2118055" cy="369332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61183799-5968-4FC4-B6D2-F8DDF1F8685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331525" y="1457849"/>
            <a:ext cx="2120585" cy="32214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226800" indent="-2268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 marL="457200" indent="-2268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3pPr>
            <a:lvl4pPr marL="684000" indent="-2268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60C5BA-4E6C-49B9-BC13-AE34B754C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2120585" cy="5611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5" name="Graphique 7">
            <a:extLst>
              <a:ext uri="{FF2B5EF4-FFF2-40B4-BE49-F238E27FC236}">
                <a16:creationId xmlns:a16="http://schemas.microsoft.com/office/drawing/2014/main" id="{92DE48E4-21B7-43C3-B1C8-D1A1E1D1183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CF3C004A-12EF-4882-9435-5C8C5CDDA3DC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C854BF86-9CB6-42C3-B52B-E372D3EE21D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A41B13E3-A26E-439F-AA34-2A97E1411892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59737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IN"/>
              <a:t>For use by Sanofi Medical Affairs for scientific and medical discussions only.  Do not photograph, copy or distribute. 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4" name="Table Placeholder 3">
            <a:extLst>
              <a:ext uri="{FF2B5EF4-FFF2-40B4-BE49-F238E27FC236}">
                <a16:creationId xmlns:a16="http://schemas.microsoft.com/office/drawing/2014/main" id="{828EDE46-3F40-4CF0-8732-22A2312E12B6}"/>
              </a:ext>
            </a:extLst>
          </p:cNvPr>
          <p:cNvSpPr>
            <a:spLocks noGrp="1"/>
          </p:cNvSpPr>
          <p:nvPr>
            <p:ph type="tbl" sz="quarter" idx="23"/>
          </p:nvPr>
        </p:nvSpPr>
        <p:spPr>
          <a:xfrm>
            <a:off x="331038" y="1457047"/>
            <a:ext cx="8478000" cy="3222219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46BD89B-81DC-413F-95C7-44BCE7D89F2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847800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B46DC04F-F549-4DDB-B1AB-2032A0ED3E1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8478000" cy="184666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A467E3-1BB0-45A9-9E32-33434B3E3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93F43E8-7692-42E9-B87E-1D489F35FC05}"/>
              </a:ext>
            </a:extLst>
          </p:cNvPr>
          <p:cNvSpPr>
            <a:spLocks noGrp="1"/>
          </p:cNvSpPr>
          <p:nvPr userDrawn="1"/>
        </p:nvSpPr>
        <p:spPr>
          <a:xfrm>
            <a:off x="6994169" y="4840787"/>
            <a:ext cx="1540209" cy="16515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600" dirty="0"/>
              <a:t>MAT-US-XXXXXX vX.0 - P</a:t>
            </a:r>
          </a:p>
          <a:p>
            <a:pPr algn="r"/>
            <a:r>
              <a:rPr lang="en-US" sz="600" dirty="0"/>
              <a:t>Expiration Date: XX/XX/20XX</a:t>
            </a:r>
          </a:p>
        </p:txBody>
      </p:sp>
    </p:spTree>
    <p:extLst>
      <p:ext uri="{BB962C8B-B14F-4D97-AF65-F5344CB8AC3E}">
        <p14:creationId xmlns:p14="http://schemas.microsoft.com/office/powerpoint/2010/main" val="92562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rgbClr val="2300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38027"/>
            <a:ext cx="6858000" cy="66744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08583" y="3260202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08583" y="1771699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4169622" y="4511009"/>
            <a:ext cx="804756" cy="2052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noProof="0"/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70047" y="4510417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E2BC484-3CC1-4AC0-91BD-A2AAB052966A}"/>
              </a:ext>
            </a:extLst>
          </p:cNvPr>
          <p:cNvSpPr>
            <a:spLocks noGrp="1"/>
          </p:cNvSpPr>
          <p:nvPr userDrawn="1"/>
        </p:nvSpPr>
        <p:spPr>
          <a:xfrm>
            <a:off x="7094276" y="4822084"/>
            <a:ext cx="1715640" cy="16515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</a:rPr>
              <a:t>MAT-US-XXXXXX vX.0 - P</a:t>
            </a:r>
          </a:p>
          <a:p>
            <a:pPr algn="r"/>
            <a:r>
              <a:rPr lang="en-US" sz="800" dirty="0">
                <a:solidFill>
                  <a:schemeClr val="bg1"/>
                </a:solidFill>
              </a:rPr>
              <a:t>Expiration Date: XX/XX/20XX</a:t>
            </a:r>
          </a:p>
        </p:txBody>
      </p:sp>
    </p:spTree>
    <p:extLst>
      <p:ext uri="{BB962C8B-B14F-4D97-AF65-F5344CB8AC3E}">
        <p14:creationId xmlns:p14="http://schemas.microsoft.com/office/powerpoint/2010/main" val="371361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8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8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grpSp>
        <p:nvGrpSpPr>
          <p:cNvPr id="9" name="Graphique 7">
            <a:extLst>
              <a:ext uri="{FF2B5EF4-FFF2-40B4-BE49-F238E27FC236}">
                <a16:creationId xmlns:a16="http://schemas.microsoft.com/office/drawing/2014/main" id="{27488BCF-9F91-440E-B9B4-3B8628FE5A1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46495" y="333342"/>
            <a:ext cx="851011" cy="21909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EB91D5A6-4846-4A0D-AEA5-4C76E28CB395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03CE94E-53F9-481B-BF77-A348529571D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ADD6FFB-F84E-4F7B-930C-208E58062DD7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055EFF8E-40A6-42AA-8E6F-31C4F50AAD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543300" y="4580079"/>
            <a:ext cx="2057400" cy="274637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14" name="Espace réservé du texte 5">
            <a:extLst>
              <a:ext uri="{FF2B5EF4-FFF2-40B4-BE49-F238E27FC236}">
                <a16:creationId xmlns:a16="http://schemas.microsoft.com/office/drawing/2014/main" id="{01F2B667-7264-4505-9F19-2E4AB44996E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10583" y="1444725"/>
            <a:ext cx="6922834" cy="1243611"/>
          </a:xfrm>
        </p:spPr>
        <p:txBody>
          <a:bodyPr anchor="b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fr-FR" sz="42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57CD9AAA-CCAE-44AF-A224-A38A0B786F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Espace réservé du texte 5">
            <a:extLst>
              <a:ext uri="{FF2B5EF4-FFF2-40B4-BE49-F238E27FC236}">
                <a16:creationId xmlns:a16="http://schemas.microsoft.com/office/drawing/2014/main" id="{F176A07A-C4FF-49D0-80C5-1B4F36FB3A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2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430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30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.Cover_Back">
    <p:bg>
      <p:bgPr>
        <a:solidFill>
          <a:srgbClr val="2300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38027"/>
            <a:ext cx="6858000" cy="66744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bg2"/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04203E6E-75E4-45E4-AF05-51E86DA008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98928" y="4526700"/>
            <a:ext cx="746142" cy="191136"/>
          </a:xfrm>
          <a:prstGeom prst="rect">
            <a:avLst/>
          </a:prstGeom>
        </p:spPr>
      </p:pic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08583" y="3260202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08583" y="1771699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4" name="Espace réservé du pied de page 9">
            <a:extLst>
              <a:ext uri="{FF2B5EF4-FFF2-40B4-BE49-F238E27FC236}">
                <a16:creationId xmlns:a16="http://schemas.microsoft.com/office/drawing/2014/main" id="{73406623-2BBA-D4B2-52A7-8C6E6E9B78E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24545" y="4825871"/>
            <a:ext cx="4844338" cy="127750"/>
          </a:xfrm>
          <a:prstGeom prst="rect">
            <a:avLst/>
          </a:prstGeom>
        </p:spPr>
        <p:txBody>
          <a:bodyPr anchor="ctr"/>
          <a:lstStyle>
            <a:lvl1pPr algn="ctr">
              <a:defRPr sz="700">
                <a:solidFill>
                  <a:schemeClr val="bg1"/>
                </a:solidFill>
              </a:defRPr>
            </a:lvl1pPr>
          </a:lstStyle>
          <a:p>
            <a:r>
              <a:rPr lang="en-IN"/>
              <a:t>For use by Sanofi Medical Affairs for scientific and medical discussions only.  </a:t>
            </a:r>
            <a:br>
              <a:rPr lang="en-IN"/>
            </a:br>
            <a:r>
              <a:rPr lang="en-IN"/>
              <a:t>Do not photograph, copy or distribute.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39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5CD18-A0B7-4538-B82F-688898DCA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ABE4F-65C0-44DD-ABEF-0418D2B78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F6184-30DA-48C0-9ACC-25DF91ABE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1D1BC-5E2C-4C67-B4C1-F970F611D4D6}" type="datetime1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821EB-9CCA-4414-92B3-45E8E47C2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49832" y="4859492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For use by Medical for scientific and medical discussions only. Do not photograph, copy or distribute.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06A12-3505-4100-AEBB-AFC1E5A01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56826" y="4229945"/>
            <a:ext cx="476250" cy="205743"/>
          </a:xfrm>
          <a:prstGeom prst="rect">
            <a:avLst/>
          </a:prstGeom>
        </p:spPr>
        <p:txBody>
          <a:bodyPr/>
          <a:lstStyle/>
          <a:p>
            <a:fld id="{7DDAC438-A93C-4B97-BF18-E9521495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6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aphique 7">
            <a:extLst>
              <a:ext uri="{FF2B5EF4-FFF2-40B4-BE49-F238E27FC236}">
                <a16:creationId xmlns:a16="http://schemas.microsoft.com/office/drawing/2014/main" id="{27488BCF-9F91-440E-B9B4-3B8628FE5A1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46495" y="333342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EB91D5A6-4846-4A0D-AEA5-4C76E28CB395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03CE94E-53F9-481B-BF77-A348529571D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ADD6FFB-F84E-4F7B-930C-208E58062DD7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17" name="Espace réservé du graphique SmartArt 18">
            <a:extLst>
              <a:ext uri="{FF2B5EF4-FFF2-40B4-BE49-F238E27FC236}">
                <a16:creationId xmlns:a16="http://schemas.microsoft.com/office/drawing/2014/main" id="{50E609C3-EA6F-468A-8B7C-CD27949FB33C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7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8" name="Espace réservé du graphique SmartArt 19">
            <a:extLst>
              <a:ext uri="{FF2B5EF4-FFF2-40B4-BE49-F238E27FC236}">
                <a16:creationId xmlns:a16="http://schemas.microsoft.com/office/drawing/2014/main" id="{F155B637-1E1E-462B-9FBB-56FD4231172C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7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287A90CB-3485-4D3D-9E87-2D7382BBBC1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10583" y="1444725"/>
            <a:ext cx="6922834" cy="1243611"/>
          </a:xfrm>
        </p:spPr>
        <p:txBody>
          <a:bodyPr anchor="b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fr-FR" sz="4200" b="0" i="0" kern="120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Espace réservé du texte 5">
            <a:extLst>
              <a:ext uri="{FF2B5EF4-FFF2-40B4-BE49-F238E27FC236}">
                <a16:creationId xmlns:a16="http://schemas.microsoft.com/office/drawing/2014/main" id="{54CCF570-9115-4289-839C-7FACBC619C1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889FD9C7-FB39-4714-81F8-6EA37E5B621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2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C508D61-984D-B724-FFCA-69328CA8B27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41806" y="4898488"/>
            <a:ext cx="5489981" cy="1277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600" b="0" i="0" kern="1200" cap="all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/>
              <a:t>.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108355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61F378-E818-498E-989A-601A8E73F31E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5025" y="4534579"/>
            <a:ext cx="2057400" cy="274637"/>
          </a:xfrm>
        </p:spPr>
        <p:txBody>
          <a:bodyPr/>
          <a:lstStyle/>
          <a:p>
            <a:endParaRPr lang="fr-FR" dirty="0"/>
          </a:p>
        </p:txBody>
      </p:sp>
      <p:grpSp>
        <p:nvGrpSpPr>
          <p:cNvPr id="13" name="Graphique 7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18220" y="387185"/>
            <a:ext cx="851011" cy="21909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7" name="Espace réservé du graphique SmartArt 11">
            <a:extLst>
              <a:ext uri="{FF2B5EF4-FFF2-40B4-BE49-F238E27FC236}">
                <a16:creationId xmlns:a16="http://schemas.microsoft.com/office/drawing/2014/main" id="{4F60E46E-0715-41F6-BEAC-C9C998D41D44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22" name="Espace réservé du graphique SmartArt 11">
            <a:extLst>
              <a:ext uri="{FF2B5EF4-FFF2-40B4-BE49-F238E27FC236}">
                <a16:creationId xmlns:a16="http://schemas.microsoft.com/office/drawing/2014/main" id="{2835F6F0-E601-40E8-8F65-7949A8AA2AF1}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5" name="Espace réservé du texte 5">
            <a:extLst>
              <a:ext uri="{FF2B5EF4-FFF2-40B4-BE49-F238E27FC236}">
                <a16:creationId xmlns:a16="http://schemas.microsoft.com/office/drawing/2014/main" id="{CA236998-34E3-4BB4-B42A-72EE346C3C4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087572" y="1444725"/>
            <a:ext cx="3712306" cy="1243611"/>
          </a:xfrm>
        </p:spPr>
        <p:txBody>
          <a:bodyPr anchor="b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fr-FR" sz="30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14179443-CD99-4560-A70A-CF3E60CA5C3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Espace réservé du texte 5">
            <a:extLst>
              <a:ext uri="{FF2B5EF4-FFF2-40B4-BE49-F238E27FC236}">
                <a16:creationId xmlns:a16="http://schemas.microsoft.com/office/drawing/2014/main" id="{633150E7-212E-42D8-857F-00B727BB0E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2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301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61F378-E818-498E-989A-601A8E73F31E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5025" y="4534579"/>
            <a:ext cx="2057400" cy="274637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13" name="Graphique 7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18220" y="387185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Espace réservé du graphique SmartArt 11">
            <a:extLst>
              <a:ext uri="{FF2B5EF4-FFF2-40B4-BE49-F238E27FC236}">
                <a16:creationId xmlns:a16="http://schemas.microsoft.com/office/drawing/2014/main" id="{540F3744-EAB0-48D1-B7AE-720C8628C071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6" name="Espace réservé du graphique SmartArt 11">
            <a:extLst>
              <a:ext uri="{FF2B5EF4-FFF2-40B4-BE49-F238E27FC236}">
                <a16:creationId xmlns:a16="http://schemas.microsoft.com/office/drawing/2014/main" id="{E04644FF-725F-4770-81BC-F016774228AE}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008D4AEF-2960-4B86-98AA-A0ABA6675BC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087572" y="1444725"/>
            <a:ext cx="3712306" cy="1243611"/>
          </a:xfrm>
        </p:spPr>
        <p:txBody>
          <a:bodyPr anchor="b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fr-FR" sz="3000" b="0" i="0" kern="120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Espace réservé du texte 5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2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449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with Visual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AE9FBA9E-4B66-4D19-A4F1-FA106CF943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2777" y="532799"/>
            <a:ext cx="4756746" cy="4132943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208746F7-3CD2-431F-B427-E3AA9BF36F6B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For use by Sanofi Medical Affairs for scientific and medical discussions only.  Do not photograph, copy or distribute. 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D76DFA8B-7FBD-4F98-B6B6-233EDD2317E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6B54B0F7-55DD-40D6-B7F4-70B586885C0B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3" name="Espace réservé du texte 17">
            <a:extLst>
              <a:ext uri="{FF2B5EF4-FFF2-40B4-BE49-F238E27FC236}">
                <a16:creationId xmlns:a16="http://schemas.microsoft.com/office/drawing/2014/main" id="{33DFCED8-0EB4-4E57-BDC7-7349EFC7B90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52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7" name="Espace réservé du texte 17">
            <a:extLst>
              <a:ext uri="{FF2B5EF4-FFF2-40B4-BE49-F238E27FC236}">
                <a16:creationId xmlns:a16="http://schemas.microsoft.com/office/drawing/2014/main" id="{C565C352-3015-43B5-A637-271B7D2E320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31523" y="206525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20" name="Espace réservé du texte 17">
            <a:extLst>
              <a:ext uri="{FF2B5EF4-FFF2-40B4-BE49-F238E27FC236}">
                <a16:creationId xmlns:a16="http://schemas.microsoft.com/office/drawing/2014/main" id="{15EE83C4-9859-4D9B-B740-E8C01E8B93D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31523" y="2655992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22" name="Espace réservé du texte 17">
            <a:extLst>
              <a:ext uri="{FF2B5EF4-FFF2-40B4-BE49-F238E27FC236}">
                <a16:creationId xmlns:a16="http://schemas.microsoft.com/office/drawing/2014/main" id="{74DFA65F-CF7B-4ED8-8B06-C50BE51634C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31523" y="325113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25" name="Espace réservé du texte 17">
            <a:extLst>
              <a:ext uri="{FF2B5EF4-FFF2-40B4-BE49-F238E27FC236}">
                <a16:creationId xmlns:a16="http://schemas.microsoft.com/office/drawing/2014/main" id="{DBF18F57-A4B6-4E01-8E41-3610197C40D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31523" y="38462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41" name="Espace réservé du texte 17">
            <a:extLst>
              <a:ext uri="{FF2B5EF4-FFF2-40B4-BE49-F238E27FC236}">
                <a16:creationId xmlns:a16="http://schemas.microsoft.com/office/drawing/2014/main" id="{8AFC591C-8E4C-4797-84E6-9ACB86CA696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89365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0" name="Espace réservé du texte 17">
            <a:extLst>
              <a:ext uri="{FF2B5EF4-FFF2-40B4-BE49-F238E27FC236}">
                <a16:creationId xmlns:a16="http://schemas.microsoft.com/office/drawing/2014/main" id="{591A3E6F-3476-47ED-8C55-9EBB33F42A52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9277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5" name="Espace réservé du texte 17">
            <a:extLst>
              <a:ext uri="{FF2B5EF4-FFF2-40B4-BE49-F238E27FC236}">
                <a16:creationId xmlns:a16="http://schemas.microsoft.com/office/drawing/2014/main" id="{BD354000-934E-43A7-902B-EB0E6D553454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>
          <a:xfrm>
            <a:off x="893659" y="233330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Espace réservé du texte 17">
            <a:extLst>
              <a:ext uri="{FF2B5EF4-FFF2-40B4-BE49-F238E27FC236}">
                <a16:creationId xmlns:a16="http://schemas.microsoft.com/office/drawing/2014/main" id="{674EDB5F-2360-4BDB-B4A4-F38BB2AA2521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892771" y="206824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Espace réservé du texte 17">
            <a:extLst>
              <a:ext uri="{FF2B5EF4-FFF2-40B4-BE49-F238E27FC236}">
                <a16:creationId xmlns:a16="http://schemas.microsoft.com/office/drawing/2014/main" id="{6764734A-FBDE-4D25-92A5-672B3F6077B1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893659" y="2921053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Espace réservé du texte 17">
            <a:extLst>
              <a:ext uri="{FF2B5EF4-FFF2-40B4-BE49-F238E27FC236}">
                <a16:creationId xmlns:a16="http://schemas.microsoft.com/office/drawing/2014/main" id="{6227F425-D7E4-4B90-9761-EBF3BCC4260C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892771" y="2655995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9" name="Espace réservé du texte 17">
            <a:extLst>
              <a:ext uri="{FF2B5EF4-FFF2-40B4-BE49-F238E27FC236}">
                <a16:creationId xmlns:a16="http://schemas.microsoft.com/office/drawing/2014/main" id="{7A462145-8066-42E6-AEC7-B7FFB4004F0C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893659" y="351480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Espace réservé du texte 17">
            <a:extLst>
              <a:ext uri="{FF2B5EF4-FFF2-40B4-BE49-F238E27FC236}">
                <a16:creationId xmlns:a16="http://schemas.microsoft.com/office/drawing/2014/main" id="{BDFC2A5C-1456-4E38-B7B8-53173C4D7226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>
          <a:xfrm>
            <a:off x="892771" y="324974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1" name="Espace réservé du texte 17">
            <a:extLst>
              <a:ext uri="{FF2B5EF4-FFF2-40B4-BE49-F238E27FC236}">
                <a16:creationId xmlns:a16="http://schemas.microsoft.com/office/drawing/2014/main" id="{6F16C3B8-AA5D-4F33-B410-8B2C3BE2F2C6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>
          <a:xfrm>
            <a:off x="893659" y="411432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2" name="Espace réservé du texte 17">
            <a:extLst>
              <a:ext uri="{FF2B5EF4-FFF2-40B4-BE49-F238E27FC236}">
                <a16:creationId xmlns:a16="http://schemas.microsoft.com/office/drawing/2014/main" id="{8C14FA2C-33DC-431E-9580-8F16A359800B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>
          <a:xfrm>
            <a:off x="892771" y="384926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77699B-FF9F-427C-87A3-B361DFAB5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3548792" cy="5611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58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Large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208746F7-3CD2-431F-B427-E3AA9BF36F6B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D76DFA8B-7FBD-4F98-B6B6-233EDD2317E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7" name="Espace réservé du texte 17">
            <a:extLst>
              <a:ext uri="{FF2B5EF4-FFF2-40B4-BE49-F238E27FC236}">
                <a16:creationId xmlns:a16="http://schemas.microsoft.com/office/drawing/2014/main" id="{9CDF02F4-4E8C-4E89-B7C0-915F018992F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730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99" name="Espace réservé du texte 17">
            <a:extLst>
              <a:ext uri="{FF2B5EF4-FFF2-40B4-BE49-F238E27FC236}">
                <a16:creationId xmlns:a16="http://schemas.microsoft.com/office/drawing/2014/main" id="{E9841E24-6A28-4ABC-A6CA-596885012B8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57303" y="206525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01" name="Espace réservé du texte 17">
            <a:extLst>
              <a:ext uri="{FF2B5EF4-FFF2-40B4-BE49-F238E27FC236}">
                <a16:creationId xmlns:a16="http://schemas.microsoft.com/office/drawing/2014/main" id="{E6201C6B-3D61-415D-A81D-394F193593E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303" y="2655992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03" name="Espace réservé du texte 17">
            <a:extLst>
              <a:ext uri="{FF2B5EF4-FFF2-40B4-BE49-F238E27FC236}">
                <a16:creationId xmlns:a16="http://schemas.microsoft.com/office/drawing/2014/main" id="{E49EEF33-C71E-40D1-9265-9BA472F3F6C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57303" y="325113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05" name="Espace réservé du texte 17">
            <a:extLst>
              <a:ext uri="{FF2B5EF4-FFF2-40B4-BE49-F238E27FC236}">
                <a16:creationId xmlns:a16="http://schemas.microsoft.com/office/drawing/2014/main" id="{C11A4F59-2FB0-4630-BFDA-22FD2B55764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303" y="38462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17" name="Espace réservé du texte 17">
            <a:extLst>
              <a:ext uri="{FF2B5EF4-FFF2-40B4-BE49-F238E27FC236}">
                <a16:creationId xmlns:a16="http://schemas.microsoft.com/office/drawing/2014/main" id="{BC549DD2-19EC-48CD-B888-45BB704C4174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4971445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19" name="Espace réservé du texte 17">
            <a:extLst>
              <a:ext uri="{FF2B5EF4-FFF2-40B4-BE49-F238E27FC236}">
                <a16:creationId xmlns:a16="http://schemas.microsoft.com/office/drawing/2014/main" id="{3F60EFF9-C152-4B38-A6F0-B6187C82AB3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971445" y="206525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21" name="Espace réservé du texte 17">
            <a:extLst>
              <a:ext uri="{FF2B5EF4-FFF2-40B4-BE49-F238E27FC236}">
                <a16:creationId xmlns:a16="http://schemas.microsoft.com/office/drawing/2014/main" id="{79245E80-9388-4650-8049-250CA8CADB14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4971445" y="2655992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23" name="Espace réservé du texte 17">
            <a:extLst>
              <a:ext uri="{FF2B5EF4-FFF2-40B4-BE49-F238E27FC236}">
                <a16:creationId xmlns:a16="http://schemas.microsoft.com/office/drawing/2014/main" id="{38029C0C-186F-4AA6-979B-ED3F5FBAE0CE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971445" y="325113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25" name="Espace réservé du texte 17">
            <a:extLst>
              <a:ext uri="{FF2B5EF4-FFF2-40B4-BE49-F238E27FC236}">
                <a16:creationId xmlns:a16="http://schemas.microsoft.com/office/drawing/2014/main" id="{59A7AD2F-F568-4503-8FF8-3611A660ED34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971445" y="38462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71" name="Espace réservé du texte 17">
            <a:extLst>
              <a:ext uri="{FF2B5EF4-FFF2-40B4-BE49-F238E27FC236}">
                <a16:creationId xmlns:a16="http://schemas.microsoft.com/office/drawing/2014/main" id="{F76009EF-0F43-4873-91C8-26C6B0F441B3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1417662" y="1733550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2" name="Espace réservé du texte 17">
            <a:extLst>
              <a:ext uri="{FF2B5EF4-FFF2-40B4-BE49-F238E27FC236}">
                <a16:creationId xmlns:a16="http://schemas.microsoft.com/office/drawing/2014/main" id="{992C4267-8843-489C-BDA2-A7781B549C30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1416774" y="1468492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3" name="Espace réservé du texte 17">
            <a:extLst>
              <a:ext uri="{FF2B5EF4-FFF2-40B4-BE49-F238E27FC236}">
                <a16:creationId xmlns:a16="http://schemas.microsoft.com/office/drawing/2014/main" id="{9CA0A737-645E-4692-BFD7-8713830985A3}"/>
              </a:ext>
            </a:extLst>
          </p:cNvPr>
          <p:cNvSpPr>
            <a:spLocks noGrp="1"/>
          </p:cNvSpPr>
          <p:nvPr>
            <p:ph type="body" sz="quarter" idx="85"/>
          </p:nvPr>
        </p:nvSpPr>
        <p:spPr>
          <a:xfrm>
            <a:off x="1417662" y="2333300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4" name="Espace réservé du texte 17">
            <a:extLst>
              <a:ext uri="{FF2B5EF4-FFF2-40B4-BE49-F238E27FC236}">
                <a16:creationId xmlns:a16="http://schemas.microsoft.com/office/drawing/2014/main" id="{EA07FC7D-0F48-467E-8265-8D2A4C7B25A5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1416774" y="2068242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5" name="Espace réservé du texte 17">
            <a:extLst>
              <a:ext uri="{FF2B5EF4-FFF2-40B4-BE49-F238E27FC236}">
                <a16:creationId xmlns:a16="http://schemas.microsoft.com/office/drawing/2014/main" id="{DABC94A2-3D6D-4C3B-99A1-FC80D5B47E01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1417662" y="2921053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6" name="Espace réservé du texte 17">
            <a:extLst>
              <a:ext uri="{FF2B5EF4-FFF2-40B4-BE49-F238E27FC236}">
                <a16:creationId xmlns:a16="http://schemas.microsoft.com/office/drawing/2014/main" id="{B4BCF212-97F3-4F17-A4AF-E597DA1C4089}"/>
              </a:ext>
            </a:extLst>
          </p:cNvPr>
          <p:cNvSpPr>
            <a:spLocks noGrp="1"/>
          </p:cNvSpPr>
          <p:nvPr>
            <p:ph type="body" sz="quarter" idx="88"/>
          </p:nvPr>
        </p:nvSpPr>
        <p:spPr>
          <a:xfrm>
            <a:off x="1416774" y="2655995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7" name="Espace réservé du texte 17">
            <a:extLst>
              <a:ext uri="{FF2B5EF4-FFF2-40B4-BE49-F238E27FC236}">
                <a16:creationId xmlns:a16="http://schemas.microsoft.com/office/drawing/2014/main" id="{F13BA32F-5E1A-4B20-A528-9672446426DC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1417662" y="3514804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8" name="Espace réservé du texte 17">
            <a:extLst>
              <a:ext uri="{FF2B5EF4-FFF2-40B4-BE49-F238E27FC236}">
                <a16:creationId xmlns:a16="http://schemas.microsoft.com/office/drawing/2014/main" id="{920DB0B3-FD86-49D8-8F01-632DB0B0FF76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1416774" y="3249746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9" name="Espace réservé du texte 17">
            <a:extLst>
              <a:ext uri="{FF2B5EF4-FFF2-40B4-BE49-F238E27FC236}">
                <a16:creationId xmlns:a16="http://schemas.microsoft.com/office/drawing/2014/main" id="{4D5C3EB0-17A1-481A-8460-030803714A3D}"/>
              </a:ext>
            </a:extLst>
          </p:cNvPr>
          <p:cNvSpPr>
            <a:spLocks noGrp="1"/>
          </p:cNvSpPr>
          <p:nvPr>
            <p:ph type="body" sz="quarter" idx="91"/>
          </p:nvPr>
        </p:nvSpPr>
        <p:spPr>
          <a:xfrm>
            <a:off x="1417662" y="4114320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0" name="Espace réservé du texte 17">
            <a:extLst>
              <a:ext uri="{FF2B5EF4-FFF2-40B4-BE49-F238E27FC236}">
                <a16:creationId xmlns:a16="http://schemas.microsoft.com/office/drawing/2014/main" id="{0BC088B8-2A7D-4727-84F1-67BE7254C140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1416774" y="3849262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1" name="Espace réservé du texte 17">
            <a:extLst>
              <a:ext uri="{FF2B5EF4-FFF2-40B4-BE49-F238E27FC236}">
                <a16:creationId xmlns:a16="http://schemas.microsoft.com/office/drawing/2014/main" id="{5599C94B-1830-4681-A21C-C4AE3554868C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5532248" y="1733550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2" name="Espace réservé du texte 17">
            <a:extLst>
              <a:ext uri="{FF2B5EF4-FFF2-40B4-BE49-F238E27FC236}">
                <a16:creationId xmlns:a16="http://schemas.microsoft.com/office/drawing/2014/main" id="{81F4A82C-0719-446F-8204-BD600D39DFA6}"/>
              </a:ext>
            </a:extLst>
          </p:cNvPr>
          <p:cNvSpPr>
            <a:spLocks noGrp="1"/>
          </p:cNvSpPr>
          <p:nvPr>
            <p:ph type="body" sz="quarter" idx="94"/>
          </p:nvPr>
        </p:nvSpPr>
        <p:spPr>
          <a:xfrm>
            <a:off x="5531360" y="1468492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3" name="Espace réservé du texte 17">
            <a:extLst>
              <a:ext uri="{FF2B5EF4-FFF2-40B4-BE49-F238E27FC236}">
                <a16:creationId xmlns:a16="http://schemas.microsoft.com/office/drawing/2014/main" id="{EF8088A7-1D02-466E-84F0-04D764E0DC4A}"/>
              </a:ext>
            </a:extLst>
          </p:cNvPr>
          <p:cNvSpPr>
            <a:spLocks noGrp="1"/>
          </p:cNvSpPr>
          <p:nvPr>
            <p:ph type="body" sz="quarter" idx="95"/>
          </p:nvPr>
        </p:nvSpPr>
        <p:spPr>
          <a:xfrm>
            <a:off x="5532248" y="2333300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4" name="Espace réservé du texte 17">
            <a:extLst>
              <a:ext uri="{FF2B5EF4-FFF2-40B4-BE49-F238E27FC236}">
                <a16:creationId xmlns:a16="http://schemas.microsoft.com/office/drawing/2014/main" id="{134577A3-254A-436C-A36C-9D09814B41BB}"/>
              </a:ext>
            </a:extLst>
          </p:cNvPr>
          <p:cNvSpPr>
            <a:spLocks noGrp="1"/>
          </p:cNvSpPr>
          <p:nvPr>
            <p:ph type="body" sz="quarter" idx="96"/>
          </p:nvPr>
        </p:nvSpPr>
        <p:spPr>
          <a:xfrm>
            <a:off x="5531360" y="2068242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5" name="Espace réservé du texte 17">
            <a:extLst>
              <a:ext uri="{FF2B5EF4-FFF2-40B4-BE49-F238E27FC236}">
                <a16:creationId xmlns:a16="http://schemas.microsoft.com/office/drawing/2014/main" id="{694AA9F3-9F80-43B9-A7BA-A659EBF77CF5}"/>
              </a:ext>
            </a:extLst>
          </p:cNvPr>
          <p:cNvSpPr>
            <a:spLocks noGrp="1"/>
          </p:cNvSpPr>
          <p:nvPr>
            <p:ph type="body" sz="quarter" idx="97"/>
          </p:nvPr>
        </p:nvSpPr>
        <p:spPr>
          <a:xfrm>
            <a:off x="5532248" y="2921053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6" name="Espace réservé du texte 17">
            <a:extLst>
              <a:ext uri="{FF2B5EF4-FFF2-40B4-BE49-F238E27FC236}">
                <a16:creationId xmlns:a16="http://schemas.microsoft.com/office/drawing/2014/main" id="{3123C134-847A-48A6-8622-283EBB3AFAB9}"/>
              </a:ext>
            </a:extLst>
          </p:cNvPr>
          <p:cNvSpPr>
            <a:spLocks noGrp="1"/>
          </p:cNvSpPr>
          <p:nvPr>
            <p:ph type="body" sz="quarter" idx="98"/>
          </p:nvPr>
        </p:nvSpPr>
        <p:spPr>
          <a:xfrm>
            <a:off x="5531360" y="2655995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7" name="Espace réservé du texte 17">
            <a:extLst>
              <a:ext uri="{FF2B5EF4-FFF2-40B4-BE49-F238E27FC236}">
                <a16:creationId xmlns:a16="http://schemas.microsoft.com/office/drawing/2014/main" id="{EF32F629-964F-4E14-B1A1-6D678560527F}"/>
              </a:ext>
            </a:extLst>
          </p:cNvPr>
          <p:cNvSpPr>
            <a:spLocks noGrp="1"/>
          </p:cNvSpPr>
          <p:nvPr>
            <p:ph type="body" sz="quarter" idx="99"/>
          </p:nvPr>
        </p:nvSpPr>
        <p:spPr>
          <a:xfrm>
            <a:off x="5532248" y="3514804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8" name="Espace réservé du texte 17">
            <a:extLst>
              <a:ext uri="{FF2B5EF4-FFF2-40B4-BE49-F238E27FC236}">
                <a16:creationId xmlns:a16="http://schemas.microsoft.com/office/drawing/2014/main" id="{A0F44CD8-F3DD-47F9-9C0A-6B207499E86A}"/>
              </a:ext>
            </a:extLst>
          </p:cNvPr>
          <p:cNvSpPr>
            <a:spLocks noGrp="1"/>
          </p:cNvSpPr>
          <p:nvPr>
            <p:ph type="body" sz="quarter" idx="100"/>
          </p:nvPr>
        </p:nvSpPr>
        <p:spPr>
          <a:xfrm>
            <a:off x="5531360" y="3249746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9" name="Espace réservé du texte 17">
            <a:extLst>
              <a:ext uri="{FF2B5EF4-FFF2-40B4-BE49-F238E27FC236}">
                <a16:creationId xmlns:a16="http://schemas.microsoft.com/office/drawing/2014/main" id="{816D3008-850F-471B-9C7E-0D97399B5925}"/>
              </a:ext>
            </a:extLst>
          </p:cNvPr>
          <p:cNvSpPr>
            <a:spLocks noGrp="1"/>
          </p:cNvSpPr>
          <p:nvPr>
            <p:ph type="body" sz="quarter" idx="101"/>
          </p:nvPr>
        </p:nvSpPr>
        <p:spPr>
          <a:xfrm>
            <a:off x="5532248" y="4114320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0" name="Espace réservé du texte 17">
            <a:extLst>
              <a:ext uri="{FF2B5EF4-FFF2-40B4-BE49-F238E27FC236}">
                <a16:creationId xmlns:a16="http://schemas.microsoft.com/office/drawing/2014/main" id="{D3020D71-C5F3-42BA-8874-B40E24DB7F68}"/>
              </a:ext>
            </a:extLst>
          </p:cNvPr>
          <p:cNvSpPr>
            <a:spLocks noGrp="1"/>
          </p:cNvSpPr>
          <p:nvPr>
            <p:ph type="body" sz="quarter" idx="102"/>
          </p:nvPr>
        </p:nvSpPr>
        <p:spPr>
          <a:xfrm>
            <a:off x="5531360" y="3849262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399648-618D-47E8-91C9-BB5481D98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950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09318" y="2265747"/>
            <a:ext cx="4888011" cy="332399"/>
          </a:xfrm>
        </p:spPr>
        <p:txBody>
          <a:bodyPr/>
          <a:lstStyle>
            <a:lvl1pPr>
              <a:lnSpc>
                <a:spcPct val="90000"/>
              </a:lnSpc>
              <a:defRPr lang="fr-FR" sz="2400" b="1" i="0" kern="12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117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200" y="532800"/>
            <a:ext cx="8485200" cy="561185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200" y="1458000"/>
            <a:ext cx="8478000" cy="322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3543300" y="4580079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 spc="2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336226" y="4820495"/>
            <a:ext cx="476250" cy="2057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aphique 7">
            <a:extLst>
              <a:ext uri="{FF2B5EF4-FFF2-40B4-BE49-F238E27FC236}">
                <a16:creationId xmlns:a16="http://schemas.microsoft.com/office/drawing/2014/main" id="{6A66B5A4-BE29-4194-A788-255CA3752BC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13" name="Forme libre : forme 9">
              <a:extLst>
                <a:ext uri="{FF2B5EF4-FFF2-40B4-BE49-F238E27FC236}">
                  <a16:creationId xmlns:a16="http://schemas.microsoft.com/office/drawing/2014/main" id="{A7D23DBC-0CE7-4B8C-AB18-B9D29B71215B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" name="Forme libre : forme 10">
              <a:extLst>
                <a:ext uri="{FF2B5EF4-FFF2-40B4-BE49-F238E27FC236}">
                  <a16:creationId xmlns:a16="http://schemas.microsoft.com/office/drawing/2014/main" id="{A40BE689-3FD6-4CA1-BF9A-644A538FE9FF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5" name="Forme libre : forme 11">
              <a:extLst>
                <a:ext uri="{FF2B5EF4-FFF2-40B4-BE49-F238E27FC236}">
                  <a16:creationId xmlns:a16="http://schemas.microsoft.com/office/drawing/2014/main" id="{A9D1E70E-B241-44DA-B07E-44985CED13F1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3323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9" r:id="rId2"/>
    <p:sldLayoutId id="2147483665" r:id="rId3"/>
    <p:sldLayoutId id="2147483688" r:id="rId4"/>
    <p:sldLayoutId id="2147483696" r:id="rId5"/>
    <p:sldLayoutId id="2147483698" r:id="rId6"/>
    <p:sldLayoutId id="2147483667" r:id="rId7"/>
    <p:sldLayoutId id="2147483733" r:id="rId8"/>
    <p:sldLayoutId id="2147483704" r:id="rId9"/>
    <p:sldLayoutId id="2147483792" r:id="rId10"/>
    <p:sldLayoutId id="2147483793" r:id="rId11"/>
    <p:sldLayoutId id="2147483673" r:id="rId12"/>
    <p:sldLayoutId id="2147483789" r:id="rId13"/>
    <p:sldLayoutId id="2147483790" r:id="rId14"/>
    <p:sldLayoutId id="2147483710" r:id="rId15"/>
    <p:sldLayoutId id="2147483713" r:id="rId16"/>
    <p:sldLayoutId id="2147483739" r:id="rId17"/>
    <p:sldLayoutId id="2147483798" r:id="rId18"/>
    <p:sldLayoutId id="2147483741" r:id="rId19"/>
    <p:sldLayoutId id="2147483742" r:id="rId20"/>
    <p:sldLayoutId id="2147483743" r:id="rId21"/>
    <p:sldLayoutId id="2147483744" r:id="rId22"/>
    <p:sldLayoutId id="2147483794" r:id="rId23"/>
    <p:sldLayoutId id="2147483795" r:id="rId24"/>
    <p:sldLayoutId id="2147483796" r:id="rId25"/>
    <p:sldLayoutId id="2147483797" r:id="rId26"/>
    <p:sldLayoutId id="2147483745" r:id="rId27"/>
    <p:sldLayoutId id="2147483746" r:id="rId28"/>
    <p:sldLayoutId id="2147483683" r:id="rId29"/>
    <p:sldLayoutId id="2147483671" r:id="rId30"/>
    <p:sldLayoutId id="2147483788" r:id="rId31"/>
    <p:sldLayoutId id="2147483799" r:id="rId3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fr-FR" sz="2200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2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2268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Tx/>
        <a:buBlip>
          <a:blip r:embed="rId34"/>
        </a:buBlip>
        <a:defRPr sz="12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457200" indent="-226800" algn="l" defTabSz="685800" rtl="0" eaLnBrk="1" latinLnBrk="0" hangingPunct="1">
        <a:lnSpc>
          <a:spcPct val="125000"/>
        </a:lnSpc>
        <a:spcBef>
          <a:spcPts val="0"/>
        </a:spcBef>
        <a:buFontTx/>
        <a:buBlip>
          <a:blip r:embed="rId34"/>
        </a:buBlip>
        <a:defRPr sz="12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684000" indent="-226800" algn="l" defTabSz="685800" rtl="0" eaLnBrk="1" latinLnBrk="0" hangingPunct="1">
        <a:lnSpc>
          <a:spcPct val="125000"/>
        </a:lnSpc>
        <a:spcBef>
          <a:spcPts val="0"/>
        </a:spcBef>
        <a:buFontTx/>
        <a:buBlip>
          <a:blip r:embed="rId34"/>
        </a:buBlip>
        <a:defRPr sz="12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0" indent="0" algn="l" defTabSz="685800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200" b="1" i="0" kern="1200">
          <a:solidFill>
            <a:schemeClr val="accent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3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>
            <a:extLst>
              <a:ext uri="{FF2B5EF4-FFF2-40B4-BE49-F238E27FC236}">
                <a16:creationId xmlns:a16="http://schemas.microsoft.com/office/drawing/2014/main" id="{B80BFC73-5CE1-4490-8F5F-1D859DAED962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/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76D93661-EAD4-466F-BF74-3BFB80306E48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6E0D9C3-0AA1-304B-9858-30D263C535C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10582" y="1739686"/>
            <a:ext cx="6922834" cy="880158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sz="36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sz="36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sz="36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sz="36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</a:rPr>
              <a:t>Lysosomal Storage Disorders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2400" i="1" dirty="0">
                <a:solidFill>
                  <a:schemeClr val="bg1"/>
                </a:solidFill>
                <a:latin typeface="Georgia" panose="02040502050405020303" pitchFamily="18" charset="0"/>
              </a:rPr>
              <a:t>Mechanism of Disease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3C6C730-2FB3-47D7-BB40-B43E251A8D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696801"/>
            <a:ext cx="6922834" cy="403469"/>
          </a:xfrm>
        </p:spPr>
        <p:txBody>
          <a:bodyPr/>
          <a:lstStyle/>
          <a:p>
            <a:pPr>
              <a:lnSpc>
                <a:spcPct val="100000"/>
              </a:lnSpc>
            </a:pPr>
            <a:br>
              <a:rPr lang="en-US" sz="3600" i="0" dirty="0">
                <a:solidFill>
                  <a:schemeClr val="bg1"/>
                </a:solidFill>
                <a:latin typeface="+mj-lt"/>
              </a:rPr>
            </a:br>
            <a:endParaRPr lang="en-US" sz="2400" i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1AC1EA7-8A19-481D-823E-D5CE0B8CD3E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456819"/>
            <a:ext cx="6922834" cy="231290"/>
          </a:xfrm>
        </p:spPr>
        <p:txBody>
          <a:bodyPr/>
          <a:lstStyle/>
          <a:p>
            <a:pPr algn="ctr"/>
            <a:endParaRPr lang="en-US" sz="1200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2C58F32-8D53-ED1B-1F6B-6F524943D780}"/>
              </a:ext>
            </a:extLst>
          </p:cNvPr>
          <p:cNvSpPr txBox="1">
            <a:spLocks/>
          </p:cNvSpPr>
          <p:nvPr/>
        </p:nvSpPr>
        <p:spPr>
          <a:xfrm>
            <a:off x="8336226" y="4820495"/>
            <a:ext cx="476250" cy="2057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6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54B0F7-55DD-40D6-B7F4-70B586885C0B}" type="slidenum">
              <a:rPr lang="en-US" smtClean="0">
                <a:solidFill>
                  <a:schemeClr val="bg1"/>
                </a:solidFill>
              </a:rPr>
              <a:pPr/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CA29E8C1-0814-4266-1BF2-828DA20A5A09}"/>
              </a:ext>
            </a:extLst>
          </p:cNvPr>
          <p:cNvSpPr txBox="1">
            <a:spLocks/>
          </p:cNvSpPr>
          <p:nvPr/>
        </p:nvSpPr>
        <p:spPr>
          <a:xfrm>
            <a:off x="1110583" y="2818617"/>
            <a:ext cx="6922834" cy="40346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4200" b="0" i="1" kern="120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ctr" defTabSz="6858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MSL Name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028AB4-2492-6385-3B65-564581458487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4B3C58-037D-706D-F49A-A96F976C3C44}"/>
              </a:ext>
            </a:extLst>
          </p:cNvPr>
          <p:cNvSpPr txBox="1"/>
          <p:nvPr/>
        </p:nvSpPr>
        <p:spPr>
          <a:xfrm>
            <a:off x="6961832" y="4754089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1080C-8034-24F2-4BA9-0B4EE933370D}"/>
              </a:ext>
            </a:extLst>
          </p:cNvPr>
          <p:cNvSpPr txBox="1"/>
          <p:nvPr/>
        </p:nvSpPr>
        <p:spPr>
          <a:xfrm>
            <a:off x="209550" y="4552950"/>
            <a:ext cx="1626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©2023 Genzyme Corporation.  All rights reserved.  Sanofi is a registered trademark of Sanofi or an affiliate.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37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D1DFF3FF-19D7-8D26-9E91-90D023196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6658" y="1265241"/>
            <a:ext cx="4712616" cy="3206774"/>
          </a:xfrm>
          <a:prstGeom prst="rect">
            <a:avLst/>
          </a:prstGeom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400" dirty="0"/>
              <a:t>Enzymes synthesize and catabolize GSLs along a metabolic pathway</a:t>
            </a:r>
            <a:r>
              <a:rPr lang="en-IN" sz="2400" baseline="30000" dirty="0"/>
              <a:t>1-3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10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Shayman</a:t>
            </a:r>
            <a:r>
              <a:rPr lang="en-US" sz="700" dirty="0"/>
              <a:t> JA. </a:t>
            </a:r>
            <a:r>
              <a:rPr lang="en-US" sz="700" i="1" dirty="0"/>
              <a:t>Semin Nephrol.</a:t>
            </a:r>
            <a:r>
              <a:rPr lang="en-US" sz="700" dirty="0"/>
              <a:t> 2018;38(2):183-192; 2. </a:t>
            </a:r>
            <a:r>
              <a:rPr lang="en-US" sz="700" dirty="0" err="1"/>
              <a:t>Natoli</a:t>
            </a:r>
            <a:r>
              <a:rPr lang="en-US" sz="700" dirty="0"/>
              <a:t> TA et al. </a:t>
            </a:r>
            <a:r>
              <a:rPr lang="en-US" sz="700" i="1" dirty="0"/>
              <a:t>Cell Signal.</a:t>
            </a:r>
            <a:r>
              <a:rPr lang="en-US" sz="700" dirty="0"/>
              <a:t> 2020;69:109526; 3. Schulze H et al. </a:t>
            </a:r>
            <a:r>
              <a:rPr lang="en-US" sz="700" i="1" dirty="0"/>
              <a:t>Cold Spring </a:t>
            </a:r>
            <a:r>
              <a:rPr lang="en-US" sz="700" i="1" dirty="0" err="1"/>
              <a:t>Harb</a:t>
            </a:r>
            <a:r>
              <a:rPr lang="en-US" sz="700" i="1" dirty="0"/>
              <a:t> </a:t>
            </a:r>
            <a:r>
              <a:rPr lang="en-US" sz="700" i="1" dirty="0" err="1"/>
              <a:t>Perspect</a:t>
            </a:r>
            <a:r>
              <a:rPr lang="en-US" sz="700" i="1" dirty="0"/>
              <a:t> Biol.</a:t>
            </a:r>
            <a:r>
              <a:rPr lang="en-US" sz="700" dirty="0"/>
              <a:t> 2011;3(6):a004804. 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3590719" cy="18928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4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4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4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One of the first steps in GSL synthesis is facilitated by an enzyme called glucosylceramide synthase (GCS)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GCS converts glucose and ceramide into glucosylceramide (GL-1)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GL-1 is a key substrate for the biosynthesis of other GSLs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Each type of GSL is catabolized by a specific lysosomal enzyme </a:t>
            </a:r>
            <a:endParaRPr lang="en-IN" baseline="300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9135AC-B439-FDAE-7366-674B2D18E4FD}"/>
              </a:ext>
            </a:extLst>
          </p:cNvPr>
          <p:cNvSpPr txBox="1"/>
          <p:nvPr/>
        </p:nvSpPr>
        <p:spPr>
          <a:xfrm>
            <a:off x="7199369" y="1250950"/>
            <a:ext cx="1712062" cy="39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00" b="1" dirty="0">
                <a:solidFill>
                  <a:srgbClr val="6896D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Blue = synthesis enzyme</a:t>
            </a:r>
            <a:b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700" b="1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 = catalytic enzyme</a:t>
            </a:r>
            <a:endParaRPr lang="en-US" sz="700" dirty="0">
              <a:solidFill>
                <a:srgbClr val="DC777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38F77FAB-30F3-4F34-B384-D21269B28680}"/>
              </a:ext>
            </a:extLst>
          </p:cNvPr>
          <p:cNvSpPr/>
          <p:nvPr/>
        </p:nvSpPr>
        <p:spPr>
          <a:xfrm>
            <a:off x="12806114" y="844000"/>
            <a:ext cx="1044057" cy="801464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EA1ECE-8DF3-4727-8942-A9D576C7DD4A}"/>
              </a:ext>
            </a:extLst>
          </p:cNvPr>
          <p:cNvGrpSpPr/>
          <p:nvPr/>
        </p:nvGrpSpPr>
        <p:grpSpPr>
          <a:xfrm>
            <a:off x="12763197" y="1196199"/>
            <a:ext cx="4359361" cy="3045209"/>
            <a:chOff x="3393983" y="873944"/>
            <a:chExt cx="2946790" cy="2850826"/>
          </a:xfrm>
        </p:grpSpPr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B56EEE3F-CE43-4B33-AF9C-97F3A7433895}"/>
                </a:ext>
              </a:extLst>
            </p:cNvPr>
            <p:cNvSpPr txBox="1"/>
            <p:nvPr/>
          </p:nvSpPr>
          <p:spPr>
            <a:xfrm>
              <a:off x="4398892" y="1349918"/>
              <a:ext cx="1091565" cy="33210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44594" marR="9486" indent="-35576" defTabSz="683008">
                <a:defRPr/>
              </a:pPr>
              <a:r>
                <a:rPr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G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lucos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lcera</a:t>
              </a:r>
              <a:r>
                <a:rPr sz="825" spc="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m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ide </a:t>
              </a:r>
              <a:r>
                <a:rPr lang="en-US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n</a:t>
              </a:r>
              <a:r>
                <a:rPr sz="825" spc="-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hase</a:t>
              </a:r>
              <a:r>
                <a:rPr lang="en-IN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 (GCS)</a:t>
              </a:r>
              <a:endPara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619D5ECB-95C3-45DB-8AF6-05E42AF616BA}"/>
                </a:ext>
              </a:extLst>
            </p:cNvPr>
            <p:cNvSpPr/>
            <p:nvPr/>
          </p:nvSpPr>
          <p:spPr>
            <a:xfrm>
              <a:off x="3623987" y="1775947"/>
              <a:ext cx="1297305" cy="304520"/>
            </a:xfrm>
            <a:custGeom>
              <a:avLst/>
              <a:gdLst/>
              <a:ahLst/>
              <a:cxnLst/>
              <a:rect l="l" t="t" r="r" b="b"/>
              <a:pathLst>
                <a:path w="1297305" h="304520">
                  <a:moveTo>
                    <a:pt x="0" y="304520"/>
                  </a:moveTo>
                  <a:lnTo>
                    <a:pt x="1297305" y="304520"/>
                  </a:lnTo>
                  <a:lnTo>
                    <a:pt x="1297305" y="0"/>
                  </a:lnTo>
                  <a:lnTo>
                    <a:pt x="0" y="0"/>
                  </a:lnTo>
                  <a:lnTo>
                    <a:pt x="0" y="30452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4481296C-906E-4D70-833E-AB7E387D15F1}"/>
                </a:ext>
              </a:extLst>
            </p:cNvPr>
            <p:cNvSpPr txBox="1"/>
            <p:nvPr/>
          </p:nvSpPr>
          <p:spPr>
            <a:xfrm>
              <a:off x="3777741" y="1853661"/>
              <a:ext cx="96520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 err="1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GlcCer</a:t>
              </a:r>
              <a:r>
                <a:rPr sz="900" b="1" spc="-1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(GL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1)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6" name="object 10">
              <a:extLst>
                <a:ext uri="{FF2B5EF4-FFF2-40B4-BE49-F238E27FC236}">
                  <a16:creationId xmlns:a16="http://schemas.microsoft.com/office/drawing/2014/main" id="{69B23668-2997-4E58-87A2-0839F29B6AAB}"/>
                </a:ext>
              </a:extLst>
            </p:cNvPr>
            <p:cNvSpPr/>
            <p:nvPr/>
          </p:nvSpPr>
          <p:spPr>
            <a:xfrm>
              <a:off x="3768099" y="2631192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87E2D5A9-436A-4677-B391-500471806A68}"/>
                </a:ext>
              </a:extLst>
            </p:cNvPr>
            <p:cNvSpPr txBox="1"/>
            <p:nvPr/>
          </p:nvSpPr>
          <p:spPr>
            <a:xfrm>
              <a:off x="3987802" y="2684347"/>
              <a:ext cx="54356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La</a:t>
              </a:r>
              <a:r>
                <a:rPr sz="900" b="1" spc="4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Cer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0" name="object 14">
              <a:extLst>
                <a:ext uri="{FF2B5EF4-FFF2-40B4-BE49-F238E27FC236}">
                  <a16:creationId xmlns:a16="http://schemas.microsoft.com/office/drawing/2014/main" id="{287DF5BE-F438-4C11-8F48-8D5A1C9D493D}"/>
                </a:ext>
              </a:extLst>
            </p:cNvPr>
            <p:cNvSpPr/>
            <p:nvPr/>
          </p:nvSpPr>
          <p:spPr>
            <a:xfrm>
              <a:off x="5677072" y="2631192"/>
              <a:ext cx="663701" cy="296633"/>
            </a:xfrm>
            <a:custGeom>
              <a:avLst/>
              <a:gdLst/>
              <a:ahLst/>
              <a:cxnLst/>
              <a:rect l="l" t="t" r="r" b="b"/>
              <a:pathLst>
                <a:path w="663701" h="296633">
                  <a:moveTo>
                    <a:pt x="0" y="296633"/>
                  </a:moveTo>
                  <a:lnTo>
                    <a:pt x="663701" y="296633"/>
                  </a:lnTo>
                  <a:lnTo>
                    <a:pt x="663701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1" name="object 15">
              <a:extLst>
                <a:ext uri="{FF2B5EF4-FFF2-40B4-BE49-F238E27FC236}">
                  <a16:creationId xmlns:a16="http://schemas.microsoft.com/office/drawing/2014/main" id="{ECD8C16D-097F-41BA-8514-5FE45B23CBDE}"/>
                </a:ext>
              </a:extLst>
            </p:cNvPr>
            <p:cNvSpPr txBox="1"/>
            <p:nvPr/>
          </p:nvSpPr>
          <p:spPr>
            <a:xfrm>
              <a:off x="5791858" y="2697267"/>
              <a:ext cx="440133" cy="19034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3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2" name="object 18">
              <a:extLst>
                <a:ext uri="{FF2B5EF4-FFF2-40B4-BE49-F238E27FC236}">
                  <a16:creationId xmlns:a16="http://schemas.microsoft.com/office/drawing/2014/main" id="{C09F1541-5438-49DB-97B9-2D4E38E66A96}"/>
                </a:ext>
              </a:extLst>
            </p:cNvPr>
            <p:cNvSpPr txBox="1"/>
            <p:nvPr/>
          </p:nvSpPr>
          <p:spPr>
            <a:xfrm>
              <a:off x="4901415" y="2537529"/>
              <a:ext cx="863600" cy="17208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G</a:t>
              </a:r>
              <a:r>
                <a:rPr lang="en-US"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L-3</a:t>
              </a:r>
              <a:r>
                <a:rPr sz="825" spc="-1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 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n</a:t>
              </a:r>
              <a:r>
                <a:rPr sz="825" spc="-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hase</a:t>
              </a:r>
            </a:p>
          </p:txBody>
        </p:sp>
        <p:sp>
          <p:nvSpPr>
            <p:cNvPr id="23" name="object 19">
              <a:extLst>
                <a:ext uri="{FF2B5EF4-FFF2-40B4-BE49-F238E27FC236}">
                  <a16:creationId xmlns:a16="http://schemas.microsoft.com/office/drawing/2014/main" id="{2266E003-C894-4252-B5C0-0913AF6561CD}"/>
                </a:ext>
              </a:extLst>
            </p:cNvPr>
            <p:cNvSpPr txBox="1"/>
            <p:nvPr/>
          </p:nvSpPr>
          <p:spPr>
            <a:xfrm>
              <a:off x="4909710" y="2891805"/>
              <a:ext cx="1003300" cy="17208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lang="el-GR" sz="825" spc="-8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α</a:t>
              </a:r>
              <a:r>
                <a:rPr lang="en-US" sz="825" spc="-8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ga</a:t>
              </a:r>
              <a:r>
                <a:rPr sz="825" spc="4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l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ac</a:t>
              </a:r>
              <a:r>
                <a:rPr sz="825" spc="-4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os</a:t>
              </a:r>
              <a:r>
                <a:rPr sz="825" spc="4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i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dase</a:t>
              </a:r>
            </a:p>
          </p:txBody>
        </p:sp>
        <p:sp>
          <p:nvSpPr>
            <p:cNvPr id="24" name="object 20">
              <a:extLst>
                <a:ext uri="{FF2B5EF4-FFF2-40B4-BE49-F238E27FC236}">
                  <a16:creationId xmlns:a16="http://schemas.microsoft.com/office/drawing/2014/main" id="{EC2E1CC8-84ED-4DE0-81BE-697FDC2464C6}"/>
                </a:ext>
              </a:extLst>
            </p:cNvPr>
            <p:cNvSpPr/>
            <p:nvPr/>
          </p:nvSpPr>
          <p:spPr>
            <a:xfrm>
              <a:off x="4779139" y="2681299"/>
              <a:ext cx="829437" cy="110616"/>
            </a:xfrm>
            <a:custGeom>
              <a:avLst/>
              <a:gdLst/>
              <a:ahLst/>
              <a:cxnLst/>
              <a:rect l="l" t="t" r="r" b="b"/>
              <a:pathLst>
                <a:path w="829437" h="110616">
                  <a:moveTo>
                    <a:pt x="791536" y="55244"/>
                  </a:moveTo>
                  <a:lnTo>
                    <a:pt x="724915" y="94106"/>
                  </a:lnTo>
                  <a:lnTo>
                    <a:pt x="723391" y="99948"/>
                  </a:lnTo>
                  <a:lnTo>
                    <a:pt x="728726" y="109092"/>
                  </a:lnTo>
                  <a:lnTo>
                    <a:pt x="734567" y="110616"/>
                  </a:lnTo>
                  <a:lnTo>
                    <a:pt x="813117" y="64769"/>
                  </a:lnTo>
                  <a:lnTo>
                    <a:pt x="810513" y="64769"/>
                  </a:lnTo>
                  <a:lnTo>
                    <a:pt x="810513" y="63500"/>
                  </a:lnTo>
                  <a:lnTo>
                    <a:pt x="805688" y="63500"/>
                  </a:lnTo>
                  <a:lnTo>
                    <a:pt x="791536" y="55244"/>
                  </a:lnTo>
                  <a:close/>
                </a:path>
                <a:path w="829437" h="110616">
                  <a:moveTo>
                    <a:pt x="775207" y="45719"/>
                  </a:moveTo>
                  <a:lnTo>
                    <a:pt x="0" y="45719"/>
                  </a:lnTo>
                  <a:lnTo>
                    <a:pt x="0" y="64769"/>
                  </a:lnTo>
                  <a:lnTo>
                    <a:pt x="775207" y="64769"/>
                  </a:lnTo>
                  <a:lnTo>
                    <a:pt x="791536" y="55244"/>
                  </a:lnTo>
                  <a:lnTo>
                    <a:pt x="775207" y="45719"/>
                  </a:lnTo>
                  <a:close/>
                </a:path>
                <a:path w="829437" h="110616">
                  <a:moveTo>
                    <a:pt x="813118" y="45719"/>
                  </a:moveTo>
                  <a:lnTo>
                    <a:pt x="810513" y="45719"/>
                  </a:lnTo>
                  <a:lnTo>
                    <a:pt x="810513" y="64769"/>
                  </a:lnTo>
                  <a:lnTo>
                    <a:pt x="813117" y="64769"/>
                  </a:lnTo>
                  <a:lnTo>
                    <a:pt x="829437" y="55244"/>
                  </a:lnTo>
                  <a:lnTo>
                    <a:pt x="813118" y="45719"/>
                  </a:lnTo>
                  <a:close/>
                </a:path>
                <a:path w="829437" h="110616">
                  <a:moveTo>
                    <a:pt x="805688" y="46989"/>
                  </a:moveTo>
                  <a:lnTo>
                    <a:pt x="791536" y="55244"/>
                  </a:lnTo>
                  <a:lnTo>
                    <a:pt x="805688" y="63500"/>
                  </a:lnTo>
                  <a:lnTo>
                    <a:pt x="805688" y="46989"/>
                  </a:lnTo>
                  <a:close/>
                </a:path>
                <a:path w="829437" h="110616">
                  <a:moveTo>
                    <a:pt x="810513" y="46989"/>
                  </a:moveTo>
                  <a:lnTo>
                    <a:pt x="805688" y="46989"/>
                  </a:lnTo>
                  <a:lnTo>
                    <a:pt x="805688" y="63500"/>
                  </a:lnTo>
                  <a:lnTo>
                    <a:pt x="810513" y="63500"/>
                  </a:lnTo>
                  <a:lnTo>
                    <a:pt x="810513" y="46989"/>
                  </a:lnTo>
                  <a:close/>
                </a:path>
                <a:path w="829437" h="110616">
                  <a:moveTo>
                    <a:pt x="734567" y="0"/>
                  </a:moveTo>
                  <a:lnTo>
                    <a:pt x="728726" y="1523"/>
                  </a:lnTo>
                  <a:lnTo>
                    <a:pt x="726059" y="5968"/>
                  </a:lnTo>
                  <a:lnTo>
                    <a:pt x="723391" y="10540"/>
                  </a:lnTo>
                  <a:lnTo>
                    <a:pt x="724915" y="16382"/>
                  </a:lnTo>
                  <a:lnTo>
                    <a:pt x="791536" y="55244"/>
                  </a:lnTo>
                  <a:lnTo>
                    <a:pt x="805688" y="46989"/>
                  </a:lnTo>
                  <a:lnTo>
                    <a:pt x="810513" y="46989"/>
                  </a:lnTo>
                  <a:lnTo>
                    <a:pt x="810513" y="45719"/>
                  </a:lnTo>
                  <a:lnTo>
                    <a:pt x="813118" y="45719"/>
                  </a:lnTo>
                  <a:lnTo>
                    <a:pt x="739139" y="2539"/>
                  </a:lnTo>
                  <a:lnTo>
                    <a:pt x="734567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5" name="object 21">
              <a:extLst>
                <a:ext uri="{FF2B5EF4-FFF2-40B4-BE49-F238E27FC236}">
                  <a16:creationId xmlns:a16="http://schemas.microsoft.com/office/drawing/2014/main" id="{6DE093F0-CFC0-4E5F-ABB2-B1EB6293822C}"/>
                </a:ext>
              </a:extLst>
            </p:cNvPr>
            <p:cNvSpPr/>
            <p:nvPr/>
          </p:nvSpPr>
          <p:spPr>
            <a:xfrm>
              <a:off x="4779136" y="2780783"/>
              <a:ext cx="829310" cy="110617"/>
            </a:xfrm>
            <a:custGeom>
              <a:avLst/>
              <a:gdLst/>
              <a:ahLst/>
              <a:cxnLst/>
              <a:rect l="l" t="t" r="r" b="b"/>
              <a:pathLst>
                <a:path w="829310" h="110617">
                  <a:moveTo>
                    <a:pt x="94868" y="0"/>
                  </a:moveTo>
                  <a:lnTo>
                    <a:pt x="0" y="55244"/>
                  </a:lnTo>
                  <a:lnTo>
                    <a:pt x="94868" y="110617"/>
                  </a:lnTo>
                  <a:lnTo>
                    <a:pt x="100711" y="109093"/>
                  </a:lnTo>
                  <a:lnTo>
                    <a:pt x="103377" y="104520"/>
                  </a:lnTo>
                  <a:lnTo>
                    <a:pt x="105917" y="99949"/>
                  </a:lnTo>
                  <a:lnTo>
                    <a:pt x="104393" y="94234"/>
                  </a:lnTo>
                  <a:lnTo>
                    <a:pt x="99949" y="91567"/>
                  </a:lnTo>
                  <a:lnTo>
                    <a:pt x="54011" y="64769"/>
                  </a:lnTo>
                  <a:lnTo>
                    <a:pt x="18923" y="64769"/>
                  </a:lnTo>
                  <a:lnTo>
                    <a:pt x="18923" y="45719"/>
                  </a:lnTo>
                  <a:lnTo>
                    <a:pt x="54229" y="45719"/>
                  </a:lnTo>
                  <a:lnTo>
                    <a:pt x="99949" y="19050"/>
                  </a:lnTo>
                  <a:lnTo>
                    <a:pt x="104393" y="16382"/>
                  </a:lnTo>
                  <a:lnTo>
                    <a:pt x="105917" y="10541"/>
                  </a:lnTo>
                  <a:lnTo>
                    <a:pt x="103377" y="6095"/>
                  </a:lnTo>
                  <a:lnTo>
                    <a:pt x="100711" y="1524"/>
                  </a:lnTo>
                  <a:lnTo>
                    <a:pt x="94868" y="0"/>
                  </a:lnTo>
                  <a:close/>
                </a:path>
                <a:path w="829310" h="110617">
                  <a:moveTo>
                    <a:pt x="54229" y="45719"/>
                  </a:moveTo>
                  <a:lnTo>
                    <a:pt x="18923" y="45719"/>
                  </a:lnTo>
                  <a:lnTo>
                    <a:pt x="18923" y="64769"/>
                  </a:lnTo>
                  <a:lnTo>
                    <a:pt x="54011" y="64769"/>
                  </a:lnTo>
                  <a:lnTo>
                    <a:pt x="51834" y="63500"/>
                  </a:lnTo>
                  <a:lnTo>
                    <a:pt x="23749" y="63500"/>
                  </a:lnTo>
                  <a:lnTo>
                    <a:pt x="23749" y="47117"/>
                  </a:lnTo>
                  <a:lnTo>
                    <a:pt x="51834" y="47117"/>
                  </a:lnTo>
                  <a:lnTo>
                    <a:pt x="54229" y="45719"/>
                  </a:lnTo>
                  <a:close/>
                </a:path>
                <a:path w="829310" h="110617">
                  <a:moveTo>
                    <a:pt x="829310" y="45719"/>
                  </a:moveTo>
                  <a:lnTo>
                    <a:pt x="54229" y="45719"/>
                  </a:lnTo>
                  <a:lnTo>
                    <a:pt x="37791" y="55308"/>
                  </a:lnTo>
                  <a:lnTo>
                    <a:pt x="54011" y="64769"/>
                  </a:lnTo>
                  <a:lnTo>
                    <a:pt x="829310" y="64769"/>
                  </a:lnTo>
                  <a:lnTo>
                    <a:pt x="829310" y="45719"/>
                  </a:lnTo>
                  <a:close/>
                </a:path>
                <a:path w="829310" h="110617">
                  <a:moveTo>
                    <a:pt x="23749" y="47117"/>
                  </a:moveTo>
                  <a:lnTo>
                    <a:pt x="23749" y="63500"/>
                  </a:lnTo>
                  <a:lnTo>
                    <a:pt x="37791" y="55308"/>
                  </a:lnTo>
                  <a:lnTo>
                    <a:pt x="23749" y="47117"/>
                  </a:lnTo>
                  <a:close/>
                </a:path>
                <a:path w="829310" h="110617">
                  <a:moveTo>
                    <a:pt x="37791" y="55308"/>
                  </a:moveTo>
                  <a:lnTo>
                    <a:pt x="23749" y="63500"/>
                  </a:lnTo>
                  <a:lnTo>
                    <a:pt x="51834" y="63500"/>
                  </a:lnTo>
                  <a:lnTo>
                    <a:pt x="37791" y="55308"/>
                  </a:lnTo>
                  <a:close/>
                </a:path>
                <a:path w="829310" h="110617">
                  <a:moveTo>
                    <a:pt x="51834" y="47117"/>
                  </a:moveTo>
                  <a:lnTo>
                    <a:pt x="23749" y="47117"/>
                  </a:lnTo>
                  <a:lnTo>
                    <a:pt x="37791" y="55308"/>
                  </a:lnTo>
                  <a:lnTo>
                    <a:pt x="51834" y="47117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6" name="object 32">
              <a:extLst>
                <a:ext uri="{FF2B5EF4-FFF2-40B4-BE49-F238E27FC236}">
                  <a16:creationId xmlns:a16="http://schemas.microsoft.com/office/drawing/2014/main" id="{9E400BCF-A89D-42D0-A5D8-2E9C88BD59B0}"/>
                </a:ext>
              </a:extLst>
            </p:cNvPr>
            <p:cNvSpPr/>
            <p:nvPr/>
          </p:nvSpPr>
          <p:spPr>
            <a:xfrm>
              <a:off x="4244086" y="2970302"/>
              <a:ext cx="110616" cy="457835"/>
            </a:xfrm>
            <a:custGeom>
              <a:avLst/>
              <a:gdLst/>
              <a:ahLst/>
              <a:cxnLst/>
              <a:rect l="l" t="t" r="r" b="b"/>
              <a:pathLst>
                <a:path w="110616" h="457835">
                  <a:moveTo>
                    <a:pt x="10540" y="351917"/>
                  </a:moveTo>
                  <a:lnTo>
                    <a:pt x="6096" y="354456"/>
                  </a:lnTo>
                  <a:lnTo>
                    <a:pt x="1524" y="357124"/>
                  </a:lnTo>
                  <a:lnTo>
                    <a:pt x="0" y="362966"/>
                  </a:lnTo>
                  <a:lnTo>
                    <a:pt x="55244" y="457835"/>
                  </a:lnTo>
                  <a:lnTo>
                    <a:pt x="66290" y="438912"/>
                  </a:lnTo>
                  <a:lnTo>
                    <a:pt x="45719" y="438912"/>
                  </a:lnTo>
                  <a:lnTo>
                    <a:pt x="45719" y="403605"/>
                  </a:lnTo>
                  <a:lnTo>
                    <a:pt x="19050" y="357886"/>
                  </a:lnTo>
                  <a:lnTo>
                    <a:pt x="16383" y="353441"/>
                  </a:lnTo>
                  <a:lnTo>
                    <a:pt x="10540" y="351917"/>
                  </a:lnTo>
                  <a:close/>
                </a:path>
                <a:path w="110616" h="457835">
                  <a:moveTo>
                    <a:pt x="45719" y="403605"/>
                  </a:moveTo>
                  <a:lnTo>
                    <a:pt x="45719" y="438912"/>
                  </a:lnTo>
                  <a:lnTo>
                    <a:pt x="64769" y="438912"/>
                  </a:lnTo>
                  <a:lnTo>
                    <a:pt x="64769" y="434086"/>
                  </a:lnTo>
                  <a:lnTo>
                    <a:pt x="47116" y="434086"/>
                  </a:lnTo>
                  <a:lnTo>
                    <a:pt x="55308" y="420043"/>
                  </a:lnTo>
                  <a:lnTo>
                    <a:pt x="45719" y="403605"/>
                  </a:lnTo>
                  <a:close/>
                </a:path>
                <a:path w="110616" h="457835">
                  <a:moveTo>
                    <a:pt x="99949" y="351917"/>
                  </a:moveTo>
                  <a:lnTo>
                    <a:pt x="94234" y="353441"/>
                  </a:lnTo>
                  <a:lnTo>
                    <a:pt x="91566" y="357886"/>
                  </a:lnTo>
                  <a:lnTo>
                    <a:pt x="64769" y="403823"/>
                  </a:lnTo>
                  <a:lnTo>
                    <a:pt x="64769" y="438912"/>
                  </a:lnTo>
                  <a:lnTo>
                    <a:pt x="66290" y="438912"/>
                  </a:lnTo>
                  <a:lnTo>
                    <a:pt x="110616" y="362966"/>
                  </a:lnTo>
                  <a:lnTo>
                    <a:pt x="109092" y="357124"/>
                  </a:lnTo>
                  <a:lnTo>
                    <a:pt x="104521" y="354456"/>
                  </a:lnTo>
                  <a:lnTo>
                    <a:pt x="99949" y="351917"/>
                  </a:lnTo>
                  <a:close/>
                </a:path>
                <a:path w="110616" h="457835">
                  <a:moveTo>
                    <a:pt x="55308" y="420043"/>
                  </a:moveTo>
                  <a:lnTo>
                    <a:pt x="47116" y="434086"/>
                  </a:lnTo>
                  <a:lnTo>
                    <a:pt x="63500" y="434086"/>
                  </a:lnTo>
                  <a:lnTo>
                    <a:pt x="55308" y="420043"/>
                  </a:lnTo>
                  <a:close/>
                </a:path>
                <a:path w="110616" h="457835">
                  <a:moveTo>
                    <a:pt x="64769" y="403823"/>
                  </a:moveTo>
                  <a:lnTo>
                    <a:pt x="55308" y="420043"/>
                  </a:lnTo>
                  <a:lnTo>
                    <a:pt x="63500" y="434086"/>
                  </a:lnTo>
                  <a:lnTo>
                    <a:pt x="64769" y="434086"/>
                  </a:lnTo>
                  <a:lnTo>
                    <a:pt x="64769" y="403823"/>
                  </a:lnTo>
                  <a:close/>
                </a:path>
                <a:path w="110616" h="457835">
                  <a:moveTo>
                    <a:pt x="64769" y="0"/>
                  </a:moveTo>
                  <a:lnTo>
                    <a:pt x="45719" y="0"/>
                  </a:lnTo>
                  <a:lnTo>
                    <a:pt x="45719" y="403605"/>
                  </a:lnTo>
                  <a:lnTo>
                    <a:pt x="55308" y="420043"/>
                  </a:lnTo>
                  <a:lnTo>
                    <a:pt x="64769" y="403823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7" name="object 33">
              <a:extLst>
                <a:ext uri="{FF2B5EF4-FFF2-40B4-BE49-F238E27FC236}">
                  <a16:creationId xmlns:a16="http://schemas.microsoft.com/office/drawing/2014/main" id="{6EB7BC15-2C12-47ED-AE74-0628B994D04D}"/>
                </a:ext>
              </a:extLst>
            </p:cNvPr>
            <p:cNvSpPr/>
            <p:nvPr/>
          </p:nvSpPr>
          <p:spPr>
            <a:xfrm>
              <a:off x="4167253" y="2968632"/>
              <a:ext cx="110645" cy="413940"/>
            </a:xfrm>
            <a:custGeom>
              <a:avLst/>
              <a:gdLst/>
              <a:ahLst/>
              <a:cxnLst/>
              <a:rect l="l" t="t" r="r" b="b"/>
              <a:pathLst>
                <a:path w="110743" h="459486">
                  <a:moveTo>
                    <a:pt x="55788" y="37848"/>
                  </a:moveTo>
                  <a:lnTo>
                    <a:pt x="46110" y="54196"/>
                  </a:lnTo>
                  <a:lnTo>
                    <a:pt x="43306" y="459359"/>
                  </a:lnTo>
                  <a:lnTo>
                    <a:pt x="62356" y="459486"/>
                  </a:lnTo>
                  <a:lnTo>
                    <a:pt x="65161" y="54184"/>
                  </a:lnTo>
                  <a:lnTo>
                    <a:pt x="55788" y="37848"/>
                  </a:lnTo>
                  <a:close/>
                </a:path>
                <a:path w="110743" h="459486">
                  <a:moveTo>
                    <a:pt x="66873" y="18923"/>
                  </a:moveTo>
                  <a:lnTo>
                    <a:pt x="46354" y="18923"/>
                  </a:lnTo>
                  <a:lnTo>
                    <a:pt x="65404" y="19050"/>
                  </a:lnTo>
                  <a:lnTo>
                    <a:pt x="65168" y="54196"/>
                  </a:lnTo>
                  <a:lnTo>
                    <a:pt x="91641" y="100330"/>
                  </a:lnTo>
                  <a:lnTo>
                    <a:pt x="94234" y="104775"/>
                  </a:lnTo>
                  <a:lnTo>
                    <a:pt x="100075" y="106299"/>
                  </a:lnTo>
                  <a:lnTo>
                    <a:pt x="104521" y="103758"/>
                  </a:lnTo>
                  <a:lnTo>
                    <a:pt x="109092" y="101092"/>
                  </a:lnTo>
                  <a:lnTo>
                    <a:pt x="110743" y="95250"/>
                  </a:lnTo>
                  <a:lnTo>
                    <a:pt x="108076" y="90677"/>
                  </a:lnTo>
                  <a:lnTo>
                    <a:pt x="66873" y="18923"/>
                  </a:lnTo>
                  <a:close/>
                </a:path>
                <a:path w="110743" h="459486">
                  <a:moveTo>
                    <a:pt x="56006" y="0"/>
                  </a:moveTo>
                  <a:lnTo>
                    <a:pt x="2793" y="89916"/>
                  </a:lnTo>
                  <a:lnTo>
                    <a:pt x="0" y="94487"/>
                  </a:lnTo>
                  <a:lnTo>
                    <a:pt x="1524" y="100330"/>
                  </a:lnTo>
                  <a:lnTo>
                    <a:pt x="10667" y="105663"/>
                  </a:lnTo>
                  <a:lnTo>
                    <a:pt x="16510" y="104139"/>
                  </a:lnTo>
                  <a:lnTo>
                    <a:pt x="19176" y="99694"/>
                  </a:lnTo>
                  <a:lnTo>
                    <a:pt x="46110" y="54196"/>
                  </a:lnTo>
                  <a:lnTo>
                    <a:pt x="46354" y="18923"/>
                  </a:lnTo>
                  <a:lnTo>
                    <a:pt x="66873" y="18923"/>
                  </a:lnTo>
                  <a:lnTo>
                    <a:pt x="56006" y="0"/>
                  </a:lnTo>
                  <a:close/>
                </a:path>
                <a:path w="110743" h="459486">
                  <a:moveTo>
                    <a:pt x="46354" y="18923"/>
                  </a:moveTo>
                  <a:lnTo>
                    <a:pt x="46110" y="54196"/>
                  </a:lnTo>
                  <a:lnTo>
                    <a:pt x="55788" y="37848"/>
                  </a:lnTo>
                  <a:lnTo>
                    <a:pt x="47625" y="23622"/>
                  </a:lnTo>
                  <a:lnTo>
                    <a:pt x="65373" y="23622"/>
                  </a:lnTo>
                  <a:lnTo>
                    <a:pt x="65404" y="19050"/>
                  </a:lnTo>
                  <a:lnTo>
                    <a:pt x="46354" y="18923"/>
                  </a:lnTo>
                  <a:close/>
                </a:path>
                <a:path w="110743" h="459486">
                  <a:moveTo>
                    <a:pt x="65373" y="23622"/>
                  </a:moveTo>
                  <a:lnTo>
                    <a:pt x="47625" y="23622"/>
                  </a:lnTo>
                  <a:lnTo>
                    <a:pt x="64135" y="23749"/>
                  </a:lnTo>
                  <a:lnTo>
                    <a:pt x="55788" y="37848"/>
                  </a:lnTo>
                  <a:lnTo>
                    <a:pt x="65161" y="54184"/>
                  </a:lnTo>
                  <a:lnTo>
                    <a:pt x="65373" y="23622"/>
                  </a:lnTo>
                  <a:close/>
                </a:path>
                <a:path w="110743" h="459486">
                  <a:moveTo>
                    <a:pt x="47625" y="23622"/>
                  </a:moveTo>
                  <a:lnTo>
                    <a:pt x="55788" y="37848"/>
                  </a:lnTo>
                  <a:lnTo>
                    <a:pt x="64135" y="23749"/>
                  </a:lnTo>
                  <a:lnTo>
                    <a:pt x="47625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8" name="object 36">
              <a:extLst>
                <a:ext uri="{FF2B5EF4-FFF2-40B4-BE49-F238E27FC236}">
                  <a16:creationId xmlns:a16="http://schemas.microsoft.com/office/drawing/2014/main" id="{4E30032E-C2CC-4165-AD89-F948FB3CF9B9}"/>
                </a:ext>
              </a:extLst>
            </p:cNvPr>
            <p:cNvSpPr/>
            <p:nvPr/>
          </p:nvSpPr>
          <p:spPr>
            <a:xfrm>
              <a:off x="4244086" y="2111695"/>
              <a:ext cx="110616" cy="465836"/>
            </a:xfrm>
            <a:custGeom>
              <a:avLst/>
              <a:gdLst/>
              <a:ahLst/>
              <a:cxnLst/>
              <a:rect l="l" t="t" r="r" b="b"/>
              <a:pathLst>
                <a:path w="110616" h="465836">
                  <a:moveTo>
                    <a:pt x="10540" y="359918"/>
                  </a:moveTo>
                  <a:lnTo>
                    <a:pt x="6096" y="362585"/>
                  </a:lnTo>
                  <a:lnTo>
                    <a:pt x="1524" y="365125"/>
                  </a:lnTo>
                  <a:lnTo>
                    <a:pt x="0" y="370967"/>
                  </a:lnTo>
                  <a:lnTo>
                    <a:pt x="55244" y="465836"/>
                  </a:lnTo>
                  <a:lnTo>
                    <a:pt x="66290" y="446913"/>
                  </a:lnTo>
                  <a:lnTo>
                    <a:pt x="45719" y="446913"/>
                  </a:lnTo>
                  <a:lnTo>
                    <a:pt x="45719" y="411733"/>
                  </a:lnTo>
                  <a:lnTo>
                    <a:pt x="16383" y="361442"/>
                  </a:lnTo>
                  <a:lnTo>
                    <a:pt x="10540" y="359918"/>
                  </a:lnTo>
                  <a:close/>
                </a:path>
                <a:path w="110616" h="465836">
                  <a:moveTo>
                    <a:pt x="45719" y="411733"/>
                  </a:moveTo>
                  <a:lnTo>
                    <a:pt x="45719" y="446913"/>
                  </a:lnTo>
                  <a:lnTo>
                    <a:pt x="64769" y="446913"/>
                  </a:lnTo>
                  <a:lnTo>
                    <a:pt x="64769" y="442213"/>
                  </a:lnTo>
                  <a:lnTo>
                    <a:pt x="47116" y="442213"/>
                  </a:lnTo>
                  <a:lnTo>
                    <a:pt x="55308" y="428171"/>
                  </a:lnTo>
                  <a:lnTo>
                    <a:pt x="45719" y="411733"/>
                  </a:lnTo>
                  <a:close/>
                </a:path>
                <a:path w="110616" h="465836">
                  <a:moveTo>
                    <a:pt x="99949" y="359918"/>
                  </a:moveTo>
                  <a:lnTo>
                    <a:pt x="94234" y="361442"/>
                  </a:lnTo>
                  <a:lnTo>
                    <a:pt x="64769" y="411951"/>
                  </a:lnTo>
                  <a:lnTo>
                    <a:pt x="64769" y="446913"/>
                  </a:lnTo>
                  <a:lnTo>
                    <a:pt x="66290" y="446913"/>
                  </a:lnTo>
                  <a:lnTo>
                    <a:pt x="110616" y="370967"/>
                  </a:lnTo>
                  <a:lnTo>
                    <a:pt x="109092" y="365125"/>
                  </a:lnTo>
                  <a:lnTo>
                    <a:pt x="104521" y="362585"/>
                  </a:lnTo>
                  <a:lnTo>
                    <a:pt x="99949" y="359918"/>
                  </a:lnTo>
                  <a:close/>
                </a:path>
                <a:path w="110616" h="465836">
                  <a:moveTo>
                    <a:pt x="55308" y="428171"/>
                  </a:moveTo>
                  <a:lnTo>
                    <a:pt x="47116" y="442213"/>
                  </a:lnTo>
                  <a:lnTo>
                    <a:pt x="63500" y="442213"/>
                  </a:lnTo>
                  <a:lnTo>
                    <a:pt x="55308" y="428171"/>
                  </a:lnTo>
                  <a:close/>
                </a:path>
                <a:path w="110616" h="465836">
                  <a:moveTo>
                    <a:pt x="64769" y="411951"/>
                  </a:moveTo>
                  <a:lnTo>
                    <a:pt x="55308" y="428171"/>
                  </a:lnTo>
                  <a:lnTo>
                    <a:pt x="63500" y="442213"/>
                  </a:lnTo>
                  <a:lnTo>
                    <a:pt x="64769" y="442213"/>
                  </a:lnTo>
                  <a:lnTo>
                    <a:pt x="64769" y="411951"/>
                  </a:lnTo>
                  <a:close/>
                </a:path>
                <a:path w="110616" h="465836">
                  <a:moveTo>
                    <a:pt x="64769" y="0"/>
                  </a:moveTo>
                  <a:lnTo>
                    <a:pt x="45719" y="0"/>
                  </a:lnTo>
                  <a:lnTo>
                    <a:pt x="45719" y="411733"/>
                  </a:lnTo>
                  <a:lnTo>
                    <a:pt x="55308" y="428171"/>
                  </a:lnTo>
                  <a:lnTo>
                    <a:pt x="64769" y="411951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9" name="object 37">
              <a:extLst>
                <a:ext uri="{FF2B5EF4-FFF2-40B4-BE49-F238E27FC236}">
                  <a16:creationId xmlns:a16="http://schemas.microsoft.com/office/drawing/2014/main" id="{B9014DE7-DDF8-4D9E-A848-841E2D0B4F54}"/>
                </a:ext>
              </a:extLst>
            </p:cNvPr>
            <p:cNvSpPr/>
            <p:nvPr/>
          </p:nvSpPr>
          <p:spPr>
            <a:xfrm>
              <a:off x="4167253" y="2109947"/>
              <a:ext cx="110616" cy="467613"/>
            </a:xfrm>
            <a:custGeom>
              <a:avLst/>
              <a:gdLst/>
              <a:ahLst/>
              <a:cxnLst/>
              <a:rect l="l" t="t" r="r" b="b"/>
              <a:pathLst>
                <a:path w="110616" h="467613">
                  <a:moveTo>
                    <a:pt x="55661" y="37848"/>
                  </a:moveTo>
                  <a:lnTo>
                    <a:pt x="45988" y="54192"/>
                  </a:lnTo>
                  <a:lnTo>
                    <a:pt x="43179" y="467487"/>
                  </a:lnTo>
                  <a:lnTo>
                    <a:pt x="62229" y="467613"/>
                  </a:lnTo>
                  <a:lnTo>
                    <a:pt x="65037" y="54188"/>
                  </a:lnTo>
                  <a:lnTo>
                    <a:pt x="55661" y="37848"/>
                  </a:lnTo>
                  <a:close/>
                </a:path>
                <a:path w="110616" h="467613">
                  <a:moveTo>
                    <a:pt x="66746" y="18922"/>
                  </a:moveTo>
                  <a:lnTo>
                    <a:pt x="46227" y="18922"/>
                  </a:lnTo>
                  <a:lnTo>
                    <a:pt x="65277" y="19050"/>
                  </a:lnTo>
                  <a:lnTo>
                    <a:pt x="65039" y="54192"/>
                  </a:lnTo>
                  <a:lnTo>
                    <a:pt x="91514" y="100330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758"/>
                  </a:lnTo>
                  <a:lnTo>
                    <a:pt x="108965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746" y="18922"/>
                  </a:lnTo>
                  <a:close/>
                </a:path>
                <a:path w="110616" h="467613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397" y="100330"/>
                  </a:lnTo>
                  <a:lnTo>
                    <a:pt x="10540" y="105663"/>
                  </a:lnTo>
                  <a:lnTo>
                    <a:pt x="16383" y="104266"/>
                  </a:lnTo>
                  <a:lnTo>
                    <a:pt x="19050" y="99694"/>
                  </a:lnTo>
                  <a:lnTo>
                    <a:pt x="45986" y="54192"/>
                  </a:lnTo>
                  <a:lnTo>
                    <a:pt x="46227" y="18922"/>
                  </a:lnTo>
                  <a:lnTo>
                    <a:pt x="66746" y="18922"/>
                  </a:lnTo>
                  <a:lnTo>
                    <a:pt x="55879" y="0"/>
                  </a:lnTo>
                  <a:close/>
                </a:path>
                <a:path w="110616" h="467613">
                  <a:moveTo>
                    <a:pt x="65246" y="23621"/>
                  </a:moveTo>
                  <a:lnTo>
                    <a:pt x="47498" y="23621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39" y="54192"/>
                  </a:lnTo>
                  <a:lnTo>
                    <a:pt x="65246" y="23621"/>
                  </a:lnTo>
                  <a:close/>
                </a:path>
                <a:path w="110616" h="467613">
                  <a:moveTo>
                    <a:pt x="46227" y="18922"/>
                  </a:moveTo>
                  <a:lnTo>
                    <a:pt x="45988" y="54188"/>
                  </a:lnTo>
                  <a:lnTo>
                    <a:pt x="55661" y="37848"/>
                  </a:lnTo>
                  <a:lnTo>
                    <a:pt x="47498" y="23621"/>
                  </a:lnTo>
                  <a:lnTo>
                    <a:pt x="65246" y="23621"/>
                  </a:lnTo>
                  <a:lnTo>
                    <a:pt x="65277" y="19050"/>
                  </a:lnTo>
                  <a:lnTo>
                    <a:pt x="46227" y="18922"/>
                  </a:lnTo>
                  <a:close/>
                </a:path>
                <a:path w="110616" h="467613">
                  <a:moveTo>
                    <a:pt x="47498" y="23621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0" name="object 38">
              <a:extLst>
                <a:ext uri="{FF2B5EF4-FFF2-40B4-BE49-F238E27FC236}">
                  <a16:creationId xmlns:a16="http://schemas.microsoft.com/office/drawing/2014/main" id="{8BC60FBC-7B31-40FA-8A48-60F6100F209B}"/>
                </a:ext>
              </a:extLst>
            </p:cNvPr>
            <p:cNvSpPr/>
            <p:nvPr/>
          </p:nvSpPr>
          <p:spPr>
            <a:xfrm>
              <a:off x="4244086" y="1295000"/>
              <a:ext cx="110616" cy="480949"/>
            </a:xfrm>
            <a:custGeom>
              <a:avLst/>
              <a:gdLst/>
              <a:ahLst/>
              <a:cxnLst/>
              <a:rect l="l" t="t" r="r" b="b"/>
              <a:pathLst>
                <a:path w="110616" h="480949">
                  <a:moveTo>
                    <a:pt x="10540" y="374903"/>
                  </a:moveTo>
                  <a:lnTo>
                    <a:pt x="6096" y="377571"/>
                  </a:lnTo>
                  <a:lnTo>
                    <a:pt x="1524" y="380238"/>
                  </a:lnTo>
                  <a:lnTo>
                    <a:pt x="0" y="386080"/>
                  </a:lnTo>
                  <a:lnTo>
                    <a:pt x="55244" y="480949"/>
                  </a:lnTo>
                  <a:lnTo>
                    <a:pt x="66290" y="462025"/>
                  </a:lnTo>
                  <a:lnTo>
                    <a:pt x="45719" y="462025"/>
                  </a:lnTo>
                  <a:lnTo>
                    <a:pt x="45719" y="426719"/>
                  </a:lnTo>
                  <a:lnTo>
                    <a:pt x="16383" y="376427"/>
                  </a:lnTo>
                  <a:lnTo>
                    <a:pt x="10540" y="374903"/>
                  </a:lnTo>
                  <a:close/>
                </a:path>
                <a:path w="110616" h="480949">
                  <a:moveTo>
                    <a:pt x="45719" y="426719"/>
                  </a:moveTo>
                  <a:lnTo>
                    <a:pt x="45719" y="462025"/>
                  </a:lnTo>
                  <a:lnTo>
                    <a:pt x="64769" y="462025"/>
                  </a:lnTo>
                  <a:lnTo>
                    <a:pt x="64769" y="457200"/>
                  </a:lnTo>
                  <a:lnTo>
                    <a:pt x="47116" y="457200"/>
                  </a:lnTo>
                  <a:lnTo>
                    <a:pt x="55308" y="443157"/>
                  </a:lnTo>
                  <a:lnTo>
                    <a:pt x="45719" y="426719"/>
                  </a:lnTo>
                  <a:close/>
                </a:path>
                <a:path w="110616" h="480949">
                  <a:moveTo>
                    <a:pt x="99949" y="374903"/>
                  </a:moveTo>
                  <a:lnTo>
                    <a:pt x="94234" y="376427"/>
                  </a:lnTo>
                  <a:lnTo>
                    <a:pt x="64769" y="426937"/>
                  </a:lnTo>
                  <a:lnTo>
                    <a:pt x="64769" y="462025"/>
                  </a:lnTo>
                  <a:lnTo>
                    <a:pt x="66290" y="462025"/>
                  </a:lnTo>
                  <a:lnTo>
                    <a:pt x="110616" y="386080"/>
                  </a:lnTo>
                  <a:lnTo>
                    <a:pt x="109092" y="380238"/>
                  </a:lnTo>
                  <a:lnTo>
                    <a:pt x="99949" y="374903"/>
                  </a:lnTo>
                  <a:close/>
                </a:path>
                <a:path w="110616" h="480949">
                  <a:moveTo>
                    <a:pt x="55308" y="443157"/>
                  </a:moveTo>
                  <a:lnTo>
                    <a:pt x="47116" y="457200"/>
                  </a:lnTo>
                  <a:lnTo>
                    <a:pt x="63500" y="457200"/>
                  </a:lnTo>
                  <a:lnTo>
                    <a:pt x="55308" y="443157"/>
                  </a:lnTo>
                  <a:close/>
                </a:path>
                <a:path w="110616" h="480949">
                  <a:moveTo>
                    <a:pt x="64769" y="426937"/>
                  </a:moveTo>
                  <a:lnTo>
                    <a:pt x="55308" y="443157"/>
                  </a:lnTo>
                  <a:lnTo>
                    <a:pt x="63500" y="457200"/>
                  </a:lnTo>
                  <a:lnTo>
                    <a:pt x="64769" y="457200"/>
                  </a:lnTo>
                  <a:lnTo>
                    <a:pt x="64769" y="426937"/>
                  </a:lnTo>
                  <a:close/>
                </a:path>
                <a:path w="110616" h="480949">
                  <a:moveTo>
                    <a:pt x="64769" y="0"/>
                  </a:moveTo>
                  <a:lnTo>
                    <a:pt x="45719" y="0"/>
                  </a:lnTo>
                  <a:lnTo>
                    <a:pt x="45719" y="426719"/>
                  </a:lnTo>
                  <a:lnTo>
                    <a:pt x="55308" y="443157"/>
                  </a:lnTo>
                  <a:lnTo>
                    <a:pt x="64769" y="426937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1" name="object 39">
              <a:extLst>
                <a:ext uri="{FF2B5EF4-FFF2-40B4-BE49-F238E27FC236}">
                  <a16:creationId xmlns:a16="http://schemas.microsoft.com/office/drawing/2014/main" id="{E0259C6E-D6D8-46C8-ADAE-928D9125C490}"/>
                </a:ext>
              </a:extLst>
            </p:cNvPr>
            <p:cNvSpPr/>
            <p:nvPr/>
          </p:nvSpPr>
          <p:spPr>
            <a:xfrm>
              <a:off x="4167253" y="1293175"/>
              <a:ext cx="110616" cy="482726"/>
            </a:xfrm>
            <a:custGeom>
              <a:avLst/>
              <a:gdLst/>
              <a:ahLst/>
              <a:cxnLst/>
              <a:rect l="l" t="t" r="r" b="b"/>
              <a:pathLst>
                <a:path w="110616" h="482726">
                  <a:moveTo>
                    <a:pt x="55661" y="37848"/>
                  </a:moveTo>
                  <a:lnTo>
                    <a:pt x="45995" y="54176"/>
                  </a:lnTo>
                  <a:lnTo>
                    <a:pt x="43179" y="482600"/>
                  </a:lnTo>
                  <a:lnTo>
                    <a:pt x="62229" y="482726"/>
                  </a:lnTo>
                  <a:lnTo>
                    <a:pt x="65046" y="54204"/>
                  </a:lnTo>
                  <a:lnTo>
                    <a:pt x="55661" y="37848"/>
                  </a:lnTo>
                  <a:close/>
                </a:path>
                <a:path w="110616" h="482726">
                  <a:moveTo>
                    <a:pt x="66673" y="18796"/>
                  </a:moveTo>
                  <a:lnTo>
                    <a:pt x="46227" y="18796"/>
                  </a:lnTo>
                  <a:lnTo>
                    <a:pt x="65277" y="18923"/>
                  </a:lnTo>
                  <a:lnTo>
                    <a:pt x="65046" y="54204"/>
                  </a:lnTo>
                  <a:lnTo>
                    <a:pt x="91514" y="100329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631"/>
                  </a:lnTo>
                  <a:lnTo>
                    <a:pt x="109093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673" y="18796"/>
                  </a:lnTo>
                  <a:close/>
                </a:path>
                <a:path w="110616" h="482726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524" y="100329"/>
                  </a:lnTo>
                  <a:lnTo>
                    <a:pt x="5969" y="102997"/>
                  </a:lnTo>
                  <a:lnTo>
                    <a:pt x="10540" y="105663"/>
                  </a:lnTo>
                  <a:lnTo>
                    <a:pt x="16383" y="104139"/>
                  </a:lnTo>
                  <a:lnTo>
                    <a:pt x="19050" y="99695"/>
                  </a:lnTo>
                  <a:lnTo>
                    <a:pt x="45979" y="54204"/>
                  </a:lnTo>
                  <a:lnTo>
                    <a:pt x="46227" y="18796"/>
                  </a:lnTo>
                  <a:lnTo>
                    <a:pt x="66673" y="18796"/>
                  </a:lnTo>
                  <a:lnTo>
                    <a:pt x="55879" y="0"/>
                  </a:lnTo>
                  <a:close/>
                </a:path>
                <a:path w="110616" h="482726">
                  <a:moveTo>
                    <a:pt x="65247" y="23622"/>
                  </a:moveTo>
                  <a:lnTo>
                    <a:pt x="47498" y="23622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46" y="54204"/>
                  </a:lnTo>
                  <a:lnTo>
                    <a:pt x="65247" y="23622"/>
                  </a:lnTo>
                  <a:close/>
                </a:path>
                <a:path w="110616" h="482726">
                  <a:moveTo>
                    <a:pt x="46227" y="18796"/>
                  </a:moveTo>
                  <a:lnTo>
                    <a:pt x="45995" y="54176"/>
                  </a:lnTo>
                  <a:lnTo>
                    <a:pt x="55661" y="37848"/>
                  </a:lnTo>
                  <a:lnTo>
                    <a:pt x="47498" y="23622"/>
                  </a:lnTo>
                  <a:lnTo>
                    <a:pt x="65247" y="23622"/>
                  </a:lnTo>
                  <a:lnTo>
                    <a:pt x="65277" y="18923"/>
                  </a:lnTo>
                  <a:lnTo>
                    <a:pt x="46227" y="18796"/>
                  </a:lnTo>
                  <a:close/>
                </a:path>
                <a:path w="110616" h="482726">
                  <a:moveTo>
                    <a:pt x="47498" y="23622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srgbClr val="FF0000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2" name="object 10">
              <a:extLst>
                <a:ext uri="{FF2B5EF4-FFF2-40B4-BE49-F238E27FC236}">
                  <a16:creationId xmlns:a16="http://schemas.microsoft.com/office/drawing/2014/main" id="{80CEDABE-9B2A-45A9-836D-55E095AABE0D}"/>
                </a:ext>
              </a:extLst>
            </p:cNvPr>
            <p:cNvSpPr/>
            <p:nvPr/>
          </p:nvSpPr>
          <p:spPr>
            <a:xfrm>
              <a:off x="3781343" y="3428137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5C29731-4FE3-491D-8F72-8976CA2EC98A}"/>
                </a:ext>
              </a:extLst>
            </p:cNvPr>
            <p:cNvSpPr txBox="1"/>
            <p:nvPr/>
          </p:nvSpPr>
          <p:spPr>
            <a:xfrm>
              <a:off x="3393983" y="3062477"/>
              <a:ext cx="776060" cy="2052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685766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l-GR"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β</a:t>
              </a:r>
              <a:r>
                <a:rPr lang="en-US"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-hexosaminidase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E8C4D75-1ACC-4505-A8D5-6414D2460504}"/>
                </a:ext>
              </a:extLst>
            </p:cNvPr>
            <p:cNvSpPr txBox="1"/>
            <p:nvPr/>
          </p:nvSpPr>
          <p:spPr>
            <a:xfrm>
              <a:off x="3866033" y="3434777"/>
              <a:ext cx="823671" cy="216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66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GM2</a:t>
              </a:r>
            </a:p>
          </p:txBody>
        </p:sp>
        <p:sp>
          <p:nvSpPr>
            <p:cNvPr id="35" name="object 17">
              <a:extLst>
                <a:ext uri="{FF2B5EF4-FFF2-40B4-BE49-F238E27FC236}">
                  <a16:creationId xmlns:a16="http://schemas.microsoft.com/office/drawing/2014/main" id="{CDCED948-9500-4764-A4D8-AE307799366C}"/>
                </a:ext>
              </a:extLst>
            </p:cNvPr>
            <p:cNvSpPr txBox="1"/>
            <p:nvPr/>
          </p:nvSpPr>
          <p:spPr>
            <a:xfrm>
              <a:off x="3393983" y="873944"/>
              <a:ext cx="72136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Glucose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7FB8485-D44B-4E3B-96A4-424ABB3FC317}"/>
              </a:ext>
            </a:extLst>
          </p:cNvPr>
          <p:cNvSpPr txBox="1"/>
          <p:nvPr/>
        </p:nvSpPr>
        <p:spPr>
          <a:xfrm>
            <a:off x="13884112" y="1073339"/>
            <a:ext cx="163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7" name="object 6">
            <a:extLst>
              <a:ext uri="{FF2B5EF4-FFF2-40B4-BE49-F238E27FC236}">
                <a16:creationId xmlns:a16="http://schemas.microsoft.com/office/drawing/2014/main" id="{CBAE4B43-7D94-4CFC-A5B0-32D5DE342280}"/>
              </a:ext>
            </a:extLst>
          </p:cNvPr>
          <p:cNvSpPr txBox="1"/>
          <p:nvPr/>
        </p:nvSpPr>
        <p:spPr>
          <a:xfrm>
            <a:off x="12487807" y="1742479"/>
            <a:ext cx="1614817" cy="3547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4594" marR="9486" indent="-35576" defTabSz="683008">
              <a:defRPr/>
            </a:pPr>
            <a:r>
              <a:rPr lang="en-US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Arial"/>
              </a:rPr>
              <a:t>Acid </a:t>
            </a:r>
            <a:r>
              <a:rPr lang="el-GR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Times New Roman" panose="02020603050405020304" pitchFamily="18" charset="0"/>
              </a:rPr>
              <a:t>β</a:t>
            </a:r>
            <a:r>
              <a:rPr lang="en-US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Times New Roman" panose="02020603050405020304" pitchFamily="18" charset="0"/>
              </a:rPr>
              <a:t>-glucosidase (GBA)</a:t>
            </a:r>
            <a:endParaRPr sz="825" dirty="0">
              <a:solidFill>
                <a:srgbClr val="FF0000"/>
              </a:solidFill>
              <a:latin typeface="Verdana (Body)"/>
              <a:ea typeface="Verdana" panose="020B0604030504040204" pitchFamily="34" charset="0"/>
              <a:cs typeface="Arial"/>
            </a:endParaRPr>
          </a:p>
        </p:txBody>
      </p:sp>
      <p:sp>
        <p:nvSpPr>
          <p:cNvPr id="38" name="object 18">
            <a:extLst>
              <a:ext uri="{FF2B5EF4-FFF2-40B4-BE49-F238E27FC236}">
                <a16:creationId xmlns:a16="http://schemas.microsoft.com/office/drawing/2014/main" id="{17ABAA46-07D0-43F7-B3F0-5DEE7D23B3CD}"/>
              </a:ext>
            </a:extLst>
          </p:cNvPr>
          <p:cNvSpPr txBox="1"/>
          <p:nvPr/>
        </p:nvSpPr>
        <p:spPr>
          <a:xfrm>
            <a:off x="14230220" y="3576596"/>
            <a:ext cx="1277575" cy="18381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defTabSz="683008">
              <a:defRPr/>
            </a:pPr>
            <a:r>
              <a:rPr lang="en-US" sz="825" spc="-8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GM2</a:t>
            </a:r>
            <a:r>
              <a:rPr sz="825" spc="-1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 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s</a:t>
            </a:r>
            <a:r>
              <a:rPr sz="825" spc="-11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y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n</a:t>
            </a:r>
            <a:r>
              <a:rPr sz="825" spc="-4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t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hase</a:t>
            </a:r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3E3F10D1-3CD1-48B8-96B1-201825434BC9}"/>
              </a:ext>
            </a:extLst>
          </p:cNvPr>
          <p:cNvSpPr/>
          <p:nvPr/>
        </p:nvSpPr>
        <p:spPr>
          <a:xfrm>
            <a:off x="14218387" y="801269"/>
            <a:ext cx="938181" cy="87212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bject 17">
            <a:extLst>
              <a:ext uri="{FF2B5EF4-FFF2-40B4-BE49-F238E27FC236}">
                <a16:creationId xmlns:a16="http://schemas.microsoft.com/office/drawing/2014/main" id="{914F092D-6BEA-4000-BBB3-7558CC6854CC}"/>
              </a:ext>
            </a:extLst>
          </p:cNvPr>
          <p:cNvSpPr txBox="1"/>
          <p:nvPr/>
        </p:nvSpPr>
        <p:spPr>
          <a:xfrm>
            <a:off x="14164709" y="1213024"/>
            <a:ext cx="1067151" cy="207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algn="ctr" defTabSz="683008">
              <a:defRPr/>
            </a:pP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Cer</a:t>
            </a:r>
            <a:r>
              <a:rPr sz="900" b="1" spc="4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a</a:t>
            </a: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mide</a:t>
            </a:r>
            <a:endParaRPr sz="900" dirty="0">
              <a:solidFill>
                <a:prstClr val="black"/>
              </a:solidFill>
              <a:ea typeface="Verdana" panose="020B0604030504040204" pitchFamily="34" charset="0"/>
              <a:cs typeface="Arial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42E7923-64B1-426B-A0EC-C3C9DF22B263}"/>
              </a:ext>
            </a:extLst>
          </p:cNvPr>
          <p:cNvSpPr txBox="1"/>
          <p:nvPr/>
        </p:nvSpPr>
        <p:spPr>
          <a:xfrm>
            <a:off x="15156568" y="4003200"/>
            <a:ext cx="19659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Blue=Production enzyme</a:t>
            </a:r>
          </a:p>
          <a:p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4CCE4D-40D5-4C4E-826C-AF497FE1AA41}"/>
              </a:ext>
            </a:extLst>
          </p:cNvPr>
          <p:cNvSpPr txBox="1"/>
          <p:nvPr/>
        </p:nvSpPr>
        <p:spPr>
          <a:xfrm>
            <a:off x="15169594" y="4165112"/>
            <a:ext cx="19659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Red=Breakdown enzyme</a:t>
            </a:r>
          </a:p>
          <a:p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8611C3-74A2-0D9F-E874-01D8DD2D8E00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AACAB0-8A3E-C5A3-34AB-53329F7A4B32}"/>
              </a:ext>
            </a:extLst>
          </p:cNvPr>
          <p:cNvSpPr txBox="1"/>
          <p:nvPr/>
        </p:nvSpPr>
        <p:spPr>
          <a:xfrm>
            <a:off x="6975280" y="474233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13181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400" dirty="0"/>
              <a:t>Different GSLs accumulate in the different LSDs due to deficiency of a specific lysosomal catalytic enzyme</a:t>
            </a:r>
            <a:r>
              <a:rPr lang="en-IN" sz="2400" baseline="30000" dirty="0"/>
              <a:t>1-3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11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Shayman</a:t>
            </a:r>
            <a:r>
              <a:rPr lang="en-US" sz="700" dirty="0"/>
              <a:t> JA. </a:t>
            </a:r>
            <a:r>
              <a:rPr lang="en-US" sz="700" i="1" dirty="0"/>
              <a:t>Semin Nephrol.</a:t>
            </a:r>
            <a:r>
              <a:rPr lang="en-US" sz="700" dirty="0"/>
              <a:t> 2018;38(2):183-192; 2. </a:t>
            </a:r>
            <a:r>
              <a:rPr lang="en-US" sz="700" dirty="0" err="1"/>
              <a:t>Natoli</a:t>
            </a:r>
            <a:r>
              <a:rPr lang="en-US" sz="700" dirty="0"/>
              <a:t> TA et al. </a:t>
            </a:r>
            <a:r>
              <a:rPr lang="en-US" sz="700" i="1" dirty="0"/>
              <a:t>Cell Signal.</a:t>
            </a:r>
            <a:r>
              <a:rPr lang="en-US" sz="700" dirty="0"/>
              <a:t> 2020;69:109526; 3. Schulze H et al. </a:t>
            </a:r>
            <a:r>
              <a:rPr lang="en-US" sz="700" i="1" dirty="0"/>
              <a:t>Cold Spring </a:t>
            </a:r>
            <a:r>
              <a:rPr lang="en-US" sz="700" i="1" dirty="0" err="1"/>
              <a:t>Harb</a:t>
            </a:r>
            <a:r>
              <a:rPr lang="en-US" sz="700" i="1" dirty="0"/>
              <a:t> </a:t>
            </a:r>
            <a:r>
              <a:rPr lang="en-US" sz="700" i="1" dirty="0" err="1"/>
              <a:t>Perspect</a:t>
            </a:r>
            <a:r>
              <a:rPr lang="en-US" sz="700" i="1" dirty="0"/>
              <a:t> Biol.</a:t>
            </a:r>
            <a:r>
              <a:rPr lang="en-US" sz="700" dirty="0"/>
              <a:t> 2011;3(6):a004804.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FB963B-739D-623F-2213-43F46467F95E}"/>
              </a:ext>
            </a:extLst>
          </p:cNvPr>
          <p:cNvGrpSpPr/>
          <p:nvPr/>
        </p:nvGrpSpPr>
        <p:grpSpPr>
          <a:xfrm>
            <a:off x="5989847" y="1250950"/>
            <a:ext cx="1537437" cy="555280"/>
            <a:chOff x="7435113" y="1006341"/>
            <a:chExt cx="1537437" cy="555280"/>
          </a:xfrm>
        </p:grpSpPr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958FA0F4-0D54-9AFC-55F3-05C500068E1E}"/>
                </a:ext>
              </a:extLst>
            </p:cNvPr>
            <p:cNvSpPr/>
            <p:nvPr/>
          </p:nvSpPr>
          <p:spPr>
            <a:xfrm>
              <a:off x="7469947" y="1390103"/>
              <a:ext cx="314430" cy="1496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EDAF6CC-0318-0844-1F1E-BB72558DC20E}"/>
                </a:ext>
              </a:extLst>
            </p:cNvPr>
            <p:cNvSpPr txBox="1"/>
            <p:nvPr/>
          </p:nvSpPr>
          <p:spPr>
            <a:xfrm>
              <a:off x="7435113" y="1006341"/>
              <a:ext cx="1537437" cy="55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6896D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 = synthesis enzyme</a:t>
              </a:r>
              <a:br>
                <a:rPr lang="en-US" sz="7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= catalytic enzyme</a:t>
              </a:r>
              <a:endParaRPr lang="en-US" sz="700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  </a:t>
              </a:r>
              <a:r>
                <a:rPr lang="en-US" sz="700" b="1" i="0" u="none" strike="noStrike" dirty="0">
                  <a:solidFill>
                    <a:srgbClr val="DC7770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= deficient enzyme</a:t>
              </a:r>
              <a:endParaRPr lang="en-US" sz="700" b="1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7207424-95D8-15CB-3C0C-9DB143AF5F7F}"/>
              </a:ext>
            </a:extLst>
          </p:cNvPr>
          <p:cNvGrpSpPr/>
          <p:nvPr/>
        </p:nvGrpSpPr>
        <p:grpSpPr>
          <a:xfrm>
            <a:off x="14950283" y="1531477"/>
            <a:ext cx="4359361" cy="2597393"/>
            <a:chOff x="3393983" y="1293175"/>
            <a:chExt cx="2946790" cy="2431595"/>
          </a:xfrm>
        </p:grpSpPr>
        <p:sp>
          <p:nvSpPr>
            <p:cNvPr id="14" name="object 6">
              <a:extLst>
                <a:ext uri="{FF2B5EF4-FFF2-40B4-BE49-F238E27FC236}">
                  <a16:creationId xmlns:a16="http://schemas.microsoft.com/office/drawing/2014/main" id="{B49548E6-AF09-5129-8093-A7A86EC330CF}"/>
                </a:ext>
              </a:extLst>
            </p:cNvPr>
            <p:cNvSpPr txBox="1"/>
            <p:nvPr/>
          </p:nvSpPr>
          <p:spPr>
            <a:xfrm>
              <a:off x="4398892" y="1349918"/>
              <a:ext cx="1091565" cy="33210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44594" marR="9486" indent="-35576" defTabSz="683008">
                <a:defRPr/>
              </a:pPr>
              <a:r>
                <a:rPr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G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lucos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lcera</a:t>
              </a:r>
              <a:r>
                <a:rPr sz="825" spc="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m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ide </a:t>
              </a:r>
              <a:r>
                <a:rPr lang="en-US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n</a:t>
              </a:r>
              <a:r>
                <a:rPr sz="825" spc="-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hase</a:t>
              </a:r>
              <a:r>
                <a:rPr lang="en-IN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 (GCS)</a:t>
              </a:r>
              <a:endPara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7F53D80A-964C-6B3D-B23D-A4C5C2F56525}"/>
                </a:ext>
              </a:extLst>
            </p:cNvPr>
            <p:cNvSpPr/>
            <p:nvPr/>
          </p:nvSpPr>
          <p:spPr>
            <a:xfrm>
              <a:off x="3623987" y="1775947"/>
              <a:ext cx="1297305" cy="304520"/>
            </a:xfrm>
            <a:custGeom>
              <a:avLst/>
              <a:gdLst/>
              <a:ahLst/>
              <a:cxnLst/>
              <a:rect l="l" t="t" r="r" b="b"/>
              <a:pathLst>
                <a:path w="1297305" h="304520">
                  <a:moveTo>
                    <a:pt x="0" y="304520"/>
                  </a:moveTo>
                  <a:lnTo>
                    <a:pt x="1297305" y="304520"/>
                  </a:lnTo>
                  <a:lnTo>
                    <a:pt x="1297305" y="0"/>
                  </a:lnTo>
                  <a:lnTo>
                    <a:pt x="0" y="0"/>
                  </a:lnTo>
                  <a:lnTo>
                    <a:pt x="0" y="30452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8EECDB49-76FE-C3E6-E408-2B3DA45AF0F0}"/>
                </a:ext>
              </a:extLst>
            </p:cNvPr>
            <p:cNvSpPr txBox="1"/>
            <p:nvPr/>
          </p:nvSpPr>
          <p:spPr>
            <a:xfrm>
              <a:off x="3777741" y="1853661"/>
              <a:ext cx="96520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 err="1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GlcCer</a:t>
              </a:r>
              <a:r>
                <a:rPr sz="900" b="1" spc="-1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(GL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1)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0" name="object 10">
              <a:extLst>
                <a:ext uri="{FF2B5EF4-FFF2-40B4-BE49-F238E27FC236}">
                  <a16:creationId xmlns:a16="http://schemas.microsoft.com/office/drawing/2014/main" id="{83F8FBE0-9ED3-6B3D-B5D9-02EB81B82438}"/>
                </a:ext>
              </a:extLst>
            </p:cNvPr>
            <p:cNvSpPr/>
            <p:nvPr/>
          </p:nvSpPr>
          <p:spPr>
            <a:xfrm>
              <a:off x="3768099" y="2631192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1" name="object 11">
              <a:extLst>
                <a:ext uri="{FF2B5EF4-FFF2-40B4-BE49-F238E27FC236}">
                  <a16:creationId xmlns:a16="http://schemas.microsoft.com/office/drawing/2014/main" id="{B2DB590D-4EDB-D607-D2B5-537D4003699D}"/>
                </a:ext>
              </a:extLst>
            </p:cNvPr>
            <p:cNvSpPr txBox="1"/>
            <p:nvPr/>
          </p:nvSpPr>
          <p:spPr>
            <a:xfrm>
              <a:off x="3987802" y="2684347"/>
              <a:ext cx="54356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La</a:t>
              </a:r>
              <a:r>
                <a:rPr sz="900" b="1" spc="4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Cer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2" name="object 14">
              <a:extLst>
                <a:ext uri="{FF2B5EF4-FFF2-40B4-BE49-F238E27FC236}">
                  <a16:creationId xmlns:a16="http://schemas.microsoft.com/office/drawing/2014/main" id="{9B52EC2E-404D-3EFE-1E0A-F0FA22116F8A}"/>
                </a:ext>
              </a:extLst>
            </p:cNvPr>
            <p:cNvSpPr/>
            <p:nvPr/>
          </p:nvSpPr>
          <p:spPr>
            <a:xfrm>
              <a:off x="5677072" y="2631192"/>
              <a:ext cx="663701" cy="296633"/>
            </a:xfrm>
            <a:custGeom>
              <a:avLst/>
              <a:gdLst/>
              <a:ahLst/>
              <a:cxnLst/>
              <a:rect l="l" t="t" r="r" b="b"/>
              <a:pathLst>
                <a:path w="663701" h="296633">
                  <a:moveTo>
                    <a:pt x="0" y="296633"/>
                  </a:moveTo>
                  <a:lnTo>
                    <a:pt x="663701" y="296633"/>
                  </a:lnTo>
                  <a:lnTo>
                    <a:pt x="663701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3" name="object 15">
              <a:extLst>
                <a:ext uri="{FF2B5EF4-FFF2-40B4-BE49-F238E27FC236}">
                  <a16:creationId xmlns:a16="http://schemas.microsoft.com/office/drawing/2014/main" id="{66BBD290-7AFB-3ADF-83C6-51A8111C76D1}"/>
                </a:ext>
              </a:extLst>
            </p:cNvPr>
            <p:cNvSpPr txBox="1"/>
            <p:nvPr/>
          </p:nvSpPr>
          <p:spPr>
            <a:xfrm>
              <a:off x="5800736" y="2697184"/>
              <a:ext cx="473274" cy="19421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3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4" name="object 18">
              <a:extLst>
                <a:ext uri="{FF2B5EF4-FFF2-40B4-BE49-F238E27FC236}">
                  <a16:creationId xmlns:a16="http://schemas.microsoft.com/office/drawing/2014/main" id="{AB425A20-E069-A1E5-162F-B71D60810BC9}"/>
                </a:ext>
              </a:extLst>
            </p:cNvPr>
            <p:cNvSpPr txBox="1"/>
            <p:nvPr/>
          </p:nvSpPr>
          <p:spPr>
            <a:xfrm>
              <a:off x="4901415" y="2537529"/>
              <a:ext cx="863600" cy="17208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G</a:t>
              </a:r>
              <a:r>
                <a:rPr lang="en-US"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L-3</a:t>
              </a:r>
              <a:r>
                <a:rPr sz="825" spc="-1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 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n</a:t>
              </a:r>
              <a:r>
                <a:rPr sz="825" spc="-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hase</a:t>
              </a:r>
            </a:p>
          </p:txBody>
        </p:sp>
        <p:sp>
          <p:nvSpPr>
            <p:cNvPr id="25" name="object 19">
              <a:extLst>
                <a:ext uri="{FF2B5EF4-FFF2-40B4-BE49-F238E27FC236}">
                  <a16:creationId xmlns:a16="http://schemas.microsoft.com/office/drawing/2014/main" id="{09C16586-3E75-A98F-450E-E80CED9BEB3B}"/>
                </a:ext>
              </a:extLst>
            </p:cNvPr>
            <p:cNvSpPr txBox="1"/>
            <p:nvPr/>
          </p:nvSpPr>
          <p:spPr>
            <a:xfrm>
              <a:off x="4909710" y="2891805"/>
              <a:ext cx="1003300" cy="17208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lang="el-GR" sz="825" spc="-8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α</a:t>
              </a:r>
              <a:r>
                <a:rPr lang="en-US" sz="825" spc="-8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ga</a:t>
              </a:r>
              <a:r>
                <a:rPr sz="825" spc="4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l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ac</a:t>
              </a:r>
              <a:r>
                <a:rPr sz="825" spc="-4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os</a:t>
              </a:r>
              <a:r>
                <a:rPr sz="825" spc="4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i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dase</a:t>
              </a:r>
            </a:p>
          </p:txBody>
        </p:sp>
        <p:sp>
          <p:nvSpPr>
            <p:cNvPr id="26" name="object 20">
              <a:extLst>
                <a:ext uri="{FF2B5EF4-FFF2-40B4-BE49-F238E27FC236}">
                  <a16:creationId xmlns:a16="http://schemas.microsoft.com/office/drawing/2014/main" id="{DD7DB8C1-5730-87EB-6E41-58016076AC9E}"/>
                </a:ext>
              </a:extLst>
            </p:cNvPr>
            <p:cNvSpPr/>
            <p:nvPr/>
          </p:nvSpPr>
          <p:spPr>
            <a:xfrm>
              <a:off x="4779139" y="2681299"/>
              <a:ext cx="829437" cy="110616"/>
            </a:xfrm>
            <a:custGeom>
              <a:avLst/>
              <a:gdLst/>
              <a:ahLst/>
              <a:cxnLst/>
              <a:rect l="l" t="t" r="r" b="b"/>
              <a:pathLst>
                <a:path w="829437" h="110616">
                  <a:moveTo>
                    <a:pt x="791536" y="55244"/>
                  </a:moveTo>
                  <a:lnTo>
                    <a:pt x="724915" y="94106"/>
                  </a:lnTo>
                  <a:lnTo>
                    <a:pt x="723391" y="99948"/>
                  </a:lnTo>
                  <a:lnTo>
                    <a:pt x="728726" y="109092"/>
                  </a:lnTo>
                  <a:lnTo>
                    <a:pt x="734567" y="110616"/>
                  </a:lnTo>
                  <a:lnTo>
                    <a:pt x="813117" y="64769"/>
                  </a:lnTo>
                  <a:lnTo>
                    <a:pt x="810513" y="64769"/>
                  </a:lnTo>
                  <a:lnTo>
                    <a:pt x="810513" y="63500"/>
                  </a:lnTo>
                  <a:lnTo>
                    <a:pt x="805688" y="63500"/>
                  </a:lnTo>
                  <a:lnTo>
                    <a:pt x="791536" y="55244"/>
                  </a:lnTo>
                  <a:close/>
                </a:path>
                <a:path w="829437" h="110616">
                  <a:moveTo>
                    <a:pt x="775207" y="45719"/>
                  </a:moveTo>
                  <a:lnTo>
                    <a:pt x="0" y="45719"/>
                  </a:lnTo>
                  <a:lnTo>
                    <a:pt x="0" y="64769"/>
                  </a:lnTo>
                  <a:lnTo>
                    <a:pt x="775207" y="64769"/>
                  </a:lnTo>
                  <a:lnTo>
                    <a:pt x="791536" y="55244"/>
                  </a:lnTo>
                  <a:lnTo>
                    <a:pt x="775207" y="45719"/>
                  </a:lnTo>
                  <a:close/>
                </a:path>
                <a:path w="829437" h="110616">
                  <a:moveTo>
                    <a:pt x="813118" y="45719"/>
                  </a:moveTo>
                  <a:lnTo>
                    <a:pt x="810513" y="45719"/>
                  </a:lnTo>
                  <a:lnTo>
                    <a:pt x="810513" y="64769"/>
                  </a:lnTo>
                  <a:lnTo>
                    <a:pt x="813117" y="64769"/>
                  </a:lnTo>
                  <a:lnTo>
                    <a:pt x="829437" y="55244"/>
                  </a:lnTo>
                  <a:lnTo>
                    <a:pt x="813118" y="45719"/>
                  </a:lnTo>
                  <a:close/>
                </a:path>
                <a:path w="829437" h="110616">
                  <a:moveTo>
                    <a:pt x="805688" y="46989"/>
                  </a:moveTo>
                  <a:lnTo>
                    <a:pt x="791536" y="55244"/>
                  </a:lnTo>
                  <a:lnTo>
                    <a:pt x="805688" y="63500"/>
                  </a:lnTo>
                  <a:lnTo>
                    <a:pt x="805688" y="46989"/>
                  </a:lnTo>
                  <a:close/>
                </a:path>
                <a:path w="829437" h="110616">
                  <a:moveTo>
                    <a:pt x="810513" y="46989"/>
                  </a:moveTo>
                  <a:lnTo>
                    <a:pt x="805688" y="46989"/>
                  </a:lnTo>
                  <a:lnTo>
                    <a:pt x="805688" y="63500"/>
                  </a:lnTo>
                  <a:lnTo>
                    <a:pt x="810513" y="63500"/>
                  </a:lnTo>
                  <a:lnTo>
                    <a:pt x="810513" y="46989"/>
                  </a:lnTo>
                  <a:close/>
                </a:path>
                <a:path w="829437" h="110616">
                  <a:moveTo>
                    <a:pt x="734567" y="0"/>
                  </a:moveTo>
                  <a:lnTo>
                    <a:pt x="728726" y="1523"/>
                  </a:lnTo>
                  <a:lnTo>
                    <a:pt x="726059" y="5968"/>
                  </a:lnTo>
                  <a:lnTo>
                    <a:pt x="723391" y="10540"/>
                  </a:lnTo>
                  <a:lnTo>
                    <a:pt x="724915" y="16382"/>
                  </a:lnTo>
                  <a:lnTo>
                    <a:pt x="791536" y="55244"/>
                  </a:lnTo>
                  <a:lnTo>
                    <a:pt x="805688" y="46989"/>
                  </a:lnTo>
                  <a:lnTo>
                    <a:pt x="810513" y="46989"/>
                  </a:lnTo>
                  <a:lnTo>
                    <a:pt x="810513" y="45719"/>
                  </a:lnTo>
                  <a:lnTo>
                    <a:pt x="813118" y="45719"/>
                  </a:lnTo>
                  <a:lnTo>
                    <a:pt x="739139" y="2539"/>
                  </a:lnTo>
                  <a:lnTo>
                    <a:pt x="734567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7" name="object 21">
              <a:extLst>
                <a:ext uri="{FF2B5EF4-FFF2-40B4-BE49-F238E27FC236}">
                  <a16:creationId xmlns:a16="http://schemas.microsoft.com/office/drawing/2014/main" id="{A9E522BA-2AA9-0A64-C5ED-3E322870404B}"/>
                </a:ext>
              </a:extLst>
            </p:cNvPr>
            <p:cNvSpPr/>
            <p:nvPr/>
          </p:nvSpPr>
          <p:spPr>
            <a:xfrm>
              <a:off x="4779136" y="2780783"/>
              <a:ext cx="829310" cy="110617"/>
            </a:xfrm>
            <a:custGeom>
              <a:avLst/>
              <a:gdLst/>
              <a:ahLst/>
              <a:cxnLst/>
              <a:rect l="l" t="t" r="r" b="b"/>
              <a:pathLst>
                <a:path w="829310" h="110617">
                  <a:moveTo>
                    <a:pt x="94868" y="0"/>
                  </a:moveTo>
                  <a:lnTo>
                    <a:pt x="0" y="55244"/>
                  </a:lnTo>
                  <a:lnTo>
                    <a:pt x="94868" y="110617"/>
                  </a:lnTo>
                  <a:lnTo>
                    <a:pt x="100711" y="109093"/>
                  </a:lnTo>
                  <a:lnTo>
                    <a:pt x="103377" y="104520"/>
                  </a:lnTo>
                  <a:lnTo>
                    <a:pt x="105917" y="99949"/>
                  </a:lnTo>
                  <a:lnTo>
                    <a:pt x="104393" y="94234"/>
                  </a:lnTo>
                  <a:lnTo>
                    <a:pt x="99949" y="91567"/>
                  </a:lnTo>
                  <a:lnTo>
                    <a:pt x="54011" y="64769"/>
                  </a:lnTo>
                  <a:lnTo>
                    <a:pt x="18923" y="64769"/>
                  </a:lnTo>
                  <a:lnTo>
                    <a:pt x="18923" y="45719"/>
                  </a:lnTo>
                  <a:lnTo>
                    <a:pt x="54229" y="45719"/>
                  </a:lnTo>
                  <a:lnTo>
                    <a:pt x="99949" y="19050"/>
                  </a:lnTo>
                  <a:lnTo>
                    <a:pt x="104393" y="16382"/>
                  </a:lnTo>
                  <a:lnTo>
                    <a:pt x="105917" y="10541"/>
                  </a:lnTo>
                  <a:lnTo>
                    <a:pt x="103377" y="6095"/>
                  </a:lnTo>
                  <a:lnTo>
                    <a:pt x="100711" y="1524"/>
                  </a:lnTo>
                  <a:lnTo>
                    <a:pt x="94868" y="0"/>
                  </a:lnTo>
                  <a:close/>
                </a:path>
                <a:path w="829310" h="110617">
                  <a:moveTo>
                    <a:pt x="54229" y="45719"/>
                  </a:moveTo>
                  <a:lnTo>
                    <a:pt x="18923" y="45719"/>
                  </a:lnTo>
                  <a:lnTo>
                    <a:pt x="18923" y="64769"/>
                  </a:lnTo>
                  <a:lnTo>
                    <a:pt x="54011" y="64769"/>
                  </a:lnTo>
                  <a:lnTo>
                    <a:pt x="51834" y="63500"/>
                  </a:lnTo>
                  <a:lnTo>
                    <a:pt x="23749" y="63500"/>
                  </a:lnTo>
                  <a:lnTo>
                    <a:pt x="23749" y="47117"/>
                  </a:lnTo>
                  <a:lnTo>
                    <a:pt x="51834" y="47117"/>
                  </a:lnTo>
                  <a:lnTo>
                    <a:pt x="54229" y="45719"/>
                  </a:lnTo>
                  <a:close/>
                </a:path>
                <a:path w="829310" h="110617">
                  <a:moveTo>
                    <a:pt x="829310" y="45719"/>
                  </a:moveTo>
                  <a:lnTo>
                    <a:pt x="54229" y="45719"/>
                  </a:lnTo>
                  <a:lnTo>
                    <a:pt x="37791" y="55308"/>
                  </a:lnTo>
                  <a:lnTo>
                    <a:pt x="54011" y="64769"/>
                  </a:lnTo>
                  <a:lnTo>
                    <a:pt x="829310" y="64769"/>
                  </a:lnTo>
                  <a:lnTo>
                    <a:pt x="829310" y="45719"/>
                  </a:lnTo>
                  <a:close/>
                </a:path>
                <a:path w="829310" h="110617">
                  <a:moveTo>
                    <a:pt x="23749" y="47117"/>
                  </a:moveTo>
                  <a:lnTo>
                    <a:pt x="23749" y="63500"/>
                  </a:lnTo>
                  <a:lnTo>
                    <a:pt x="37791" y="55308"/>
                  </a:lnTo>
                  <a:lnTo>
                    <a:pt x="23749" y="47117"/>
                  </a:lnTo>
                  <a:close/>
                </a:path>
                <a:path w="829310" h="110617">
                  <a:moveTo>
                    <a:pt x="37791" y="55308"/>
                  </a:moveTo>
                  <a:lnTo>
                    <a:pt x="23749" y="63500"/>
                  </a:lnTo>
                  <a:lnTo>
                    <a:pt x="51834" y="63500"/>
                  </a:lnTo>
                  <a:lnTo>
                    <a:pt x="37791" y="55308"/>
                  </a:lnTo>
                  <a:close/>
                </a:path>
                <a:path w="829310" h="110617">
                  <a:moveTo>
                    <a:pt x="51834" y="47117"/>
                  </a:moveTo>
                  <a:lnTo>
                    <a:pt x="23749" y="47117"/>
                  </a:lnTo>
                  <a:lnTo>
                    <a:pt x="37791" y="55308"/>
                  </a:lnTo>
                  <a:lnTo>
                    <a:pt x="51834" y="47117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8" name="object 32">
              <a:extLst>
                <a:ext uri="{FF2B5EF4-FFF2-40B4-BE49-F238E27FC236}">
                  <a16:creationId xmlns:a16="http://schemas.microsoft.com/office/drawing/2014/main" id="{1A93C33A-10CF-B467-8089-5944B6E6C599}"/>
                </a:ext>
              </a:extLst>
            </p:cNvPr>
            <p:cNvSpPr/>
            <p:nvPr/>
          </p:nvSpPr>
          <p:spPr>
            <a:xfrm>
              <a:off x="4244086" y="2970302"/>
              <a:ext cx="110616" cy="457835"/>
            </a:xfrm>
            <a:custGeom>
              <a:avLst/>
              <a:gdLst/>
              <a:ahLst/>
              <a:cxnLst/>
              <a:rect l="l" t="t" r="r" b="b"/>
              <a:pathLst>
                <a:path w="110616" h="457835">
                  <a:moveTo>
                    <a:pt x="10540" y="351917"/>
                  </a:moveTo>
                  <a:lnTo>
                    <a:pt x="6096" y="354456"/>
                  </a:lnTo>
                  <a:lnTo>
                    <a:pt x="1524" y="357124"/>
                  </a:lnTo>
                  <a:lnTo>
                    <a:pt x="0" y="362966"/>
                  </a:lnTo>
                  <a:lnTo>
                    <a:pt x="55244" y="457835"/>
                  </a:lnTo>
                  <a:lnTo>
                    <a:pt x="66290" y="438912"/>
                  </a:lnTo>
                  <a:lnTo>
                    <a:pt x="45719" y="438912"/>
                  </a:lnTo>
                  <a:lnTo>
                    <a:pt x="45719" y="403605"/>
                  </a:lnTo>
                  <a:lnTo>
                    <a:pt x="19050" y="357886"/>
                  </a:lnTo>
                  <a:lnTo>
                    <a:pt x="16383" y="353441"/>
                  </a:lnTo>
                  <a:lnTo>
                    <a:pt x="10540" y="351917"/>
                  </a:lnTo>
                  <a:close/>
                </a:path>
                <a:path w="110616" h="457835">
                  <a:moveTo>
                    <a:pt x="45719" y="403605"/>
                  </a:moveTo>
                  <a:lnTo>
                    <a:pt x="45719" y="438912"/>
                  </a:lnTo>
                  <a:lnTo>
                    <a:pt x="64769" y="438912"/>
                  </a:lnTo>
                  <a:lnTo>
                    <a:pt x="64769" y="434086"/>
                  </a:lnTo>
                  <a:lnTo>
                    <a:pt x="47116" y="434086"/>
                  </a:lnTo>
                  <a:lnTo>
                    <a:pt x="55308" y="420043"/>
                  </a:lnTo>
                  <a:lnTo>
                    <a:pt x="45719" y="403605"/>
                  </a:lnTo>
                  <a:close/>
                </a:path>
                <a:path w="110616" h="457835">
                  <a:moveTo>
                    <a:pt x="99949" y="351917"/>
                  </a:moveTo>
                  <a:lnTo>
                    <a:pt x="94234" y="353441"/>
                  </a:lnTo>
                  <a:lnTo>
                    <a:pt x="91566" y="357886"/>
                  </a:lnTo>
                  <a:lnTo>
                    <a:pt x="64769" y="403823"/>
                  </a:lnTo>
                  <a:lnTo>
                    <a:pt x="64769" y="438912"/>
                  </a:lnTo>
                  <a:lnTo>
                    <a:pt x="66290" y="438912"/>
                  </a:lnTo>
                  <a:lnTo>
                    <a:pt x="110616" y="362966"/>
                  </a:lnTo>
                  <a:lnTo>
                    <a:pt x="109092" y="357124"/>
                  </a:lnTo>
                  <a:lnTo>
                    <a:pt x="104521" y="354456"/>
                  </a:lnTo>
                  <a:lnTo>
                    <a:pt x="99949" y="351917"/>
                  </a:lnTo>
                  <a:close/>
                </a:path>
                <a:path w="110616" h="457835">
                  <a:moveTo>
                    <a:pt x="55308" y="420043"/>
                  </a:moveTo>
                  <a:lnTo>
                    <a:pt x="47116" y="434086"/>
                  </a:lnTo>
                  <a:lnTo>
                    <a:pt x="63500" y="434086"/>
                  </a:lnTo>
                  <a:lnTo>
                    <a:pt x="55308" y="420043"/>
                  </a:lnTo>
                  <a:close/>
                </a:path>
                <a:path w="110616" h="457835">
                  <a:moveTo>
                    <a:pt x="64769" y="403823"/>
                  </a:moveTo>
                  <a:lnTo>
                    <a:pt x="55308" y="420043"/>
                  </a:lnTo>
                  <a:lnTo>
                    <a:pt x="63500" y="434086"/>
                  </a:lnTo>
                  <a:lnTo>
                    <a:pt x="64769" y="434086"/>
                  </a:lnTo>
                  <a:lnTo>
                    <a:pt x="64769" y="403823"/>
                  </a:lnTo>
                  <a:close/>
                </a:path>
                <a:path w="110616" h="457835">
                  <a:moveTo>
                    <a:pt x="64769" y="0"/>
                  </a:moveTo>
                  <a:lnTo>
                    <a:pt x="45719" y="0"/>
                  </a:lnTo>
                  <a:lnTo>
                    <a:pt x="45719" y="403605"/>
                  </a:lnTo>
                  <a:lnTo>
                    <a:pt x="55308" y="420043"/>
                  </a:lnTo>
                  <a:lnTo>
                    <a:pt x="64769" y="403823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9" name="object 33">
              <a:extLst>
                <a:ext uri="{FF2B5EF4-FFF2-40B4-BE49-F238E27FC236}">
                  <a16:creationId xmlns:a16="http://schemas.microsoft.com/office/drawing/2014/main" id="{F1A59D02-34A1-26D8-E93D-EB6F2EA10668}"/>
                </a:ext>
              </a:extLst>
            </p:cNvPr>
            <p:cNvSpPr/>
            <p:nvPr/>
          </p:nvSpPr>
          <p:spPr>
            <a:xfrm>
              <a:off x="4167253" y="2968632"/>
              <a:ext cx="110645" cy="413940"/>
            </a:xfrm>
            <a:custGeom>
              <a:avLst/>
              <a:gdLst/>
              <a:ahLst/>
              <a:cxnLst/>
              <a:rect l="l" t="t" r="r" b="b"/>
              <a:pathLst>
                <a:path w="110743" h="459486">
                  <a:moveTo>
                    <a:pt x="55788" y="37848"/>
                  </a:moveTo>
                  <a:lnTo>
                    <a:pt x="46110" y="54196"/>
                  </a:lnTo>
                  <a:lnTo>
                    <a:pt x="43306" y="459359"/>
                  </a:lnTo>
                  <a:lnTo>
                    <a:pt x="62356" y="459486"/>
                  </a:lnTo>
                  <a:lnTo>
                    <a:pt x="65161" y="54184"/>
                  </a:lnTo>
                  <a:lnTo>
                    <a:pt x="55788" y="37848"/>
                  </a:lnTo>
                  <a:close/>
                </a:path>
                <a:path w="110743" h="459486">
                  <a:moveTo>
                    <a:pt x="66873" y="18923"/>
                  </a:moveTo>
                  <a:lnTo>
                    <a:pt x="46354" y="18923"/>
                  </a:lnTo>
                  <a:lnTo>
                    <a:pt x="65404" y="19050"/>
                  </a:lnTo>
                  <a:lnTo>
                    <a:pt x="65168" y="54196"/>
                  </a:lnTo>
                  <a:lnTo>
                    <a:pt x="91641" y="100330"/>
                  </a:lnTo>
                  <a:lnTo>
                    <a:pt x="94234" y="104775"/>
                  </a:lnTo>
                  <a:lnTo>
                    <a:pt x="100075" y="106299"/>
                  </a:lnTo>
                  <a:lnTo>
                    <a:pt x="104521" y="103758"/>
                  </a:lnTo>
                  <a:lnTo>
                    <a:pt x="109092" y="101092"/>
                  </a:lnTo>
                  <a:lnTo>
                    <a:pt x="110743" y="95250"/>
                  </a:lnTo>
                  <a:lnTo>
                    <a:pt x="108076" y="90677"/>
                  </a:lnTo>
                  <a:lnTo>
                    <a:pt x="66873" y="18923"/>
                  </a:lnTo>
                  <a:close/>
                </a:path>
                <a:path w="110743" h="459486">
                  <a:moveTo>
                    <a:pt x="56006" y="0"/>
                  </a:moveTo>
                  <a:lnTo>
                    <a:pt x="2793" y="89916"/>
                  </a:lnTo>
                  <a:lnTo>
                    <a:pt x="0" y="94487"/>
                  </a:lnTo>
                  <a:lnTo>
                    <a:pt x="1524" y="100330"/>
                  </a:lnTo>
                  <a:lnTo>
                    <a:pt x="10667" y="105663"/>
                  </a:lnTo>
                  <a:lnTo>
                    <a:pt x="16510" y="104139"/>
                  </a:lnTo>
                  <a:lnTo>
                    <a:pt x="19176" y="99694"/>
                  </a:lnTo>
                  <a:lnTo>
                    <a:pt x="46110" y="54196"/>
                  </a:lnTo>
                  <a:lnTo>
                    <a:pt x="46354" y="18923"/>
                  </a:lnTo>
                  <a:lnTo>
                    <a:pt x="66873" y="18923"/>
                  </a:lnTo>
                  <a:lnTo>
                    <a:pt x="56006" y="0"/>
                  </a:lnTo>
                  <a:close/>
                </a:path>
                <a:path w="110743" h="459486">
                  <a:moveTo>
                    <a:pt x="46354" y="18923"/>
                  </a:moveTo>
                  <a:lnTo>
                    <a:pt x="46110" y="54196"/>
                  </a:lnTo>
                  <a:lnTo>
                    <a:pt x="55788" y="37848"/>
                  </a:lnTo>
                  <a:lnTo>
                    <a:pt x="47625" y="23622"/>
                  </a:lnTo>
                  <a:lnTo>
                    <a:pt x="65373" y="23622"/>
                  </a:lnTo>
                  <a:lnTo>
                    <a:pt x="65404" y="19050"/>
                  </a:lnTo>
                  <a:lnTo>
                    <a:pt x="46354" y="18923"/>
                  </a:lnTo>
                  <a:close/>
                </a:path>
                <a:path w="110743" h="459486">
                  <a:moveTo>
                    <a:pt x="65373" y="23622"/>
                  </a:moveTo>
                  <a:lnTo>
                    <a:pt x="47625" y="23622"/>
                  </a:lnTo>
                  <a:lnTo>
                    <a:pt x="64135" y="23749"/>
                  </a:lnTo>
                  <a:lnTo>
                    <a:pt x="55788" y="37848"/>
                  </a:lnTo>
                  <a:lnTo>
                    <a:pt x="65161" y="54184"/>
                  </a:lnTo>
                  <a:lnTo>
                    <a:pt x="65373" y="23622"/>
                  </a:lnTo>
                  <a:close/>
                </a:path>
                <a:path w="110743" h="459486">
                  <a:moveTo>
                    <a:pt x="47625" y="23622"/>
                  </a:moveTo>
                  <a:lnTo>
                    <a:pt x="55788" y="37848"/>
                  </a:lnTo>
                  <a:lnTo>
                    <a:pt x="64135" y="23749"/>
                  </a:lnTo>
                  <a:lnTo>
                    <a:pt x="47625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0" name="object 36">
              <a:extLst>
                <a:ext uri="{FF2B5EF4-FFF2-40B4-BE49-F238E27FC236}">
                  <a16:creationId xmlns:a16="http://schemas.microsoft.com/office/drawing/2014/main" id="{AE073B99-CDBA-AF60-3377-5151ABC298DD}"/>
                </a:ext>
              </a:extLst>
            </p:cNvPr>
            <p:cNvSpPr/>
            <p:nvPr/>
          </p:nvSpPr>
          <p:spPr>
            <a:xfrm>
              <a:off x="4244086" y="2111695"/>
              <a:ext cx="110616" cy="465836"/>
            </a:xfrm>
            <a:custGeom>
              <a:avLst/>
              <a:gdLst/>
              <a:ahLst/>
              <a:cxnLst/>
              <a:rect l="l" t="t" r="r" b="b"/>
              <a:pathLst>
                <a:path w="110616" h="465836">
                  <a:moveTo>
                    <a:pt x="10540" y="359918"/>
                  </a:moveTo>
                  <a:lnTo>
                    <a:pt x="6096" y="362585"/>
                  </a:lnTo>
                  <a:lnTo>
                    <a:pt x="1524" y="365125"/>
                  </a:lnTo>
                  <a:lnTo>
                    <a:pt x="0" y="370967"/>
                  </a:lnTo>
                  <a:lnTo>
                    <a:pt x="55244" y="465836"/>
                  </a:lnTo>
                  <a:lnTo>
                    <a:pt x="66290" y="446913"/>
                  </a:lnTo>
                  <a:lnTo>
                    <a:pt x="45719" y="446913"/>
                  </a:lnTo>
                  <a:lnTo>
                    <a:pt x="45719" y="411733"/>
                  </a:lnTo>
                  <a:lnTo>
                    <a:pt x="16383" y="361442"/>
                  </a:lnTo>
                  <a:lnTo>
                    <a:pt x="10540" y="359918"/>
                  </a:lnTo>
                  <a:close/>
                </a:path>
                <a:path w="110616" h="465836">
                  <a:moveTo>
                    <a:pt x="45719" y="411733"/>
                  </a:moveTo>
                  <a:lnTo>
                    <a:pt x="45719" y="446913"/>
                  </a:lnTo>
                  <a:lnTo>
                    <a:pt x="64769" y="446913"/>
                  </a:lnTo>
                  <a:lnTo>
                    <a:pt x="64769" y="442213"/>
                  </a:lnTo>
                  <a:lnTo>
                    <a:pt x="47116" y="442213"/>
                  </a:lnTo>
                  <a:lnTo>
                    <a:pt x="55308" y="428171"/>
                  </a:lnTo>
                  <a:lnTo>
                    <a:pt x="45719" y="411733"/>
                  </a:lnTo>
                  <a:close/>
                </a:path>
                <a:path w="110616" h="465836">
                  <a:moveTo>
                    <a:pt x="99949" y="359918"/>
                  </a:moveTo>
                  <a:lnTo>
                    <a:pt x="94234" y="361442"/>
                  </a:lnTo>
                  <a:lnTo>
                    <a:pt x="64769" y="411951"/>
                  </a:lnTo>
                  <a:lnTo>
                    <a:pt x="64769" y="446913"/>
                  </a:lnTo>
                  <a:lnTo>
                    <a:pt x="66290" y="446913"/>
                  </a:lnTo>
                  <a:lnTo>
                    <a:pt x="110616" y="370967"/>
                  </a:lnTo>
                  <a:lnTo>
                    <a:pt x="109092" y="365125"/>
                  </a:lnTo>
                  <a:lnTo>
                    <a:pt x="104521" y="362585"/>
                  </a:lnTo>
                  <a:lnTo>
                    <a:pt x="99949" y="359918"/>
                  </a:lnTo>
                  <a:close/>
                </a:path>
                <a:path w="110616" h="465836">
                  <a:moveTo>
                    <a:pt x="55308" y="428171"/>
                  </a:moveTo>
                  <a:lnTo>
                    <a:pt x="47116" y="442213"/>
                  </a:lnTo>
                  <a:lnTo>
                    <a:pt x="63500" y="442213"/>
                  </a:lnTo>
                  <a:lnTo>
                    <a:pt x="55308" y="428171"/>
                  </a:lnTo>
                  <a:close/>
                </a:path>
                <a:path w="110616" h="465836">
                  <a:moveTo>
                    <a:pt x="64769" y="411951"/>
                  </a:moveTo>
                  <a:lnTo>
                    <a:pt x="55308" y="428171"/>
                  </a:lnTo>
                  <a:lnTo>
                    <a:pt x="63500" y="442213"/>
                  </a:lnTo>
                  <a:lnTo>
                    <a:pt x="64769" y="442213"/>
                  </a:lnTo>
                  <a:lnTo>
                    <a:pt x="64769" y="411951"/>
                  </a:lnTo>
                  <a:close/>
                </a:path>
                <a:path w="110616" h="465836">
                  <a:moveTo>
                    <a:pt x="64769" y="0"/>
                  </a:moveTo>
                  <a:lnTo>
                    <a:pt x="45719" y="0"/>
                  </a:lnTo>
                  <a:lnTo>
                    <a:pt x="45719" y="411733"/>
                  </a:lnTo>
                  <a:lnTo>
                    <a:pt x="55308" y="428171"/>
                  </a:lnTo>
                  <a:lnTo>
                    <a:pt x="64769" y="411951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1" name="object 37">
              <a:extLst>
                <a:ext uri="{FF2B5EF4-FFF2-40B4-BE49-F238E27FC236}">
                  <a16:creationId xmlns:a16="http://schemas.microsoft.com/office/drawing/2014/main" id="{7721A749-8C8A-8E74-6289-79EEA276D7C5}"/>
                </a:ext>
              </a:extLst>
            </p:cNvPr>
            <p:cNvSpPr/>
            <p:nvPr/>
          </p:nvSpPr>
          <p:spPr>
            <a:xfrm>
              <a:off x="4167253" y="2109947"/>
              <a:ext cx="110616" cy="467613"/>
            </a:xfrm>
            <a:custGeom>
              <a:avLst/>
              <a:gdLst/>
              <a:ahLst/>
              <a:cxnLst/>
              <a:rect l="l" t="t" r="r" b="b"/>
              <a:pathLst>
                <a:path w="110616" h="467613">
                  <a:moveTo>
                    <a:pt x="55661" y="37848"/>
                  </a:moveTo>
                  <a:lnTo>
                    <a:pt x="45988" y="54192"/>
                  </a:lnTo>
                  <a:lnTo>
                    <a:pt x="43179" y="467487"/>
                  </a:lnTo>
                  <a:lnTo>
                    <a:pt x="62229" y="467613"/>
                  </a:lnTo>
                  <a:lnTo>
                    <a:pt x="65037" y="54188"/>
                  </a:lnTo>
                  <a:lnTo>
                    <a:pt x="55661" y="37848"/>
                  </a:lnTo>
                  <a:close/>
                </a:path>
                <a:path w="110616" h="467613">
                  <a:moveTo>
                    <a:pt x="66746" y="18922"/>
                  </a:moveTo>
                  <a:lnTo>
                    <a:pt x="46227" y="18922"/>
                  </a:lnTo>
                  <a:lnTo>
                    <a:pt x="65277" y="19050"/>
                  </a:lnTo>
                  <a:lnTo>
                    <a:pt x="65039" y="54192"/>
                  </a:lnTo>
                  <a:lnTo>
                    <a:pt x="91514" y="100330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758"/>
                  </a:lnTo>
                  <a:lnTo>
                    <a:pt x="108965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746" y="18922"/>
                  </a:lnTo>
                  <a:close/>
                </a:path>
                <a:path w="110616" h="467613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397" y="100330"/>
                  </a:lnTo>
                  <a:lnTo>
                    <a:pt x="10540" y="105663"/>
                  </a:lnTo>
                  <a:lnTo>
                    <a:pt x="16383" y="104266"/>
                  </a:lnTo>
                  <a:lnTo>
                    <a:pt x="19050" y="99694"/>
                  </a:lnTo>
                  <a:lnTo>
                    <a:pt x="45986" y="54192"/>
                  </a:lnTo>
                  <a:lnTo>
                    <a:pt x="46227" y="18922"/>
                  </a:lnTo>
                  <a:lnTo>
                    <a:pt x="66746" y="18922"/>
                  </a:lnTo>
                  <a:lnTo>
                    <a:pt x="55879" y="0"/>
                  </a:lnTo>
                  <a:close/>
                </a:path>
                <a:path w="110616" h="467613">
                  <a:moveTo>
                    <a:pt x="65246" y="23621"/>
                  </a:moveTo>
                  <a:lnTo>
                    <a:pt x="47498" y="23621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39" y="54192"/>
                  </a:lnTo>
                  <a:lnTo>
                    <a:pt x="65246" y="23621"/>
                  </a:lnTo>
                  <a:close/>
                </a:path>
                <a:path w="110616" h="467613">
                  <a:moveTo>
                    <a:pt x="46227" y="18922"/>
                  </a:moveTo>
                  <a:lnTo>
                    <a:pt x="45988" y="54188"/>
                  </a:lnTo>
                  <a:lnTo>
                    <a:pt x="55661" y="37848"/>
                  </a:lnTo>
                  <a:lnTo>
                    <a:pt x="47498" y="23621"/>
                  </a:lnTo>
                  <a:lnTo>
                    <a:pt x="65246" y="23621"/>
                  </a:lnTo>
                  <a:lnTo>
                    <a:pt x="65277" y="19050"/>
                  </a:lnTo>
                  <a:lnTo>
                    <a:pt x="46227" y="18922"/>
                  </a:lnTo>
                  <a:close/>
                </a:path>
                <a:path w="110616" h="467613">
                  <a:moveTo>
                    <a:pt x="47498" y="23621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2" name="object 38">
              <a:extLst>
                <a:ext uri="{FF2B5EF4-FFF2-40B4-BE49-F238E27FC236}">
                  <a16:creationId xmlns:a16="http://schemas.microsoft.com/office/drawing/2014/main" id="{1FC750F0-2349-CCE6-FF79-56BC04A37B9E}"/>
                </a:ext>
              </a:extLst>
            </p:cNvPr>
            <p:cNvSpPr/>
            <p:nvPr/>
          </p:nvSpPr>
          <p:spPr>
            <a:xfrm>
              <a:off x="4244086" y="1295000"/>
              <a:ext cx="110616" cy="480949"/>
            </a:xfrm>
            <a:custGeom>
              <a:avLst/>
              <a:gdLst/>
              <a:ahLst/>
              <a:cxnLst/>
              <a:rect l="l" t="t" r="r" b="b"/>
              <a:pathLst>
                <a:path w="110616" h="480949">
                  <a:moveTo>
                    <a:pt x="10540" y="374903"/>
                  </a:moveTo>
                  <a:lnTo>
                    <a:pt x="6096" y="377571"/>
                  </a:lnTo>
                  <a:lnTo>
                    <a:pt x="1524" y="380238"/>
                  </a:lnTo>
                  <a:lnTo>
                    <a:pt x="0" y="386080"/>
                  </a:lnTo>
                  <a:lnTo>
                    <a:pt x="55244" y="480949"/>
                  </a:lnTo>
                  <a:lnTo>
                    <a:pt x="66290" y="462025"/>
                  </a:lnTo>
                  <a:lnTo>
                    <a:pt x="45719" y="462025"/>
                  </a:lnTo>
                  <a:lnTo>
                    <a:pt x="45719" y="426719"/>
                  </a:lnTo>
                  <a:lnTo>
                    <a:pt x="16383" y="376427"/>
                  </a:lnTo>
                  <a:lnTo>
                    <a:pt x="10540" y="374903"/>
                  </a:lnTo>
                  <a:close/>
                </a:path>
                <a:path w="110616" h="480949">
                  <a:moveTo>
                    <a:pt x="45719" y="426719"/>
                  </a:moveTo>
                  <a:lnTo>
                    <a:pt x="45719" y="462025"/>
                  </a:lnTo>
                  <a:lnTo>
                    <a:pt x="64769" y="462025"/>
                  </a:lnTo>
                  <a:lnTo>
                    <a:pt x="64769" y="457200"/>
                  </a:lnTo>
                  <a:lnTo>
                    <a:pt x="47116" y="457200"/>
                  </a:lnTo>
                  <a:lnTo>
                    <a:pt x="55308" y="443157"/>
                  </a:lnTo>
                  <a:lnTo>
                    <a:pt x="45719" y="426719"/>
                  </a:lnTo>
                  <a:close/>
                </a:path>
                <a:path w="110616" h="480949">
                  <a:moveTo>
                    <a:pt x="99949" y="374903"/>
                  </a:moveTo>
                  <a:lnTo>
                    <a:pt x="94234" y="376427"/>
                  </a:lnTo>
                  <a:lnTo>
                    <a:pt x="64769" y="426937"/>
                  </a:lnTo>
                  <a:lnTo>
                    <a:pt x="64769" y="462025"/>
                  </a:lnTo>
                  <a:lnTo>
                    <a:pt x="66290" y="462025"/>
                  </a:lnTo>
                  <a:lnTo>
                    <a:pt x="110616" y="386080"/>
                  </a:lnTo>
                  <a:lnTo>
                    <a:pt x="109092" y="380238"/>
                  </a:lnTo>
                  <a:lnTo>
                    <a:pt x="99949" y="374903"/>
                  </a:lnTo>
                  <a:close/>
                </a:path>
                <a:path w="110616" h="480949">
                  <a:moveTo>
                    <a:pt x="55308" y="443157"/>
                  </a:moveTo>
                  <a:lnTo>
                    <a:pt x="47116" y="457200"/>
                  </a:lnTo>
                  <a:lnTo>
                    <a:pt x="63500" y="457200"/>
                  </a:lnTo>
                  <a:lnTo>
                    <a:pt x="55308" y="443157"/>
                  </a:lnTo>
                  <a:close/>
                </a:path>
                <a:path w="110616" h="480949">
                  <a:moveTo>
                    <a:pt x="64769" y="426937"/>
                  </a:moveTo>
                  <a:lnTo>
                    <a:pt x="55308" y="443157"/>
                  </a:lnTo>
                  <a:lnTo>
                    <a:pt x="63500" y="457200"/>
                  </a:lnTo>
                  <a:lnTo>
                    <a:pt x="64769" y="457200"/>
                  </a:lnTo>
                  <a:lnTo>
                    <a:pt x="64769" y="426937"/>
                  </a:lnTo>
                  <a:close/>
                </a:path>
                <a:path w="110616" h="480949">
                  <a:moveTo>
                    <a:pt x="64769" y="0"/>
                  </a:moveTo>
                  <a:lnTo>
                    <a:pt x="45719" y="0"/>
                  </a:lnTo>
                  <a:lnTo>
                    <a:pt x="45719" y="426719"/>
                  </a:lnTo>
                  <a:lnTo>
                    <a:pt x="55308" y="443157"/>
                  </a:lnTo>
                  <a:lnTo>
                    <a:pt x="64769" y="426937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3" name="object 39">
              <a:extLst>
                <a:ext uri="{FF2B5EF4-FFF2-40B4-BE49-F238E27FC236}">
                  <a16:creationId xmlns:a16="http://schemas.microsoft.com/office/drawing/2014/main" id="{A75921D2-D64B-B28D-EBDE-F62CA727D777}"/>
                </a:ext>
              </a:extLst>
            </p:cNvPr>
            <p:cNvSpPr/>
            <p:nvPr/>
          </p:nvSpPr>
          <p:spPr>
            <a:xfrm>
              <a:off x="4167253" y="1293175"/>
              <a:ext cx="110616" cy="482726"/>
            </a:xfrm>
            <a:custGeom>
              <a:avLst/>
              <a:gdLst/>
              <a:ahLst/>
              <a:cxnLst/>
              <a:rect l="l" t="t" r="r" b="b"/>
              <a:pathLst>
                <a:path w="110616" h="482726">
                  <a:moveTo>
                    <a:pt x="55661" y="37848"/>
                  </a:moveTo>
                  <a:lnTo>
                    <a:pt x="45995" y="54176"/>
                  </a:lnTo>
                  <a:lnTo>
                    <a:pt x="43179" y="482600"/>
                  </a:lnTo>
                  <a:lnTo>
                    <a:pt x="62229" y="482726"/>
                  </a:lnTo>
                  <a:lnTo>
                    <a:pt x="65046" y="54204"/>
                  </a:lnTo>
                  <a:lnTo>
                    <a:pt x="55661" y="37848"/>
                  </a:lnTo>
                  <a:close/>
                </a:path>
                <a:path w="110616" h="482726">
                  <a:moveTo>
                    <a:pt x="66673" y="18796"/>
                  </a:moveTo>
                  <a:lnTo>
                    <a:pt x="46227" y="18796"/>
                  </a:lnTo>
                  <a:lnTo>
                    <a:pt x="65277" y="18923"/>
                  </a:lnTo>
                  <a:lnTo>
                    <a:pt x="65046" y="54204"/>
                  </a:lnTo>
                  <a:lnTo>
                    <a:pt x="91514" y="100329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631"/>
                  </a:lnTo>
                  <a:lnTo>
                    <a:pt x="109093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673" y="18796"/>
                  </a:lnTo>
                  <a:close/>
                </a:path>
                <a:path w="110616" h="482726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524" y="100329"/>
                  </a:lnTo>
                  <a:lnTo>
                    <a:pt x="5969" y="102997"/>
                  </a:lnTo>
                  <a:lnTo>
                    <a:pt x="10540" y="105663"/>
                  </a:lnTo>
                  <a:lnTo>
                    <a:pt x="16383" y="104139"/>
                  </a:lnTo>
                  <a:lnTo>
                    <a:pt x="19050" y="99695"/>
                  </a:lnTo>
                  <a:lnTo>
                    <a:pt x="45979" y="54204"/>
                  </a:lnTo>
                  <a:lnTo>
                    <a:pt x="46227" y="18796"/>
                  </a:lnTo>
                  <a:lnTo>
                    <a:pt x="66673" y="18796"/>
                  </a:lnTo>
                  <a:lnTo>
                    <a:pt x="55879" y="0"/>
                  </a:lnTo>
                  <a:close/>
                </a:path>
                <a:path w="110616" h="482726">
                  <a:moveTo>
                    <a:pt x="65247" y="23622"/>
                  </a:moveTo>
                  <a:lnTo>
                    <a:pt x="47498" y="23622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46" y="54204"/>
                  </a:lnTo>
                  <a:lnTo>
                    <a:pt x="65247" y="23622"/>
                  </a:lnTo>
                  <a:close/>
                </a:path>
                <a:path w="110616" h="482726">
                  <a:moveTo>
                    <a:pt x="46227" y="18796"/>
                  </a:moveTo>
                  <a:lnTo>
                    <a:pt x="45995" y="54176"/>
                  </a:lnTo>
                  <a:lnTo>
                    <a:pt x="55661" y="37848"/>
                  </a:lnTo>
                  <a:lnTo>
                    <a:pt x="47498" y="23622"/>
                  </a:lnTo>
                  <a:lnTo>
                    <a:pt x="65247" y="23622"/>
                  </a:lnTo>
                  <a:lnTo>
                    <a:pt x="65277" y="18923"/>
                  </a:lnTo>
                  <a:lnTo>
                    <a:pt x="46227" y="18796"/>
                  </a:lnTo>
                  <a:close/>
                </a:path>
                <a:path w="110616" h="482726">
                  <a:moveTo>
                    <a:pt x="47498" y="23622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4" name="object 10">
              <a:extLst>
                <a:ext uri="{FF2B5EF4-FFF2-40B4-BE49-F238E27FC236}">
                  <a16:creationId xmlns:a16="http://schemas.microsoft.com/office/drawing/2014/main" id="{76331DF0-2555-C500-B54C-3E63411D3938}"/>
                </a:ext>
              </a:extLst>
            </p:cNvPr>
            <p:cNvSpPr/>
            <p:nvPr/>
          </p:nvSpPr>
          <p:spPr>
            <a:xfrm>
              <a:off x="3781343" y="3428137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5F1B431-C9DB-CBFD-EDBC-D771CE9AECC7}"/>
                </a:ext>
              </a:extLst>
            </p:cNvPr>
            <p:cNvSpPr txBox="1"/>
            <p:nvPr/>
          </p:nvSpPr>
          <p:spPr>
            <a:xfrm>
              <a:off x="3393983" y="3062477"/>
              <a:ext cx="776060" cy="2052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685766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l-GR"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β</a:t>
              </a:r>
              <a:r>
                <a:rPr lang="en-US"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-hexosaminidase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B5D8266-57A6-7199-1A82-8764340C7BDE}"/>
                </a:ext>
              </a:extLst>
            </p:cNvPr>
            <p:cNvSpPr txBox="1"/>
            <p:nvPr/>
          </p:nvSpPr>
          <p:spPr>
            <a:xfrm>
              <a:off x="3866033" y="3434777"/>
              <a:ext cx="823671" cy="216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66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GM2</a:t>
              </a:r>
            </a:p>
          </p:txBody>
        </p:sp>
      </p:grpSp>
      <p:sp>
        <p:nvSpPr>
          <p:cNvPr id="37" name="object 6">
            <a:extLst>
              <a:ext uri="{FF2B5EF4-FFF2-40B4-BE49-F238E27FC236}">
                <a16:creationId xmlns:a16="http://schemas.microsoft.com/office/drawing/2014/main" id="{A88C8D8D-1F55-0810-E814-D771C6B43023}"/>
              </a:ext>
            </a:extLst>
          </p:cNvPr>
          <p:cNvSpPr txBox="1"/>
          <p:nvPr/>
        </p:nvSpPr>
        <p:spPr>
          <a:xfrm>
            <a:off x="14674893" y="1629941"/>
            <a:ext cx="1614817" cy="3547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4594" marR="9486" indent="-35576" defTabSz="683008">
              <a:defRPr/>
            </a:pPr>
            <a:r>
              <a:rPr lang="en-US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Arial"/>
              </a:rPr>
              <a:t>Acid </a:t>
            </a:r>
            <a:r>
              <a:rPr lang="el-GR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Times New Roman" panose="02020603050405020304" pitchFamily="18" charset="0"/>
              </a:rPr>
              <a:t>β</a:t>
            </a:r>
            <a:r>
              <a:rPr lang="en-US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Times New Roman" panose="02020603050405020304" pitchFamily="18" charset="0"/>
              </a:rPr>
              <a:t>-glucosidase (GBA)</a:t>
            </a:r>
            <a:endParaRPr sz="825" dirty="0">
              <a:solidFill>
                <a:srgbClr val="FF0000"/>
              </a:solidFill>
              <a:latin typeface="Verdana (Body)"/>
              <a:ea typeface="Verdana" panose="020B0604030504040204" pitchFamily="34" charset="0"/>
              <a:cs typeface="Arial"/>
            </a:endParaRPr>
          </a:p>
        </p:txBody>
      </p:sp>
      <p:sp>
        <p:nvSpPr>
          <p:cNvPr id="38" name="object 18">
            <a:extLst>
              <a:ext uri="{FF2B5EF4-FFF2-40B4-BE49-F238E27FC236}">
                <a16:creationId xmlns:a16="http://schemas.microsoft.com/office/drawing/2014/main" id="{79B4E024-51E2-28FE-145E-A17BE1BE429F}"/>
              </a:ext>
            </a:extLst>
          </p:cNvPr>
          <p:cNvSpPr txBox="1"/>
          <p:nvPr/>
        </p:nvSpPr>
        <p:spPr>
          <a:xfrm>
            <a:off x="16417306" y="3464058"/>
            <a:ext cx="1277575" cy="18381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defTabSz="683008">
              <a:defRPr/>
            </a:pPr>
            <a:r>
              <a:rPr lang="en-US" sz="825" spc="-8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GM2</a:t>
            </a:r>
            <a:r>
              <a:rPr sz="825" spc="-1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 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s</a:t>
            </a:r>
            <a:r>
              <a:rPr sz="825" spc="-11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y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n</a:t>
            </a:r>
            <a:r>
              <a:rPr sz="825" spc="-4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t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hase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79753683-B8D4-5047-BA78-3DF57D8B7176}"/>
              </a:ext>
            </a:extLst>
          </p:cNvPr>
          <p:cNvSpPr/>
          <p:nvPr/>
        </p:nvSpPr>
        <p:spPr>
          <a:xfrm>
            <a:off x="14576220" y="1441912"/>
            <a:ext cx="1712063" cy="5323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8D7DF47-B6BE-85B0-79C8-00A80E9D5C56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14246431" y="1317364"/>
            <a:ext cx="580515" cy="20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D16D607-87F1-2B5B-92C2-340F422DC089}"/>
              </a:ext>
            </a:extLst>
          </p:cNvPr>
          <p:cNvSpPr txBox="1"/>
          <p:nvPr/>
        </p:nvSpPr>
        <p:spPr>
          <a:xfrm>
            <a:off x="18944130" y="3595164"/>
            <a:ext cx="1174293" cy="584775"/>
          </a:xfrm>
          <a:prstGeom prst="rect">
            <a:avLst/>
          </a:prstGeom>
          <a:noFill/>
          <a:ln>
            <a:solidFill>
              <a:srgbClr val="23004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n>
                  <a:solidFill>
                    <a:schemeClr val="tx1"/>
                  </a:solidFill>
                </a:ln>
              </a:rPr>
              <a:t>Fabry disease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DE6AE7E-1508-4F28-97FB-B11A277F7F41}"/>
              </a:ext>
            </a:extLst>
          </p:cNvPr>
          <p:cNvCxnSpPr>
            <a:cxnSpLocks/>
            <a:stCxn id="41" idx="0"/>
          </p:cNvCxnSpPr>
          <p:nvPr/>
        </p:nvCxnSpPr>
        <p:spPr>
          <a:xfrm flipH="1" flipV="1">
            <a:off x="18226269" y="3411345"/>
            <a:ext cx="1305008" cy="183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EB3CC8B0-EC5F-513F-050E-3DC326F22E94}"/>
              </a:ext>
            </a:extLst>
          </p:cNvPr>
          <p:cNvSpPr/>
          <p:nvPr/>
        </p:nvSpPr>
        <p:spPr>
          <a:xfrm>
            <a:off x="14728175" y="3263411"/>
            <a:ext cx="1454274" cy="4665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D905BF4-2C7C-D6D4-ADD5-A414A7F90F2E}"/>
              </a:ext>
            </a:extLst>
          </p:cNvPr>
          <p:cNvSpPr/>
          <p:nvPr/>
        </p:nvSpPr>
        <p:spPr>
          <a:xfrm>
            <a:off x="17036897" y="3198069"/>
            <a:ext cx="1251532" cy="3058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24DDFB-E689-EFC8-681C-693C4E34949E}"/>
              </a:ext>
            </a:extLst>
          </p:cNvPr>
          <p:cNvCxnSpPr>
            <a:cxnSpLocks/>
            <a:endCxn id="43" idx="1"/>
          </p:cNvCxnSpPr>
          <p:nvPr/>
        </p:nvCxnSpPr>
        <p:spPr>
          <a:xfrm>
            <a:off x="14453823" y="2864138"/>
            <a:ext cx="487325" cy="467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Hexagon 45">
            <a:extLst>
              <a:ext uri="{FF2B5EF4-FFF2-40B4-BE49-F238E27FC236}">
                <a16:creationId xmlns:a16="http://schemas.microsoft.com/office/drawing/2014/main" id="{62BC09A5-A1EF-88C5-F8BA-BC5FA0C9DAC0}"/>
              </a:ext>
            </a:extLst>
          </p:cNvPr>
          <p:cNvSpPr/>
          <p:nvPr/>
        </p:nvSpPr>
        <p:spPr>
          <a:xfrm>
            <a:off x="14972089" y="710354"/>
            <a:ext cx="1044057" cy="801464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7C89361-0FD7-CEB9-AE7C-20025361C73A}"/>
              </a:ext>
            </a:extLst>
          </p:cNvPr>
          <p:cNvSpPr txBox="1"/>
          <p:nvPr/>
        </p:nvSpPr>
        <p:spPr>
          <a:xfrm>
            <a:off x="16028565" y="914649"/>
            <a:ext cx="163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8" name="Flowchart: Connector 47">
            <a:extLst>
              <a:ext uri="{FF2B5EF4-FFF2-40B4-BE49-F238E27FC236}">
                <a16:creationId xmlns:a16="http://schemas.microsoft.com/office/drawing/2014/main" id="{4DB30F16-D9E9-2A6F-46A5-281ED72763F6}"/>
              </a:ext>
            </a:extLst>
          </p:cNvPr>
          <p:cNvSpPr/>
          <p:nvPr/>
        </p:nvSpPr>
        <p:spPr>
          <a:xfrm>
            <a:off x="16384362" y="667623"/>
            <a:ext cx="938181" cy="87212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object 17">
            <a:extLst>
              <a:ext uri="{FF2B5EF4-FFF2-40B4-BE49-F238E27FC236}">
                <a16:creationId xmlns:a16="http://schemas.microsoft.com/office/drawing/2014/main" id="{445E5DF7-ED6F-6918-08BB-473579F62270}"/>
              </a:ext>
            </a:extLst>
          </p:cNvPr>
          <p:cNvSpPr txBox="1"/>
          <p:nvPr/>
        </p:nvSpPr>
        <p:spPr>
          <a:xfrm>
            <a:off x="16354064" y="1024976"/>
            <a:ext cx="1067151" cy="207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algn="ctr" defTabSz="683008">
              <a:defRPr/>
            </a:pP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Cer</a:t>
            </a:r>
            <a:r>
              <a:rPr sz="900" b="1" spc="4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a</a:t>
            </a: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mide</a:t>
            </a:r>
            <a:endParaRPr sz="900" dirty="0">
              <a:solidFill>
                <a:prstClr val="black"/>
              </a:solidFill>
              <a:ea typeface="Verdana" panose="020B0604030504040204" pitchFamily="34" charset="0"/>
              <a:cs typeface="Arial"/>
            </a:endParaRPr>
          </a:p>
        </p:txBody>
      </p:sp>
      <p:sp>
        <p:nvSpPr>
          <p:cNvPr id="50" name="object 17">
            <a:extLst>
              <a:ext uri="{FF2B5EF4-FFF2-40B4-BE49-F238E27FC236}">
                <a16:creationId xmlns:a16="http://schemas.microsoft.com/office/drawing/2014/main" id="{A00F3880-DE5B-1BD2-387A-3CF033FE797B}"/>
              </a:ext>
            </a:extLst>
          </p:cNvPr>
          <p:cNvSpPr txBox="1"/>
          <p:nvPr/>
        </p:nvSpPr>
        <p:spPr>
          <a:xfrm>
            <a:off x="14956097" y="1069079"/>
            <a:ext cx="1067151" cy="207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algn="ctr" defTabSz="683008">
              <a:defRPr/>
            </a:pPr>
            <a:r>
              <a:rPr lang="en-US"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Glucose</a:t>
            </a:r>
            <a:endParaRPr sz="900" dirty="0">
              <a:solidFill>
                <a:prstClr val="black"/>
              </a:solidFill>
              <a:ea typeface="Verdana" panose="020B0604030504040204" pitchFamily="34" charset="0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CCB231-8864-EC59-841B-84B4D8116726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3D72FA-1BD4-83B3-6BC5-D55FE87962C7}"/>
              </a:ext>
            </a:extLst>
          </p:cNvPr>
          <p:cNvSpPr txBox="1"/>
          <p:nvPr/>
        </p:nvSpPr>
        <p:spPr>
          <a:xfrm>
            <a:off x="7073429" y="4702553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4F718B-AF63-B17B-EF45-F63478FEEF45}"/>
              </a:ext>
            </a:extLst>
          </p:cNvPr>
          <p:cNvGrpSpPr/>
          <p:nvPr/>
        </p:nvGrpSpPr>
        <p:grpSpPr>
          <a:xfrm>
            <a:off x="1592001" y="1258929"/>
            <a:ext cx="5913633" cy="3103133"/>
            <a:chOff x="1592001" y="1258929"/>
            <a:chExt cx="5913633" cy="31031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B7E5F1A-7C77-FEC6-61CB-ACFF6A6AA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92001" y="1258929"/>
              <a:ext cx="5913633" cy="310313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CFF5F9D-60EE-AADB-A118-FA429DD036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57887" y="2109193"/>
              <a:ext cx="819632" cy="1179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3205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GM2 accumulates in GM2 gangliosidoses</a:t>
            </a:r>
            <a:r>
              <a:rPr lang="pt-BR" baseline="30000" dirty="0"/>
              <a:t>1-3</a:t>
            </a:r>
            <a:endParaRPr lang="en-IN" baseline="30000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12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>
                <a:cs typeface="Times New Roman" panose="02020603050405020304" pitchFamily="18" charset="0"/>
              </a:rPr>
              <a:t>1. </a:t>
            </a:r>
            <a:r>
              <a:rPr lang="en-US" sz="700" dirty="0" err="1"/>
              <a:t>Mahuran</a:t>
            </a:r>
            <a:r>
              <a:rPr lang="en-US" sz="700" dirty="0"/>
              <a:t> DJ. </a:t>
            </a:r>
            <a:r>
              <a:rPr lang="en-US" sz="700" i="1" dirty="0" err="1"/>
              <a:t>Biochim</a:t>
            </a:r>
            <a:r>
              <a:rPr lang="en-US" sz="700" i="1" dirty="0"/>
              <a:t> </a:t>
            </a:r>
            <a:r>
              <a:rPr lang="en-US" sz="700" i="1" dirty="0" err="1"/>
              <a:t>Biophys</a:t>
            </a:r>
            <a:r>
              <a:rPr lang="en-US" sz="700" i="1" dirty="0"/>
              <a:t> Acta.</a:t>
            </a:r>
            <a:r>
              <a:rPr lang="en-US" sz="700" dirty="0"/>
              <a:t> 1999;1455(2-3):105-138; 2. </a:t>
            </a:r>
            <a:r>
              <a:rPr lang="en-US" sz="700" dirty="0" err="1"/>
              <a:t>Bisel</a:t>
            </a:r>
            <a:r>
              <a:rPr lang="en-US" sz="700" dirty="0"/>
              <a:t> B et al. </a:t>
            </a:r>
            <a:r>
              <a:rPr lang="en-US" sz="700" i="1" dirty="0" err="1"/>
              <a:t>Biomol</a:t>
            </a:r>
            <a:r>
              <a:rPr lang="en-US" sz="700" i="1" dirty="0"/>
              <a:t> Concepts.</a:t>
            </a:r>
            <a:r>
              <a:rPr lang="en-US" sz="700" dirty="0"/>
              <a:t> 2014;5(1):87-93; 3. Toro C et al. </a:t>
            </a:r>
            <a:r>
              <a:rPr lang="en-US" sz="700" i="1" dirty="0"/>
              <a:t>Neuroscience Letters</a:t>
            </a:r>
            <a:r>
              <a:rPr lang="en-US" sz="700" dirty="0"/>
              <a:t>. </a:t>
            </a:r>
            <a:r>
              <a:rPr lang="en-US" sz="70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2021;764:136195.</a:t>
            </a:r>
            <a:endParaRPr lang="en-US" sz="7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200" y="1254772"/>
            <a:ext cx="3333716" cy="2369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GM2 gangliosidoses represents </a:t>
            </a:r>
            <a:b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two rare inherited, autosomal recessive, progressive neurodegenerative LSDs that occur due to pathogenic variants in the </a:t>
            </a:r>
            <a:r>
              <a:rPr lang="en-IN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HEXA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or </a:t>
            </a:r>
            <a:r>
              <a:rPr lang="en-IN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HEXB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genes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genetic variants lead to a deficiency in the enzyme </a:t>
            </a:r>
            <a:r>
              <a:rPr lang="el-GR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hexosaminidase A </a:t>
            </a:r>
            <a:b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(Tay-Sachs disease) or a combined deficiency of </a:t>
            </a:r>
            <a:r>
              <a:rPr lang="el-GR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hexosaminidase A and B (Sandhoff disease) 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Deficient </a:t>
            </a:r>
            <a:r>
              <a:rPr lang="el-GR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hexosaminidase (catalytic enzyme) results in GM2 accumulation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2C07F29-ACB1-1956-D441-461B2DDE3AA8}"/>
              </a:ext>
            </a:extLst>
          </p:cNvPr>
          <p:cNvGrpSpPr/>
          <p:nvPr/>
        </p:nvGrpSpPr>
        <p:grpSpPr>
          <a:xfrm>
            <a:off x="7346387" y="1229154"/>
            <a:ext cx="1712062" cy="555280"/>
            <a:chOff x="7435113" y="1006341"/>
            <a:chExt cx="1712062" cy="555280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7D49DEDB-3744-8592-2B49-5AF82B2FF8D0}"/>
                </a:ext>
              </a:extLst>
            </p:cNvPr>
            <p:cNvSpPr/>
            <p:nvPr/>
          </p:nvSpPr>
          <p:spPr>
            <a:xfrm>
              <a:off x="7469947" y="1390103"/>
              <a:ext cx="314430" cy="1496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73B786-980E-811E-E647-43835588D0C0}"/>
                </a:ext>
              </a:extLst>
            </p:cNvPr>
            <p:cNvSpPr txBox="1"/>
            <p:nvPr/>
          </p:nvSpPr>
          <p:spPr>
            <a:xfrm>
              <a:off x="7435113" y="1006341"/>
              <a:ext cx="1712062" cy="55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6896D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 = synthesis enzyme</a:t>
              </a:r>
              <a:br>
                <a:rPr lang="en-US" sz="7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= catalytic enzyme</a:t>
              </a:r>
              <a:endParaRPr lang="en-US" sz="700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  </a:t>
              </a:r>
              <a:r>
                <a:rPr lang="en-US" sz="700" b="1" i="0" u="none" strike="noStrike" dirty="0">
                  <a:solidFill>
                    <a:srgbClr val="DC7770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= deficient enzyme</a:t>
              </a:r>
              <a:endParaRPr lang="en-US" sz="700" b="1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5E6D512-B7BC-090A-2859-78D1CABEE452}"/>
              </a:ext>
            </a:extLst>
          </p:cNvPr>
          <p:cNvGrpSpPr/>
          <p:nvPr/>
        </p:nvGrpSpPr>
        <p:grpSpPr>
          <a:xfrm>
            <a:off x="13387218" y="1362661"/>
            <a:ext cx="4107991" cy="2597393"/>
            <a:chOff x="3393983" y="1293175"/>
            <a:chExt cx="2776872" cy="2431595"/>
          </a:xfrm>
        </p:grpSpPr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32941F24-175B-414C-D243-37D57866BE55}"/>
                </a:ext>
              </a:extLst>
            </p:cNvPr>
            <p:cNvSpPr txBox="1"/>
            <p:nvPr/>
          </p:nvSpPr>
          <p:spPr>
            <a:xfrm>
              <a:off x="4398892" y="1349918"/>
              <a:ext cx="1091565" cy="33210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44594" marR="9486" indent="-35576" defTabSz="683008">
                <a:defRPr/>
              </a:pPr>
              <a:r>
                <a:rPr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G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lucos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lcera</a:t>
              </a:r>
              <a:r>
                <a:rPr sz="825" spc="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m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ide </a:t>
              </a:r>
              <a:r>
                <a:rPr lang="en-US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n</a:t>
              </a:r>
              <a:r>
                <a:rPr sz="825" spc="-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hase</a:t>
              </a:r>
              <a:r>
                <a:rPr lang="en-IN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 (GCS)</a:t>
              </a:r>
              <a:endPara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3" name="object 8">
              <a:extLst>
                <a:ext uri="{FF2B5EF4-FFF2-40B4-BE49-F238E27FC236}">
                  <a16:creationId xmlns:a16="http://schemas.microsoft.com/office/drawing/2014/main" id="{47880C39-5A05-B76E-50C1-4B12C149539E}"/>
                </a:ext>
              </a:extLst>
            </p:cNvPr>
            <p:cNvSpPr/>
            <p:nvPr/>
          </p:nvSpPr>
          <p:spPr>
            <a:xfrm>
              <a:off x="3623987" y="1775947"/>
              <a:ext cx="1297305" cy="304520"/>
            </a:xfrm>
            <a:custGeom>
              <a:avLst/>
              <a:gdLst/>
              <a:ahLst/>
              <a:cxnLst/>
              <a:rect l="l" t="t" r="r" b="b"/>
              <a:pathLst>
                <a:path w="1297305" h="304520">
                  <a:moveTo>
                    <a:pt x="0" y="304520"/>
                  </a:moveTo>
                  <a:lnTo>
                    <a:pt x="1297305" y="304520"/>
                  </a:lnTo>
                  <a:lnTo>
                    <a:pt x="1297305" y="0"/>
                  </a:lnTo>
                  <a:lnTo>
                    <a:pt x="0" y="0"/>
                  </a:lnTo>
                  <a:lnTo>
                    <a:pt x="0" y="30452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4" name="object 9">
              <a:extLst>
                <a:ext uri="{FF2B5EF4-FFF2-40B4-BE49-F238E27FC236}">
                  <a16:creationId xmlns:a16="http://schemas.microsoft.com/office/drawing/2014/main" id="{E78525C1-0CEB-8190-357A-B34B5484AB86}"/>
                </a:ext>
              </a:extLst>
            </p:cNvPr>
            <p:cNvSpPr txBox="1"/>
            <p:nvPr/>
          </p:nvSpPr>
          <p:spPr>
            <a:xfrm>
              <a:off x="3777741" y="1853661"/>
              <a:ext cx="96520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 err="1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GlcCer</a:t>
              </a:r>
              <a:r>
                <a:rPr sz="900" b="1" spc="-1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(GL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1)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5" name="object 10">
              <a:extLst>
                <a:ext uri="{FF2B5EF4-FFF2-40B4-BE49-F238E27FC236}">
                  <a16:creationId xmlns:a16="http://schemas.microsoft.com/office/drawing/2014/main" id="{784A75C3-66C1-37D1-F639-92128C21EF63}"/>
                </a:ext>
              </a:extLst>
            </p:cNvPr>
            <p:cNvSpPr/>
            <p:nvPr/>
          </p:nvSpPr>
          <p:spPr>
            <a:xfrm>
              <a:off x="3768099" y="2631192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6" name="object 11">
              <a:extLst>
                <a:ext uri="{FF2B5EF4-FFF2-40B4-BE49-F238E27FC236}">
                  <a16:creationId xmlns:a16="http://schemas.microsoft.com/office/drawing/2014/main" id="{922B1F72-3CA0-5F19-D91C-9D1EE0A5EEC8}"/>
                </a:ext>
              </a:extLst>
            </p:cNvPr>
            <p:cNvSpPr txBox="1"/>
            <p:nvPr/>
          </p:nvSpPr>
          <p:spPr>
            <a:xfrm>
              <a:off x="3987802" y="2684347"/>
              <a:ext cx="54356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La</a:t>
              </a:r>
              <a:r>
                <a:rPr sz="900" b="1" spc="4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Cer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0" name="object 14">
              <a:extLst>
                <a:ext uri="{FF2B5EF4-FFF2-40B4-BE49-F238E27FC236}">
                  <a16:creationId xmlns:a16="http://schemas.microsoft.com/office/drawing/2014/main" id="{1329D695-6A06-FEDB-5851-94D5A544E92B}"/>
                </a:ext>
              </a:extLst>
            </p:cNvPr>
            <p:cNvSpPr/>
            <p:nvPr/>
          </p:nvSpPr>
          <p:spPr>
            <a:xfrm>
              <a:off x="5677072" y="2631192"/>
              <a:ext cx="493783" cy="296633"/>
            </a:xfrm>
            <a:custGeom>
              <a:avLst/>
              <a:gdLst/>
              <a:ahLst/>
              <a:cxnLst/>
              <a:rect l="l" t="t" r="r" b="b"/>
              <a:pathLst>
                <a:path w="663701" h="296633">
                  <a:moveTo>
                    <a:pt x="0" y="296633"/>
                  </a:moveTo>
                  <a:lnTo>
                    <a:pt x="663701" y="296633"/>
                  </a:lnTo>
                  <a:lnTo>
                    <a:pt x="663701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1" name="object 15">
              <a:extLst>
                <a:ext uri="{FF2B5EF4-FFF2-40B4-BE49-F238E27FC236}">
                  <a16:creationId xmlns:a16="http://schemas.microsoft.com/office/drawing/2014/main" id="{7D4A537A-9289-2034-6A06-1A5EE2D39CD4}"/>
                </a:ext>
              </a:extLst>
            </p:cNvPr>
            <p:cNvSpPr txBox="1"/>
            <p:nvPr/>
          </p:nvSpPr>
          <p:spPr>
            <a:xfrm>
              <a:off x="5721907" y="2684347"/>
              <a:ext cx="448948" cy="20705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3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2" name="object 20">
              <a:extLst>
                <a:ext uri="{FF2B5EF4-FFF2-40B4-BE49-F238E27FC236}">
                  <a16:creationId xmlns:a16="http://schemas.microsoft.com/office/drawing/2014/main" id="{E94C42DC-2D3A-8AD7-C5C9-0CA5274EA57E}"/>
                </a:ext>
              </a:extLst>
            </p:cNvPr>
            <p:cNvSpPr/>
            <p:nvPr/>
          </p:nvSpPr>
          <p:spPr>
            <a:xfrm>
              <a:off x="4779139" y="2681299"/>
              <a:ext cx="829437" cy="110616"/>
            </a:xfrm>
            <a:custGeom>
              <a:avLst/>
              <a:gdLst/>
              <a:ahLst/>
              <a:cxnLst/>
              <a:rect l="l" t="t" r="r" b="b"/>
              <a:pathLst>
                <a:path w="829437" h="110616">
                  <a:moveTo>
                    <a:pt x="791536" y="55244"/>
                  </a:moveTo>
                  <a:lnTo>
                    <a:pt x="724915" y="94106"/>
                  </a:lnTo>
                  <a:lnTo>
                    <a:pt x="723391" y="99948"/>
                  </a:lnTo>
                  <a:lnTo>
                    <a:pt x="728726" y="109092"/>
                  </a:lnTo>
                  <a:lnTo>
                    <a:pt x="734567" y="110616"/>
                  </a:lnTo>
                  <a:lnTo>
                    <a:pt x="813117" y="64769"/>
                  </a:lnTo>
                  <a:lnTo>
                    <a:pt x="810513" y="64769"/>
                  </a:lnTo>
                  <a:lnTo>
                    <a:pt x="810513" y="63500"/>
                  </a:lnTo>
                  <a:lnTo>
                    <a:pt x="805688" y="63500"/>
                  </a:lnTo>
                  <a:lnTo>
                    <a:pt x="791536" y="55244"/>
                  </a:lnTo>
                  <a:close/>
                </a:path>
                <a:path w="829437" h="110616">
                  <a:moveTo>
                    <a:pt x="775207" y="45719"/>
                  </a:moveTo>
                  <a:lnTo>
                    <a:pt x="0" y="45719"/>
                  </a:lnTo>
                  <a:lnTo>
                    <a:pt x="0" y="64769"/>
                  </a:lnTo>
                  <a:lnTo>
                    <a:pt x="775207" y="64769"/>
                  </a:lnTo>
                  <a:lnTo>
                    <a:pt x="791536" y="55244"/>
                  </a:lnTo>
                  <a:lnTo>
                    <a:pt x="775207" y="45719"/>
                  </a:lnTo>
                  <a:close/>
                </a:path>
                <a:path w="829437" h="110616">
                  <a:moveTo>
                    <a:pt x="813118" y="45719"/>
                  </a:moveTo>
                  <a:lnTo>
                    <a:pt x="810513" y="45719"/>
                  </a:lnTo>
                  <a:lnTo>
                    <a:pt x="810513" y="64769"/>
                  </a:lnTo>
                  <a:lnTo>
                    <a:pt x="813117" y="64769"/>
                  </a:lnTo>
                  <a:lnTo>
                    <a:pt x="829437" y="55244"/>
                  </a:lnTo>
                  <a:lnTo>
                    <a:pt x="813118" y="45719"/>
                  </a:lnTo>
                  <a:close/>
                </a:path>
                <a:path w="829437" h="110616">
                  <a:moveTo>
                    <a:pt x="805688" y="46989"/>
                  </a:moveTo>
                  <a:lnTo>
                    <a:pt x="791536" y="55244"/>
                  </a:lnTo>
                  <a:lnTo>
                    <a:pt x="805688" y="63500"/>
                  </a:lnTo>
                  <a:lnTo>
                    <a:pt x="805688" y="46989"/>
                  </a:lnTo>
                  <a:close/>
                </a:path>
                <a:path w="829437" h="110616">
                  <a:moveTo>
                    <a:pt x="810513" y="46989"/>
                  </a:moveTo>
                  <a:lnTo>
                    <a:pt x="805688" y="46989"/>
                  </a:lnTo>
                  <a:lnTo>
                    <a:pt x="805688" y="63500"/>
                  </a:lnTo>
                  <a:lnTo>
                    <a:pt x="810513" y="63500"/>
                  </a:lnTo>
                  <a:lnTo>
                    <a:pt x="810513" y="46989"/>
                  </a:lnTo>
                  <a:close/>
                </a:path>
                <a:path w="829437" h="110616">
                  <a:moveTo>
                    <a:pt x="734567" y="0"/>
                  </a:moveTo>
                  <a:lnTo>
                    <a:pt x="728726" y="1523"/>
                  </a:lnTo>
                  <a:lnTo>
                    <a:pt x="726059" y="5968"/>
                  </a:lnTo>
                  <a:lnTo>
                    <a:pt x="723391" y="10540"/>
                  </a:lnTo>
                  <a:lnTo>
                    <a:pt x="724915" y="16382"/>
                  </a:lnTo>
                  <a:lnTo>
                    <a:pt x="791536" y="55244"/>
                  </a:lnTo>
                  <a:lnTo>
                    <a:pt x="805688" y="46989"/>
                  </a:lnTo>
                  <a:lnTo>
                    <a:pt x="810513" y="46989"/>
                  </a:lnTo>
                  <a:lnTo>
                    <a:pt x="810513" y="45719"/>
                  </a:lnTo>
                  <a:lnTo>
                    <a:pt x="813118" y="45719"/>
                  </a:lnTo>
                  <a:lnTo>
                    <a:pt x="739139" y="2539"/>
                  </a:lnTo>
                  <a:lnTo>
                    <a:pt x="734567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3" name="object 21">
              <a:extLst>
                <a:ext uri="{FF2B5EF4-FFF2-40B4-BE49-F238E27FC236}">
                  <a16:creationId xmlns:a16="http://schemas.microsoft.com/office/drawing/2014/main" id="{F6100634-A4EC-AC05-217E-ADE7802AF0D8}"/>
                </a:ext>
              </a:extLst>
            </p:cNvPr>
            <p:cNvSpPr/>
            <p:nvPr/>
          </p:nvSpPr>
          <p:spPr>
            <a:xfrm>
              <a:off x="4779136" y="2780783"/>
              <a:ext cx="829310" cy="110617"/>
            </a:xfrm>
            <a:custGeom>
              <a:avLst/>
              <a:gdLst/>
              <a:ahLst/>
              <a:cxnLst/>
              <a:rect l="l" t="t" r="r" b="b"/>
              <a:pathLst>
                <a:path w="829310" h="110617">
                  <a:moveTo>
                    <a:pt x="94868" y="0"/>
                  </a:moveTo>
                  <a:lnTo>
                    <a:pt x="0" y="55244"/>
                  </a:lnTo>
                  <a:lnTo>
                    <a:pt x="94868" y="110617"/>
                  </a:lnTo>
                  <a:lnTo>
                    <a:pt x="100711" y="109093"/>
                  </a:lnTo>
                  <a:lnTo>
                    <a:pt x="103377" y="104520"/>
                  </a:lnTo>
                  <a:lnTo>
                    <a:pt x="105917" y="99949"/>
                  </a:lnTo>
                  <a:lnTo>
                    <a:pt x="104393" y="94234"/>
                  </a:lnTo>
                  <a:lnTo>
                    <a:pt x="99949" y="91567"/>
                  </a:lnTo>
                  <a:lnTo>
                    <a:pt x="54011" y="64769"/>
                  </a:lnTo>
                  <a:lnTo>
                    <a:pt x="18923" y="64769"/>
                  </a:lnTo>
                  <a:lnTo>
                    <a:pt x="18923" y="45719"/>
                  </a:lnTo>
                  <a:lnTo>
                    <a:pt x="54229" y="45719"/>
                  </a:lnTo>
                  <a:lnTo>
                    <a:pt x="99949" y="19050"/>
                  </a:lnTo>
                  <a:lnTo>
                    <a:pt x="104393" y="16382"/>
                  </a:lnTo>
                  <a:lnTo>
                    <a:pt x="105917" y="10541"/>
                  </a:lnTo>
                  <a:lnTo>
                    <a:pt x="103377" y="6095"/>
                  </a:lnTo>
                  <a:lnTo>
                    <a:pt x="100711" y="1524"/>
                  </a:lnTo>
                  <a:lnTo>
                    <a:pt x="94868" y="0"/>
                  </a:lnTo>
                  <a:close/>
                </a:path>
                <a:path w="829310" h="110617">
                  <a:moveTo>
                    <a:pt x="54229" y="45719"/>
                  </a:moveTo>
                  <a:lnTo>
                    <a:pt x="18923" y="45719"/>
                  </a:lnTo>
                  <a:lnTo>
                    <a:pt x="18923" y="64769"/>
                  </a:lnTo>
                  <a:lnTo>
                    <a:pt x="54011" y="64769"/>
                  </a:lnTo>
                  <a:lnTo>
                    <a:pt x="51834" y="63500"/>
                  </a:lnTo>
                  <a:lnTo>
                    <a:pt x="23749" y="63500"/>
                  </a:lnTo>
                  <a:lnTo>
                    <a:pt x="23749" y="47117"/>
                  </a:lnTo>
                  <a:lnTo>
                    <a:pt x="51834" y="47117"/>
                  </a:lnTo>
                  <a:lnTo>
                    <a:pt x="54229" y="45719"/>
                  </a:lnTo>
                  <a:close/>
                </a:path>
                <a:path w="829310" h="110617">
                  <a:moveTo>
                    <a:pt x="829310" y="45719"/>
                  </a:moveTo>
                  <a:lnTo>
                    <a:pt x="54229" y="45719"/>
                  </a:lnTo>
                  <a:lnTo>
                    <a:pt x="37791" y="55308"/>
                  </a:lnTo>
                  <a:lnTo>
                    <a:pt x="54011" y="64769"/>
                  </a:lnTo>
                  <a:lnTo>
                    <a:pt x="829310" y="64769"/>
                  </a:lnTo>
                  <a:lnTo>
                    <a:pt x="829310" y="45719"/>
                  </a:lnTo>
                  <a:close/>
                </a:path>
                <a:path w="829310" h="110617">
                  <a:moveTo>
                    <a:pt x="23749" y="47117"/>
                  </a:moveTo>
                  <a:lnTo>
                    <a:pt x="23749" y="63500"/>
                  </a:lnTo>
                  <a:lnTo>
                    <a:pt x="37791" y="55308"/>
                  </a:lnTo>
                  <a:lnTo>
                    <a:pt x="23749" y="47117"/>
                  </a:lnTo>
                  <a:close/>
                </a:path>
                <a:path w="829310" h="110617">
                  <a:moveTo>
                    <a:pt x="37791" y="55308"/>
                  </a:moveTo>
                  <a:lnTo>
                    <a:pt x="23749" y="63500"/>
                  </a:lnTo>
                  <a:lnTo>
                    <a:pt x="51834" y="63500"/>
                  </a:lnTo>
                  <a:lnTo>
                    <a:pt x="37791" y="55308"/>
                  </a:lnTo>
                  <a:close/>
                </a:path>
                <a:path w="829310" h="110617">
                  <a:moveTo>
                    <a:pt x="51834" y="47117"/>
                  </a:moveTo>
                  <a:lnTo>
                    <a:pt x="23749" y="47117"/>
                  </a:lnTo>
                  <a:lnTo>
                    <a:pt x="37791" y="55308"/>
                  </a:lnTo>
                  <a:lnTo>
                    <a:pt x="51834" y="47117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4" name="object 32">
              <a:extLst>
                <a:ext uri="{FF2B5EF4-FFF2-40B4-BE49-F238E27FC236}">
                  <a16:creationId xmlns:a16="http://schemas.microsoft.com/office/drawing/2014/main" id="{EF748964-F9DA-C638-0D12-A8DF3C4C8C77}"/>
                </a:ext>
              </a:extLst>
            </p:cNvPr>
            <p:cNvSpPr/>
            <p:nvPr/>
          </p:nvSpPr>
          <p:spPr>
            <a:xfrm>
              <a:off x="4244086" y="2970302"/>
              <a:ext cx="110616" cy="457835"/>
            </a:xfrm>
            <a:custGeom>
              <a:avLst/>
              <a:gdLst/>
              <a:ahLst/>
              <a:cxnLst/>
              <a:rect l="l" t="t" r="r" b="b"/>
              <a:pathLst>
                <a:path w="110616" h="457835">
                  <a:moveTo>
                    <a:pt x="10540" y="351917"/>
                  </a:moveTo>
                  <a:lnTo>
                    <a:pt x="6096" y="354456"/>
                  </a:lnTo>
                  <a:lnTo>
                    <a:pt x="1524" y="357124"/>
                  </a:lnTo>
                  <a:lnTo>
                    <a:pt x="0" y="362966"/>
                  </a:lnTo>
                  <a:lnTo>
                    <a:pt x="55244" y="457835"/>
                  </a:lnTo>
                  <a:lnTo>
                    <a:pt x="66290" y="438912"/>
                  </a:lnTo>
                  <a:lnTo>
                    <a:pt x="45719" y="438912"/>
                  </a:lnTo>
                  <a:lnTo>
                    <a:pt x="45719" y="403605"/>
                  </a:lnTo>
                  <a:lnTo>
                    <a:pt x="19050" y="357886"/>
                  </a:lnTo>
                  <a:lnTo>
                    <a:pt x="16383" y="353441"/>
                  </a:lnTo>
                  <a:lnTo>
                    <a:pt x="10540" y="351917"/>
                  </a:lnTo>
                  <a:close/>
                </a:path>
                <a:path w="110616" h="457835">
                  <a:moveTo>
                    <a:pt x="45719" y="403605"/>
                  </a:moveTo>
                  <a:lnTo>
                    <a:pt x="45719" y="438912"/>
                  </a:lnTo>
                  <a:lnTo>
                    <a:pt x="64769" y="438912"/>
                  </a:lnTo>
                  <a:lnTo>
                    <a:pt x="64769" y="434086"/>
                  </a:lnTo>
                  <a:lnTo>
                    <a:pt x="47116" y="434086"/>
                  </a:lnTo>
                  <a:lnTo>
                    <a:pt x="55308" y="420043"/>
                  </a:lnTo>
                  <a:lnTo>
                    <a:pt x="45719" y="403605"/>
                  </a:lnTo>
                  <a:close/>
                </a:path>
                <a:path w="110616" h="457835">
                  <a:moveTo>
                    <a:pt x="99949" y="351917"/>
                  </a:moveTo>
                  <a:lnTo>
                    <a:pt x="94234" y="353441"/>
                  </a:lnTo>
                  <a:lnTo>
                    <a:pt x="91566" y="357886"/>
                  </a:lnTo>
                  <a:lnTo>
                    <a:pt x="64769" y="403823"/>
                  </a:lnTo>
                  <a:lnTo>
                    <a:pt x="64769" y="438912"/>
                  </a:lnTo>
                  <a:lnTo>
                    <a:pt x="66290" y="438912"/>
                  </a:lnTo>
                  <a:lnTo>
                    <a:pt x="110616" y="362966"/>
                  </a:lnTo>
                  <a:lnTo>
                    <a:pt x="109092" y="357124"/>
                  </a:lnTo>
                  <a:lnTo>
                    <a:pt x="104521" y="354456"/>
                  </a:lnTo>
                  <a:lnTo>
                    <a:pt x="99949" y="351917"/>
                  </a:lnTo>
                  <a:close/>
                </a:path>
                <a:path w="110616" h="457835">
                  <a:moveTo>
                    <a:pt x="55308" y="420043"/>
                  </a:moveTo>
                  <a:lnTo>
                    <a:pt x="47116" y="434086"/>
                  </a:lnTo>
                  <a:lnTo>
                    <a:pt x="63500" y="434086"/>
                  </a:lnTo>
                  <a:lnTo>
                    <a:pt x="55308" y="420043"/>
                  </a:lnTo>
                  <a:close/>
                </a:path>
                <a:path w="110616" h="457835">
                  <a:moveTo>
                    <a:pt x="64769" y="403823"/>
                  </a:moveTo>
                  <a:lnTo>
                    <a:pt x="55308" y="420043"/>
                  </a:lnTo>
                  <a:lnTo>
                    <a:pt x="63500" y="434086"/>
                  </a:lnTo>
                  <a:lnTo>
                    <a:pt x="64769" y="434086"/>
                  </a:lnTo>
                  <a:lnTo>
                    <a:pt x="64769" y="403823"/>
                  </a:lnTo>
                  <a:close/>
                </a:path>
                <a:path w="110616" h="457835">
                  <a:moveTo>
                    <a:pt x="64769" y="0"/>
                  </a:moveTo>
                  <a:lnTo>
                    <a:pt x="45719" y="0"/>
                  </a:lnTo>
                  <a:lnTo>
                    <a:pt x="45719" y="403605"/>
                  </a:lnTo>
                  <a:lnTo>
                    <a:pt x="55308" y="420043"/>
                  </a:lnTo>
                  <a:lnTo>
                    <a:pt x="64769" y="403823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5" name="object 33">
              <a:extLst>
                <a:ext uri="{FF2B5EF4-FFF2-40B4-BE49-F238E27FC236}">
                  <a16:creationId xmlns:a16="http://schemas.microsoft.com/office/drawing/2014/main" id="{3AAA87E3-8AEA-9C2B-5E4D-BF1627EA0EE1}"/>
                </a:ext>
              </a:extLst>
            </p:cNvPr>
            <p:cNvSpPr/>
            <p:nvPr/>
          </p:nvSpPr>
          <p:spPr>
            <a:xfrm>
              <a:off x="4167253" y="2968632"/>
              <a:ext cx="110645" cy="413940"/>
            </a:xfrm>
            <a:custGeom>
              <a:avLst/>
              <a:gdLst/>
              <a:ahLst/>
              <a:cxnLst/>
              <a:rect l="l" t="t" r="r" b="b"/>
              <a:pathLst>
                <a:path w="110743" h="459486">
                  <a:moveTo>
                    <a:pt x="55788" y="37848"/>
                  </a:moveTo>
                  <a:lnTo>
                    <a:pt x="46110" y="54196"/>
                  </a:lnTo>
                  <a:lnTo>
                    <a:pt x="43306" y="459359"/>
                  </a:lnTo>
                  <a:lnTo>
                    <a:pt x="62356" y="459486"/>
                  </a:lnTo>
                  <a:lnTo>
                    <a:pt x="65161" y="54184"/>
                  </a:lnTo>
                  <a:lnTo>
                    <a:pt x="55788" y="37848"/>
                  </a:lnTo>
                  <a:close/>
                </a:path>
                <a:path w="110743" h="459486">
                  <a:moveTo>
                    <a:pt x="66873" y="18923"/>
                  </a:moveTo>
                  <a:lnTo>
                    <a:pt x="46354" y="18923"/>
                  </a:lnTo>
                  <a:lnTo>
                    <a:pt x="65404" y="19050"/>
                  </a:lnTo>
                  <a:lnTo>
                    <a:pt x="65168" y="54196"/>
                  </a:lnTo>
                  <a:lnTo>
                    <a:pt x="91641" y="100330"/>
                  </a:lnTo>
                  <a:lnTo>
                    <a:pt x="94234" y="104775"/>
                  </a:lnTo>
                  <a:lnTo>
                    <a:pt x="100075" y="106299"/>
                  </a:lnTo>
                  <a:lnTo>
                    <a:pt x="104521" y="103758"/>
                  </a:lnTo>
                  <a:lnTo>
                    <a:pt x="109092" y="101092"/>
                  </a:lnTo>
                  <a:lnTo>
                    <a:pt x="110743" y="95250"/>
                  </a:lnTo>
                  <a:lnTo>
                    <a:pt x="108076" y="90677"/>
                  </a:lnTo>
                  <a:lnTo>
                    <a:pt x="66873" y="18923"/>
                  </a:lnTo>
                  <a:close/>
                </a:path>
                <a:path w="110743" h="459486">
                  <a:moveTo>
                    <a:pt x="56006" y="0"/>
                  </a:moveTo>
                  <a:lnTo>
                    <a:pt x="2793" y="89916"/>
                  </a:lnTo>
                  <a:lnTo>
                    <a:pt x="0" y="94487"/>
                  </a:lnTo>
                  <a:lnTo>
                    <a:pt x="1524" y="100330"/>
                  </a:lnTo>
                  <a:lnTo>
                    <a:pt x="10667" y="105663"/>
                  </a:lnTo>
                  <a:lnTo>
                    <a:pt x="16510" y="104139"/>
                  </a:lnTo>
                  <a:lnTo>
                    <a:pt x="19176" y="99694"/>
                  </a:lnTo>
                  <a:lnTo>
                    <a:pt x="46110" y="54196"/>
                  </a:lnTo>
                  <a:lnTo>
                    <a:pt x="46354" y="18923"/>
                  </a:lnTo>
                  <a:lnTo>
                    <a:pt x="66873" y="18923"/>
                  </a:lnTo>
                  <a:lnTo>
                    <a:pt x="56006" y="0"/>
                  </a:lnTo>
                  <a:close/>
                </a:path>
                <a:path w="110743" h="459486">
                  <a:moveTo>
                    <a:pt x="46354" y="18923"/>
                  </a:moveTo>
                  <a:lnTo>
                    <a:pt x="46110" y="54196"/>
                  </a:lnTo>
                  <a:lnTo>
                    <a:pt x="55788" y="37848"/>
                  </a:lnTo>
                  <a:lnTo>
                    <a:pt x="47625" y="23622"/>
                  </a:lnTo>
                  <a:lnTo>
                    <a:pt x="65373" y="23622"/>
                  </a:lnTo>
                  <a:lnTo>
                    <a:pt x="65404" y="19050"/>
                  </a:lnTo>
                  <a:lnTo>
                    <a:pt x="46354" y="18923"/>
                  </a:lnTo>
                  <a:close/>
                </a:path>
                <a:path w="110743" h="459486">
                  <a:moveTo>
                    <a:pt x="65373" y="23622"/>
                  </a:moveTo>
                  <a:lnTo>
                    <a:pt x="47625" y="23622"/>
                  </a:lnTo>
                  <a:lnTo>
                    <a:pt x="64135" y="23749"/>
                  </a:lnTo>
                  <a:lnTo>
                    <a:pt x="55788" y="37848"/>
                  </a:lnTo>
                  <a:lnTo>
                    <a:pt x="65161" y="54184"/>
                  </a:lnTo>
                  <a:lnTo>
                    <a:pt x="65373" y="23622"/>
                  </a:lnTo>
                  <a:close/>
                </a:path>
                <a:path w="110743" h="459486">
                  <a:moveTo>
                    <a:pt x="47625" y="23622"/>
                  </a:moveTo>
                  <a:lnTo>
                    <a:pt x="55788" y="37848"/>
                  </a:lnTo>
                  <a:lnTo>
                    <a:pt x="64135" y="23749"/>
                  </a:lnTo>
                  <a:lnTo>
                    <a:pt x="47625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6" name="object 36">
              <a:extLst>
                <a:ext uri="{FF2B5EF4-FFF2-40B4-BE49-F238E27FC236}">
                  <a16:creationId xmlns:a16="http://schemas.microsoft.com/office/drawing/2014/main" id="{F7539DB9-A28B-1EB4-D2BD-CD950238C56D}"/>
                </a:ext>
              </a:extLst>
            </p:cNvPr>
            <p:cNvSpPr/>
            <p:nvPr/>
          </p:nvSpPr>
          <p:spPr>
            <a:xfrm>
              <a:off x="4244086" y="2111695"/>
              <a:ext cx="110616" cy="465836"/>
            </a:xfrm>
            <a:custGeom>
              <a:avLst/>
              <a:gdLst/>
              <a:ahLst/>
              <a:cxnLst/>
              <a:rect l="l" t="t" r="r" b="b"/>
              <a:pathLst>
                <a:path w="110616" h="465836">
                  <a:moveTo>
                    <a:pt x="10540" y="359918"/>
                  </a:moveTo>
                  <a:lnTo>
                    <a:pt x="6096" y="362585"/>
                  </a:lnTo>
                  <a:lnTo>
                    <a:pt x="1524" y="365125"/>
                  </a:lnTo>
                  <a:lnTo>
                    <a:pt x="0" y="370967"/>
                  </a:lnTo>
                  <a:lnTo>
                    <a:pt x="55244" y="465836"/>
                  </a:lnTo>
                  <a:lnTo>
                    <a:pt x="66290" y="446913"/>
                  </a:lnTo>
                  <a:lnTo>
                    <a:pt x="45719" y="446913"/>
                  </a:lnTo>
                  <a:lnTo>
                    <a:pt x="45719" y="411733"/>
                  </a:lnTo>
                  <a:lnTo>
                    <a:pt x="16383" y="361442"/>
                  </a:lnTo>
                  <a:lnTo>
                    <a:pt x="10540" y="359918"/>
                  </a:lnTo>
                  <a:close/>
                </a:path>
                <a:path w="110616" h="465836">
                  <a:moveTo>
                    <a:pt x="45719" y="411733"/>
                  </a:moveTo>
                  <a:lnTo>
                    <a:pt x="45719" y="446913"/>
                  </a:lnTo>
                  <a:lnTo>
                    <a:pt x="64769" y="446913"/>
                  </a:lnTo>
                  <a:lnTo>
                    <a:pt x="64769" y="442213"/>
                  </a:lnTo>
                  <a:lnTo>
                    <a:pt x="47116" y="442213"/>
                  </a:lnTo>
                  <a:lnTo>
                    <a:pt x="55308" y="428171"/>
                  </a:lnTo>
                  <a:lnTo>
                    <a:pt x="45719" y="411733"/>
                  </a:lnTo>
                  <a:close/>
                </a:path>
                <a:path w="110616" h="465836">
                  <a:moveTo>
                    <a:pt x="99949" y="359918"/>
                  </a:moveTo>
                  <a:lnTo>
                    <a:pt x="94234" y="361442"/>
                  </a:lnTo>
                  <a:lnTo>
                    <a:pt x="64769" y="411951"/>
                  </a:lnTo>
                  <a:lnTo>
                    <a:pt x="64769" y="446913"/>
                  </a:lnTo>
                  <a:lnTo>
                    <a:pt x="66290" y="446913"/>
                  </a:lnTo>
                  <a:lnTo>
                    <a:pt x="110616" y="370967"/>
                  </a:lnTo>
                  <a:lnTo>
                    <a:pt x="109092" y="365125"/>
                  </a:lnTo>
                  <a:lnTo>
                    <a:pt x="104521" y="362585"/>
                  </a:lnTo>
                  <a:lnTo>
                    <a:pt x="99949" y="359918"/>
                  </a:lnTo>
                  <a:close/>
                </a:path>
                <a:path w="110616" h="465836">
                  <a:moveTo>
                    <a:pt x="55308" y="428171"/>
                  </a:moveTo>
                  <a:lnTo>
                    <a:pt x="47116" y="442213"/>
                  </a:lnTo>
                  <a:lnTo>
                    <a:pt x="63500" y="442213"/>
                  </a:lnTo>
                  <a:lnTo>
                    <a:pt x="55308" y="428171"/>
                  </a:lnTo>
                  <a:close/>
                </a:path>
                <a:path w="110616" h="465836">
                  <a:moveTo>
                    <a:pt x="64769" y="411951"/>
                  </a:moveTo>
                  <a:lnTo>
                    <a:pt x="55308" y="428171"/>
                  </a:lnTo>
                  <a:lnTo>
                    <a:pt x="63500" y="442213"/>
                  </a:lnTo>
                  <a:lnTo>
                    <a:pt x="64769" y="442213"/>
                  </a:lnTo>
                  <a:lnTo>
                    <a:pt x="64769" y="411951"/>
                  </a:lnTo>
                  <a:close/>
                </a:path>
                <a:path w="110616" h="465836">
                  <a:moveTo>
                    <a:pt x="64769" y="0"/>
                  </a:moveTo>
                  <a:lnTo>
                    <a:pt x="45719" y="0"/>
                  </a:lnTo>
                  <a:lnTo>
                    <a:pt x="45719" y="411733"/>
                  </a:lnTo>
                  <a:lnTo>
                    <a:pt x="55308" y="428171"/>
                  </a:lnTo>
                  <a:lnTo>
                    <a:pt x="64769" y="411951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7" name="object 37">
              <a:extLst>
                <a:ext uri="{FF2B5EF4-FFF2-40B4-BE49-F238E27FC236}">
                  <a16:creationId xmlns:a16="http://schemas.microsoft.com/office/drawing/2014/main" id="{3E2A1E35-46E9-7829-A31D-A27382BFC54A}"/>
                </a:ext>
              </a:extLst>
            </p:cNvPr>
            <p:cNvSpPr/>
            <p:nvPr/>
          </p:nvSpPr>
          <p:spPr>
            <a:xfrm>
              <a:off x="4167253" y="2109947"/>
              <a:ext cx="110616" cy="467613"/>
            </a:xfrm>
            <a:custGeom>
              <a:avLst/>
              <a:gdLst/>
              <a:ahLst/>
              <a:cxnLst/>
              <a:rect l="l" t="t" r="r" b="b"/>
              <a:pathLst>
                <a:path w="110616" h="467613">
                  <a:moveTo>
                    <a:pt x="55661" y="37848"/>
                  </a:moveTo>
                  <a:lnTo>
                    <a:pt x="45988" y="54192"/>
                  </a:lnTo>
                  <a:lnTo>
                    <a:pt x="43179" y="467487"/>
                  </a:lnTo>
                  <a:lnTo>
                    <a:pt x="62229" y="467613"/>
                  </a:lnTo>
                  <a:lnTo>
                    <a:pt x="65037" y="54188"/>
                  </a:lnTo>
                  <a:lnTo>
                    <a:pt x="55661" y="37848"/>
                  </a:lnTo>
                  <a:close/>
                </a:path>
                <a:path w="110616" h="467613">
                  <a:moveTo>
                    <a:pt x="66746" y="18922"/>
                  </a:moveTo>
                  <a:lnTo>
                    <a:pt x="46227" y="18922"/>
                  </a:lnTo>
                  <a:lnTo>
                    <a:pt x="65277" y="19050"/>
                  </a:lnTo>
                  <a:lnTo>
                    <a:pt x="65039" y="54192"/>
                  </a:lnTo>
                  <a:lnTo>
                    <a:pt x="91514" y="100330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758"/>
                  </a:lnTo>
                  <a:lnTo>
                    <a:pt x="108965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746" y="18922"/>
                  </a:lnTo>
                  <a:close/>
                </a:path>
                <a:path w="110616" h="467613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397" y="100330"/>
                  </a:lnTo>
                  <a:lnTo>
                    <a:pt x="10540" y="105663"/>
                  </a:lnTo>
                  <a:lnTo>
                    <a:pt x="16383" y="104266"/>
                  </a:lnTo>
                  <a:lnTo>
                    <a:pt x="19050" y="99694"/>
                  </a:lnTo>
                  <a:lnTo>
                    <a:pt x="45986" y="54192"/>
                  </a:lnTo>
                  <a:lnTo>
                    <a:pt x="46227" y="18922"/>
                  </a:lnTo>
                  <a:lnTo>
                    <a:pt x="66746" y="18922"/>
                  </a:lnTo>
                  <a:lnTo>
                    <a:pt x="55879" y="0"/>
                  </a:lnTo>
                  <a:close/>
                </a:path>
                <a:path w="110616" h="467613">
                  <a:moveTo>
                    <a:pt x="65246" y="23621"/>
                  </a:moveTo>
                  <a:lnTo>
                    <a:pt x="47498" y="23621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39" y="54192"/>
                  </a:lnTo>
                  <a:lnTo>
                    <a:pt x="65246" y="23621"/>
                  </a:lnTo>
                  <a:close/>
                </a:path>
                <a:path w="110616" h="467613">
                  <a:moveTo>
                    <a:pt x="46227" y="18922"/>
                  </a:moveTo>
                  <a:lnTo>
                    <a:pt x="45988" y="54188"/>
                  </a:lnTo>
                  <a:lnTo>
                    <a:pt x="55661" y="37848"/>
                  </a:lnTo>
                  <a:lnTo>
                    <a:pt x="47498" y="23621"/>
                  </a:lnTo>
                  <a:lnTo>
                    <a:pt x="65246" y="23621"/>
                  </a:lnTo>
                  <a:lnTo>
                    <a:pt x="65277" y="19050"/>
                  </a:lnTo>
                  <a:lnTo>
                    <a:pt x="46227" y="18922"/>
                  </a:lnTo>
                  <a:close/>
                </a:path>
                <a:path w="110616" h="467613">
                  <a:moveTo>
                    <a:pt x="47498" y="23621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8" name="object 38">
              <a:extLst>
                <a:ext uri="{FF2B5EF4-FFF2-40B4-BE49-F238E27FC236}">
                  <a16:creationId xmlns:a16="http://schemas.microsoft.com/office/drawing/2014/main" id="{3209EABA-32DF-620E-CFDE-1ADE0FCA9643}"/>
                </a:ext>
              </a:extLst>
            </p:cNvPr>
            <p:cNvSpPr/>
            <p:nvPr/>
          </p:nvSpPr>
          <p:spPr>
            <a:xfrm>
              <a:off x="4244086" y="1295000"/>
              <a:ext cx="110616" cy="480949"/>
            </a:xfrm>
            <a:custGeom>
              <a:avLst/>
              <a:gdLst/>
              <a:ahLst/>
              <a:cxnLst/>
              <a:rect l="l" t="t" r="r" b="b"/>
              <a:pathLst>
                <a:path w="110616" h="480949">
                  <a:moveTo>
                    <a:pt x="10540" y="374903"/>
                  </a:moveTo>
                  <a:lnTo>
                    <a:pt x="6096" y="377571"/>
                  </a:lnTo>
                  <a:lnTo>
                    <a:pt x="1524" y="380238"/>
                  </a:lnTo>
                  <a:lnTo>
                    <a:pt x="0" y="386080"/>
                  </a:lnTo>
                  <a:lnTo>
                    <a:pt x="55244" y="480949"/>
                  </a:lnTo>
                  <a:lnTo>
                    <a:pt x="66290" y="462025"/>
                  </a:lnTo>
                  <a:lnTo>
                    <a:pt x="45719" y="462025"/>
                  </a:lnTo>
                  <a:lnTo>
                    <a:pt x="45719" y="426719"/>
                  </a:lnTo>
                  <a:lnTo>
                    <a:pt x="16383" y="376427"/>
                  </a:lnTo>
                  <a:lnTo>
                    <a:pt x="10540" y="374903"/>
                  </a:lnTo>
                  <a:close/>
                </a:path>
                <a:path w="110616" h="480949">
                  <a:moveTo>
                    <a:pt x="45719" y="426719"/>
                  </a:moveTo>
                  <a:lnTo>
                    <a:pt x="45719" y="462025"/>
                  </a:lnTo>
                  <a:lnTo>
                    <a:pt x="64769" y="462025"/>
                  </a:lnTo>
                  <a:lnTo>
                    <a:pt x="64769" y="457200"/>
                  </a:lnTo>
                  <a:lnTo>
                    <a:pt x="47116" y="457200"/>
                  </a:lnTo>
                  <a:lnTo>
                    <a:pt x="55308" y="443157"/>
                  </a:lnTo>
                  <a:lnTo>
                    <a:pt x="45719" y="426719"/>
                  </a:lnTo>
                  <a:close/>
                </a:path>
                <a:path w="110616" h="480949">
                  <a:moveTo>
                    <a:pt x="99949" y="374903"/>
                  </a:moveTo>
                  <a:lnTo>
                    <a:pt x="94234" y="376427"/>
                  </a:lnTo>
                  <a:lnTo>
                    <a:pt x="64769" y="426937"/>
                  </a:lnTo>
                  <a:lnTo>
                    <a:pt x="64769" y="462025"/>
                  </a:lnTo>
                  <a:lnTo>
                    <a:pt x="66290" y="462025"/>
                  </a:lnTo>
                  <a:lnTo>
                    <a:pt x="110616" y="386080"/>
                  </a:lnTo>
                  <a:lnTo>
                    <a:pt x="109092" y="380238"/>
                  </a:lnTo>
                  <a:lnTo>
                    <a:pt x="99949" y="374903"/>
                  </a:lnTo>
                  <a:close/>
                </a:path>
                <a:path w="110616" h="480949">
                  <a:moveTo>
                    <a:pt x="55308" y="443157"/>
                  </a:moveTo>
                  <a:lnTo>
                    <a:pt x="47116" y="457200"/>
                  </a:lnTo>
                  <a:lnTo>
                    <a:pt x="63500" y="457200"/>
                  </a:lnTo>
                  <a:lnTo>
                    <a:pt x="55308" y="443157"/>
                  </a:lnTo>
                  <a:close/>
                </a:path>
                <a:path w="110616" h="480949">
                  <a:moveTo>
                    <a:pt x="64769" y="426937"/>
                  </a:moveTo>
                  <a:lnTo>
                    <a:pt x="55308" y="443157"/>
                  </a:lnTo>
                  <a:lnTo>
                    <a:pt x="63500" y="457200"/>
                  </a:lnTo>
                  <a:lnTo>
                    <a:pt x="64769" y="457200"/>
                  </a:lnTo>
                  <a:lnTo>
                    <a:pt x="64769" y="426937"/>
                  </a:lnTo>
                  <a:close/>
                </a:path>
                <a:path w="110616" h="480949">
                  <a:moveTo>
                    <a:pt x="64769" y="0"/>
                  </a:moveTo>
                  <a:lnTo>
                    <a:pt x="45719" y="0"/>
                  </a:lnTo>
                  <a:lnTo>
                    <a:pt x="45719" y="426719"/>
                  </a:lnTo>
                  <a:lnTo>
                    <a:pt x="55308" y="443157"/>
                  </a:lnTo>
                  <a:lnTo>
                    <a:pt x="64769" y="426937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9" name="object 39">
              <a:extLst>
                <a:ext uri="{FF2B5EF4-FFF2-40B4-BE49-F238E27FC236}">
                  <a16:creationId xmlns:a16="http://schemas.microsoft.com/office/drawing/2014/main" id="{003E2D45-D683-CD0C-7A9C-0C3191499D56}"/>
                </a:ext>
              </a:extLst>
            </p:cNvPr>
            <p:cNvSpPr/>
            <p:nvPr/>
          </p:nvSpPr>
          <p:spPr>
            <a:xfrm>
              <a:off x="4167253" y="1293175"/>
              <a:ext cx="110616" cy="482726"/>
            </a:xfrm>
            <a:custGeom>
              <a:avLst/>
              <a:gdLst/>
              <a:ahLst/>
              <a:cxnLst/>
              <a:rect l="l" t="t" r="r" b="b"/>
              <a:pathLst>
                <a:path w="110616" h="482726">
                  <a:moveTo>
                    <a:pt x="55661" y="37848"/>
                  </a:moveTo>
                  <a:lnTo>
                    <a:pt x="45995" y="54176"/>
                  </a:lnTo>
                  <a:lnTo>
                    <a:pt x="43179" y="482600"/>
                  </a:lnTo>
                  <a:lnTo>
                    <a:pt x="62229" y="482726"/>
                  </a:lnTo>
                  <a:lnTo>
                    <a:pt x="65046" y="54204"/>
                  </a:lnTo>
                  <a:lnTo>
                    <a:pt x="55661" y="37848"/>
                  </a:lnTo>
                  <a:close/>
                </a:path>
                <a:path w="110616" h="482726">
                  <a:moveTo>
                    <a:pt x="66673" y="18796"/>
                  </a:moveTo>
                  <a:lnTo>
                    <a:pt x="46227" y="18796"/>
                  </a:lnTo>
                  <a:lnTo>
                    <a:pt x="65277" y="18923"/>
                  </a:lnTo>
                  <a:lnTo>
                    <a:pt x="65046" y="54204"/>
                  </a:lnTo>
                  <a:lnTo>
                    <a:pt x="91514" y="100329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631"/>
                  </a:lnTo>
                  <a:lnTo>
                    <a:pt x="109093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673" y="18796"/>
                  </a:lnTo>
                  <a:close/>
                </a:path>
                <a:path w="110616" h="482726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524" y="100329"/>
                  </a:lnTo>
                  <a:lnTo>
                    <a:pt x="5969" y="102997"/>
                  </a:lnTo>
                  <a:lnTo>
                    <a:pt x="10540" y="105663"/>
                  </a:lnTo>
                  <a:lnTo>
                    <a:pt x="16383" y="104139"/>
                  </a:lnTo>
                  <a:lnTo>
                    <a:pt x="19050" y="99695"/>
                  </a:lnTo>
                  <a:lnTo>
                    <a:pt x="45979" y="54204"/>
                  </a:lnTo>
                  <a:lnTo>
                    <a:pt x="46227" y="18796"/>
                  </a:lnTo>
                  <a:lnTo>
                    <a:pt x="66673" y="18796"/>
                  </a:lnTo>
                  <a:lnTo>
                    <a:pt x="55879" y="0"/>
                  </a:lnTo>
                  <a:close/>
                </a:path>
                <a:path w="110616" h="482726">
                  <a:moveTo>
                    <a:pt x="65247" y="23622"/>
                  </a:moveTo>
                  <a:lnTo>
                    <a:pt x="47498" y="23622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46" y="54204"/>
                  </a:lnTo>
                  <a:lnTo>
                    <a:pt x="65247" y="23622"/>
                  </a:lnTo>
                  <a:close/>
                </a:path>
                <a:path w="110616" h="482726">
                  <a:moveTo>
                    <a:pt x="46227" y="18796"/>
                  </a:moveTo>
                  <a:lnTo>
                    <a:pt x="45995" y="54176"/>
                  </a:lnTo>
                  <a:lnTo>
                    <a:pt x="55661" y="37848"/>
                  </a:lnTo>
                  <a:lnTo>
                    <a:pt x="47498" y="23622"/>
                  </a:lnTo>
                  <a:lnTo>
                    <a:pt x="65247" y="23622"/>
                  </a:lnTo>
                  <a:lnTo>
                    <a:pt x="65277" y="18923"/>
                  </a:lnTo>
                  <a:lnTo>
                    <a:pt x="46227" y="18796"/>
                  </a:lnTo>
                  <a:close/>
                </a:path>
                <a:path w="110616" h="482726">
                  <a:moveTo>
                    <a:pt x="47498" y="23622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0" name="object 10">
              <a:extLst>
                <a:ext uri="{FF2B5EF4-FFF2-40B4-BE49-F238E27FC236}">
                  <a16:creationId xmlns:a16="http://schemas.microsoft.com/office/drawing/2014/main" id="{FF8C5277-D889-7ED5-844D-8314C3D7973B}"/>
                </a:ext>
              </a:extLst>
            </p:cNvPr>
            <p:cNvSpPr/>
            <p:nvPr/>
          </p:nvSpPr>
          <p:spPr>
            <a:xfrm>
              <a:off x="3781343" y="3428137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01A57C0-FD7E-C89B-2A23-656240C5B6DA}"/>
                </a:ext>
              </a:extLst>
            </p:cNvPr>
            <p:cNvSpPr txBox="1"/>
            <p:nvPr/>
          </p:nvSpPr>
          <p:spPr>
            <a:xfrm>
              <a:off x="3393983" y="3062477"/>
              <a:ext cx="776060" cy="2052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685766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l-GR"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β</a:t>
              </a:r>
              <a:r>
                <a:rPr lang="en-US"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-hexosaminidase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B1DAEBB-4002-F71B-9110-0BD177906109}"/>
                </a:ext>
              </a:extLst>
            </p:cNvPr>
            <p:cNvSpPr txBox="1"/>
            <p:nvPr/>
          </p:nvSpPr>
          <p:spPr>
            <a:xfrm>
              <a:off x="3866033" y="3434777"/>
              <a:ext cx="823671" cy="216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66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GM2</a:t>
              </a:r>
            </a:p>
          </p:txBody>
        </p:sp>
      </p:grpSp>
      <p:sp>
        <p:nvSpPr>
          <p:cNvPr id="33" name="object 18">
            <a:extLst>
              <a:ext uri="{FF2B5EF4-FFF2-40B4-BE49-F238E27FC236}">
                <a16:creationId xmlns:a16="http://schemas.microsoft.com/office/drawing/2014/main" id="{817723E8-B255-9BCA-F44C-3EACA27E9F38}"/>
              </a:ext>
            </a:extLst>
          </p:cNvPr>
          <p:cNvSpPr txBox="1"/>
          <p:nvPr/>
        </p:nvSpPr>
        <p:spPr>
          <a:xfrm>
            <a:off x="14854241" y="3295242"/>
            <a:ext cx="1277575" cy="18381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defTabSz="683008">
              <a:defRPr/>
            </a:pPr>
            <a:r>
              <a:rPr lang="en-US" sz="825" spc="-8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GM2</a:t>
            </a:r>
            <a:r>
              <a:rPr sz="825" spc="-1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 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s</a:t>
            </a:r>
            <a:r>
              <a:rPr sz="825" spc="-11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y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n</a:t>
            </a:r>
            <a:r>
              <a:rPr sz="825" spc="-4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t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hase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8E63158-A436-0F52-7B49-729066E71110}"/>
              </a:ext>
            </a:extLst>
          </p:cNvPr>
          <p:cNvSpPr/>
          <p:nvPr/>
        </p:nvSpPr>
        <p:spPr>
          <a:xfrm>
            <a:off x="13591973" y="3559262"/>
            <a:ext cx="2391508" cy="58494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651A90A-DCD1-C9D1-2D81-8B09D77296E4}"/>
              </a:ext>
            </a:extLst>
          </p:cNvPr>
          <p:cNvSpPr txBox="1"/>
          <p:nvPr/>
        </p:nvSpPr>
        <p:spPr>
          <a:xfrm>
            <a:off x="15986978" y="3978337"/>
            <a:ext cx="1694451" cy="584775"/>
          </a:xfrm>
          <a:prstGeom prst="rect">
            <a:avLst/>
          </a:prstGeom>
          <a:noFill/>
          <a:ln>
            <a:solidFill>
              <a:srgbClr val="23004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n>
                  <a:solidFill>
                    <a:schemeClr val="tx1"/>
                  </a:solidFill>
                </a:ln>
              </a:rPr>
              <a:t>GM2 gangliosidoses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83243AC-D0DF-22A5-A81B-199D850F61A6}"/>
              </a:ext>
            </a:extLst>
          </p:cNvPr>
          <p:cNvCxnSpPr>
            <a:cxnSpLocks/>
            <a:stCxn id="35" idx="1"/>
          </p:cNvCxnSpPr>
          <p:nvPr/>
        </p:nvCxnSpPr>
        <p:spPr>
          <a:xfrm flipH="1" flipV="1">
            <a:off x="15826307" y="4011011"/>
            <a:ext cx="160671" cy="259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Hexagon 36">
            <a:extLst>
              <a:ext uri="{FF2B5EF4-FFF2-40B4-BE49-F238E27FC236}">
                <a16:creationId xmlns:a16="http://schemas.microsoft.com/office/drawing/2014/main" id="{B1B19C30-F5BF-FE61-8373-A16EAE98584C}"/>
              </a:ext>
            </a:extLst>
          </p:cNvPr>
          <p:cNvSpPr/>
          <p:nvPr/>
        </p:nvSpPr>
        <p:spPr>
          <a:xfrm>
            <a:off x="13451222" y="520443"/>
            <a:ext cx="1044057" cy="801464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689788D-BCDA-45C7-3121-15AB545B8F98}"/>
              </a:ext>
            </a:extLst>
          </p:cNvPr>
          <p:cNvSpPr txBox="1"/>
          <p:nvPr/>
        </p:nvSpPr>
        <p:spPr>
          <a:xfrm>
            <a:off x="14507698" y="724738"/>
            <a:ext cx="163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1F761992-D8FC-5A7E-10BB-7E02CCE6FA63}"/>
              </a:ext>
            </a:extLst>
          </p:cNvPr>
          <p:cNvSpPr/>
          <p:nvPr/>
        </p:nvSpPr>
        <p:spPr>
          <a:xfrm>
            <a:off x="14863495" y="477712"/>
            <a:ext cx="938181" cy="87212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bject 17">
            <a:extLst>
              <a:ext uri="{FF2B5EF4-FFF2-40B4-BE49-F238E27FC236}">
                <a16:creationId xmlns:a16="http://schemas.microsoft.com/office/drawing/2014/main" id="{11857404-627B-4EDB-DA70-136AF103C6C8}"/>
              </a:ext>
            </a:extLst>
          </p:cNvPr>
          <p:cNvSpPr txBox="1"/>
          <p:nvPr/>
        </p:nvSpPr>
        <p:spPr>
          <a:xfrm>
            <a:off x="14833197" y="835065"/>
            <a:ext cx="1067151" cy="207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algn="ctr" defTabSz="683008">
              <a:defRPr/>
            </a:pP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Cer</a:t>
            </a:r>
            <a:r>
              <a:rPr sz="900" b="1" spc="4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a</a:t>
            </a: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mide</a:t>
            </a:r>
            <a:endParaRPr sz="900" dirty="0">
              <a:solidFill>
                <a:prstClr val="black"/>
              </a:solidFill>
              <a:ea typeface="Verdana" panose="020B0604030504040204" pitchFamily="34" charset="0"/>
              <a:cs typeface="Arial"/>
            </a:endParaRPr>
          </a:p>
        </p:txBody>
      </p:sp>
      <p:sp>
        <p:nvSpPr>
          <p:cNvPr id="41" name="object 17">
            <a:extLst>
              <a:ext uri="{FF2B5EF4-FFF2-40B4-BE49-F238E27FC236}">
                <a16:creationId xmlns:a16="http://schemas.microsoft.com/office/drawing/2014/main" id="{DA172C98-C933-E442-AA30-760E4E3A15FF}"/>
              </a:ext>
            </a:extLst>
          </p:cNvPr>
          <p:cNvSpPr txBox="1"/>
          <p:nvPr/>
        </p:nvSpPr>
        <p:spPr>
          <a:xfrm>
            <a:off x="13435230" y="879168"/>
            <a:ext cx="1067151" cy="207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algn="ctr" defTabSz="683008">
              <a:defRPr/>
            </a:pPr>
            <a:r>
              <a:rPr lang="en-US"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Glucose</a:t>
            </a:r>
            <a:endParaRPr sz="900" dirty="0">
              <a:solidFill>
                <a:prstClr val="black"/>
              </a:solidFill>
              <a:ea typeface="Verdana" panose="020B0604030504040204" pitchFamily="34" charset="0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F4A7A2-A2F4-731B-8A80-94BC9CCB22F0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D9609E-EACA-A48C-3B39-96DBC49E4BE9}"/>
              </a:ext>
            </a:extLst>
          </p:cNvPr>
          <p:cNvSpPr txBox="1"/>
          <p:nvPr/>
        </p:nvSpPr>
        <p:spPr>
          <a:xfrm>
            <a:off x="6975280" y="4702553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A5E84D7-54BD-7FB2-CFE5-8AF4E540541D}"/>
              </a:ext>
            </a:extLst>
          </p:cNvPr>
          <p:cNvGrpSpPr/>
          <p:nvPr/>
        </p:nvGrpSpPr>
        <p:grpSpPr>
          <a:xfrm>
            <a:off x="4125618" y="1260559"/>
            <a:ext cx="4712616" cy="3206774"/>
            <a:chOff x="4125618" y="1260559"/>
            <a:chExt cx="4712616" cy="3206774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666CA3A9-227D-1355-91F8-AE1C38651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25618" y="1260559"/>
              <a:ext cx="4712616" cy="320677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2367193-5A15-4EB6-2534-82F6BD32BA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1783" b="31948"/>
            <a:stretch/>
          </p:blipFill>
          <p:spPr>
            <a:xfrm>
              <a:off x="4629534" y="2065143"/>
              <a:ext cx="613797" cy="1215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629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GM2 accumulates in GM2 gangliosidoses</a:t>
            </a:r>
            <a:r>
              <a:rPr lang="pt-BR" baseline="30000" dirty="0"/>
              <a:t>1</a:t>
            </a:r>
            <a:r>
              <a:rPr lang="pt-BR" dirty="0"/>
              <a:t> </a:t>
            </a:r>
            <a:r>
              <a:rPr lang="pt-BR" i="1" dirty="0"/>
              <a:t>(cont’d)</a:t>
            </a:r>
            <a:endParaRPr lang="en-IN" i="1" baseline="30000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13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>
                <a:latin typeface="Verdana (Body)"/>
                <a:cs typeface="Times New Roman" panose="02020603050405020304" pitchFamily="18" charset="0"/>
              </a:rPr>
              <a:t>1. </a:t>
            </a:r>
            <a:r>
              <a:rPr lang="en-US" sz="700" dirty="0"/>
              <a:t>Toro C et al. </a:t>
            </a:r>
            <a:r>
              <a:rPr lang="en-US" sz="700" i="1" dirty="0"/>
              <a:t>Neuroscience Letters</a:t>
            </a:r>
            <a:r>
              <a:rPr lang="en-US" sz="700" dirty="0"/>
              <a:t>. </a:t>
            </a:r>
            <a:r>
              <a:rPr lang="en-US" sz="70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2021;764:136195.</a:t>
            </a:r>
            <a:endParaRPr lang="en-US" sz="7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3204957" cy="1184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Accumulation of GM2 occurs primarily within neurons and progressively destroys nerve cells in the brain and spinal cord 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This accumulation can lead to neurodegenerative symptoms</a:t>
            </a:r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A322BDFF-433C-E0E5-76D1-05806C4ABC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577" y="1122407"/>
            <a:ext cx="2664354" cy="2664354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946C585D-479B-113E-F5FF-0A2148C94F56}"/>
              </a:ext>
            </a:extLst>
          </p:cNvPr>
          <p:cNvSpPr txBox="1">
            <a:spLocks/>
          </p:cNvSpPr>
          <p:nvPr/>
        </p:nvSpPr>
        <p:spPr>
          <a:xfrm>
            <a:off x="3864929" y="3842917"/>
            <a:ext cx="4736318" cy="375172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0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0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0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1" i="0" kern="120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buClr>
                <a:srgbClr val="38AFA0"/>
              </a:buClr>
            </a:pPr>
            <a:endParaRPr lang="en-US" sz="900" dirty="0">
              <a:latin typeface="+mn-lt"/>
            </a:endParaRPr>
          </a:p>
          <a:p>
            <a:pPr algn="ctr">
              <a:lnSpc>
                <a:spcPct val="100000"/>
              </a:lnSpc>
              <a:buClr>
                <a:srgbClr val="38AFA0"/>
              </a:buClr>
            </a:pPr>
            <a:r>
              <a:rPr lang="en-US" b="1" dirty="0">
                <a:latin typeface="+mn-lt"/>
              </a:rPr>
              <a:t>Swollen neurons with lamellar inclusions, neuronal degradation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2FB1A5-2EC4-C85D-1D83-217477B46C1F}"/>
              </a:ext>
            </a:extLst>
          </p:cNvPr>
          <p:cNvSpPr txBox="1"/>
          <p:nvPr/>
        </p:nvSpPr>
        <p:spPr>
          <a:xfrm>
            <a:off x="5087036" y="4298790"/>
            <a:ext cx="31255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0" u="none" strike="noStrike" dirty="0">
                <a:effectLst/>
                <a:latin typeface="Proxima Nova" panose="02000506030000020004" pitchFamily="2" charset="0"/>
              </a:rPr>
              <a:t>With permission from Getty images.</a:t>
            </a:r>
            <a:endParaRPr lang="en-US" sz="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8BBADD-31E1-1800-1AC4-997CFA290CA1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F4871C-6EB4-B6DD-181D-03E87C298D38}"/>
              </a:ext>
            </a:extLst>
          </p:cNvPr>
          <p:cNvSpPr txBox="1"/>
          <p:nvPr/>
        </p:nvSpPr>
        <p:spPr>
          <a:xfrm>
            <a:off x="6975280" y="4671775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307068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GL-3 accumulates in Fabry disease</a:t>
            </a:r>
            <a:r>
              <a:rPr lang="en-IN" baseline="30000" dirty="0"/>
              <a:t>1,2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14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396356"/>
            <a:ext cx="8517109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spc="-20" dirty="0"/>
              <a:t>1. Germain DP. </a:t>
            </a:r>
            <a:r>
              <a:rPr lang="en-US" sz="700" i="1" spc="-20" dirty="0" err="1"/>
              <a:t>Orphanet</a:t>
            </a:r>
            <a:r>
              <a:rPr lang="en-US" sz="700" i="1" spc="-20" dirty="0"/>
              <a:t> J Rare Dis.</a:t>
            </a:r>
            <a:r>
              <a:rPr lang="en-US" sz="700" spc="-20" dirty="0"/>
              <a:t> 2010;5:30;</a:t>
            </a:r>
            <a:br>
              <a:rPr lang="en-US" sz="700" spc="-20" dirty="0"/>
            </a:br>
            <a:r>
              <a:rPr lang="en-US" sz="700" spc="-20" dirty="0"/>
              <a:t>2. </a:t>
            </a:r>
            <a:r>
              <a:rPr lang="en-US" sz="700" spc="-20" dirty="0" err="1"/>
              <a:t>Desnick</a:t>
            </a:r>
            <a:r>
              <a:rPr lang="en-US" sz="700" spc="-20" dirty="0"/>
              <a:t> RJ, et al. In: Valle DL, </a:t>
            </a:r>
            <a:r>
              <a:rPr lang="en-US" sz="700" spc="-20" dirty="0" err="1"/>
              <a:t>Antonarakis</a:t>
            </a:r>
            <a:r>
              <a:rPr lang="en-US" sz="700" spc="-20" dirty="0"/>
              <a:t> S, </a:t>
            </a:r>
            <a:r>
              <a:rPr lang="en-US" sz="700" spc="-20" dirty="0" err="1"/>
              <a:t>Ballabio</a:t>
            </a:r>
            <a:r>
              <a:rPr lang="en-US" sz="700" spc="-20" dirty="0"/>
              <a:t> A, eds. </a:t>
            </a:r>
            <a:r>
              <a:rPr lang="en-US" sz="700" i="1" spc="-20" dirty="0"/>
              <a:t>The Online Metabolic and Molecular Bases of Inherited Disease.</a:t>
            </a:r>
            <a:r>
              <a:rPr lang="en-US" sz="700" spc="-20" dirty="0"/>
              <a:t> McGraw Hill; 2020. 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3590719" cy="10002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Fabry disease is a rare, progressive, </a:t>
            </a:r>
            <a:b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X-linked LSD resulting from a deficiency </a:t>
            </a:r>
            <a:b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l-GR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galactosidase A enzyme 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Deficient </a:t>
            </a:r>
            <a:r>
              <a:rPr lang="el-GR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galactosidase A (catalytic enzyme) results in GL-3 accumulation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2C07F29-ACB1-1956-D441-461B2DDE3AA8}"/>
              </a:ext>
            </a:extLst>
          </p:cNvPr>
          <p:cNvGrpSpPr/>
          <p:nvPr/>
        </p:nvGrpSpPr>
        <p:grpSpPr>
          <a:xfrm>
            <a:off x="7346387" y="1229154"/>
            <a:ext cx="1712062" cy="555280"/>
            <a:chOff x="7435113" y="1006341"/>
            <a:chExt cx="1712062" cy="555280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7D49DEDB-3744-8592-2B49-5AF82B2FF8D0}"/>
                </a:ext>
              </a:extLst>
            </p:cNvPr>
            <p:cNvSpPr/>
            <p:nvPr/>
          </p:nvSpPr>
          <p:spPr>
            <a:xfrm>
              <a:off x="7469947" y="1390103"/>
              <a:ext cx="314430" cy="1496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73B786-980E-811E-E647-43835588D0C0}"/>
                </a:ext>
              </a:extLst>
            </p:cNvPr>
            <p:cNvSpPr txBox="1"/>
            <p:nvPr/>
          </p:nvSpPr>
          <p:spPr>
            <a:xfrm>
              <a:off x="7435113" y="1006341"/>
              <a:ext cx="1712062" cy="55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6896D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 = synthesis enzyme</a:t>
              </a:r>
              <a:br>
                <a:rPr lang="en-US" sz="7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= catalytic enzyme</a:t>
              </a:r>
              <a:endParaRPr lang="en-US" sz="700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  </a:t>
              </a:r>
              <a:r>
                <a:rPr lang="en-US" sz="700" b="1" i="0" u="none" strike="noStrike" dirty="0">
                  <a:solidFill>
                    <a:srgbClr val="DC7770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= deficient enzyme</a:t>
              </a:r>
              <a:endParaRPr lang="en-US" sz="700" b="1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E69D711B-BF78-5368-F946-1D1400B8D58E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7A920C-F969-CC2B-791D-DF06D658D78B}"/>
              </a:ext>
            </a:extLst>
          </p:cNvPr>
          <p:cNvSpPr txBox="1"/>
          <p:nvPr/>
        </p:nvSpPr>
        <p:spPr>
          <a:xfrm>
            <a:off x="6975280" y="4702553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ACAD114-65DF-A320-7396-57EFE0E4610A}"/>
              </a:ext>
            </a:extLst>
          </p:cNvPr>
          <p:cNvGrpSpPr/>
          <p:nvPr/>
        </p:nvGrpSpPr>
        <p:grpSpPr>
          <a:xfrm>
            <a:off x="4117546" y="1263273"/>
            <a:ext cx="4712616" cy="3206774"/>
            <a:chOff x="4117546" y="1263273"/>
            <a:chExt cx="4712616" cy="320677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CA833E1-0114-0339-DBC9-6857BFDC9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17546" y="1263273"/>
              <a:ext cx="4712616" cy="320677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EAA573C-2795-FFD3-5370-D76F43C106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" r="3037" b="21209"/>
            <a:stretch/>
          </p:blipFill>
          <p:spPr>
            <a:xfrm>
              <a:off x="4608055" y="2029997"/>
              <a:ext cx="604113" cy="1402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195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GL-3 accumulates in Fabry disease</a:t>
            </a:r>
            <a:r>
              <a:rPr lang="en-IN" baseline="30000" dirty="0"/>
              <a:t>1-3</a:t>
            </a:r>
            <a:r>
              <a:rPr lang="en-IN" dirty="0"/>
              <a:t> </a:t>
            </a:r>
            <a:r>
              <a:rPr lang="en-IN" i="1" dirty="0"/>
              <a:t>(cont’d)</a:t>
            </a:r>
            <a:endParaRPr lang="en-IN" i="1" baseline="30000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15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396356"/>
            <a:ext cx="8517109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 Germain DP. </a:t>
            </a:r>
            <a:r>
              <a:rPr lang="en-US" sz="700" i="1" dirty="0" err="1"/>
              <a:t>Orphanet</a:t>
            </a:r>
            <a:r>
              <a:rPr lang="en-US" sz="700" i="1" dirty="0"/>
              <a:t> J Rare Dis.</a:t>
            </a:r>
            <a:r>
              <a:rPr lang="en-US" sz="700" dirty="0"/>
              <a:t> 2010;5:30; 2. </a:t>
            </a:r>
            <a:r>
              <a:rPr lang="en-US" sz="700" dirty="0" err="1"/>
              <a:t>Desnick</a:t>
            </a:r>
            <a:r>
              <a:rPr lang="en-US" sz="700" dirty="0"/>
              <a:t> RJ et al. In: Valle DL, </a:t>
            </a:r>
            <a:r>
              <a:rPr lang="en-US" sz="700" dirty="0" err="1"/>
              <a:t>Antonarakis</a:t>
            </a:r>
            <a:r>
              <a:rPr lang="en-US" sz="700" dirty="0"/>
              <a:t> S, </a:t>
            </a:r>
            <a:r>
              <a:rPr lang="en-US" sz="700" dirty="0" err="1"/>
              <a:t>Ballabio</a:t>
            </a:r>
            <a:r>
              <a:rPr lang="en-US" sz="700" dirty="0"/>
              <a:t> A, eds. </a:t>
            </a:r>
            <a:r>
              <a:rPr lang="en-US" sz="700" i="1" dirty="0"/>
              <a:t>The Online Metabolic and Molecular Bases of Inherited Disease.</a:t>
            </a:r>
            <a:r>
              <a:rPr lang="en-US" sz="700" dirty="0"/>
              <a:t> McGraw Hill; 2020; 3. Ortiz A et al. </a:t>
            </a:r>
            <a:r>
              <a:rPr lang="en-US" sz="700" i="1" dirty="0"/>
              <a:t>Mol Genet </a:t>
            </a:r>
            <a:r>
              <a:rPr lang="en-US" sz="700" i="1" dirty="0" err="1"/>
              <a:t>Metab</a:t>
            </a:r>
            <a:r>
              <a:rPr lang="en-US" sz="700" i="1" dirty="0"/>
              <a:t>.</a:t>
            </a:r>
            <a:r>
              <a:rPr lang="en-US" sz="700" dirty="0"/>
              <a:t> 2018;123(4):416-427. </a:t>
            </a:r>
            <a:endParaRPr lang="en-US" sz="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8508001" cy="8156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Accumulation of GL-3 occurs in different cell types of the heart, kidneys, and cerebrovascular system, which can lead to significant and progressive organ damage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Nerve damage which can lead to acute and chronic pain and autonomic dysfunction, impacting the gastrointestinal system (enteric neuropathy) 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0B945CA3-555C-E2DF-433A-92449E666F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45"/>
          <a:stretch/>
        </p:blipFill>
        <p:spPr bwMode="auto">
          <a:xfrm>
            <a:off x="333826" y="2125315"/>
            <a:ext cx="2434914" cy="159486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Box 7">
            <a:extLst>
              <a:ext uri="{FF2B5EF4-FFF2-40B4-BE49-F238E27FC236}">
                <a16:creationId xmlns:a16="http://schemas.microsoft.com/office/drawing/2014/main" id="{E4BB3D94-2D46-70EF-6A26-5EC9A30E715A}"/>
              </a:ext>
            </a:extLst>
          </p:cNvPr>
          <p:cNvSpPr txBox="1"/>
          <p:nvPr/>
        </p:nvSpPr>
        <p:spPr>
          <a:xfrm>
            <a:off x="333826" y="3784588"/>
            <a:ext cx="2434914" cy="23706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00" b="1" dirty="0">
                <a:solidFill>
                  <a:srgbClr val="FFFFFF"/>
                </a:solidFill>
                <a:latin typeface="+mj-lt"/>
                <a:cs typeface="Arial" pitchFamily="34" charset="0"/>
              </a:rPr>
              <a:t>Vascular endothelial cells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C69FD9D3-005A-13FE-67AB-AF21E7C6B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072" y="2125315"/>
            <a:ext cx="1790234" cy="1599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96B85EE-1407-B422-5371-563E6C970765}"/>
              </a:ext>
            </a:extLst>
          </p:cNvPr>
          <p:cNvSpPr txBox="1"/>
          <p:nvPr/>
        </p:nvSpPr>
        <p:spPr>
          <a:xfrm>
            <a:off x="2867766" y="3784588"/>
            <a:ext cx="1790233" cy="2308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00" b="1" dirty="0">
                <a:solidFill>
                  <a:srgbClr val="FFFFFF"/>
                </a:solidFill>
                <a:latin typeface="+mj-lt"/>
                <a:cs typeface="Arial" pitchFamily="34" charset="0"/>
              </a:rPr>
              <a:t>Cardiomyocytes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F58F01-2CE6-3F82-6028-D66BC060B2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025" y="2129464"/>
            <a:ext cx="2186201" cy="1594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A74DB6B-A9D8-264C-8923-E66D674AE715}"/>
              </a:ext>
            </a:extLst>
          </p:cNvPr>
          <p:cNvGrpSpPr/>
          <p:nvPr/>
        </p:nvGrpSpPr>
        <p:grpSpPr>
          <a:xfrm>
            <a:off x="2867767" y="2125315"/>
            <a:ext cx="1790233" cy="1607337"/>
            <a:chOff x="6759767" y="961041"/>
            <a:chExt cx="1571648" cy="1411083"/>
          </a:xfrm>
        </p:grpSpPr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56C467F2-C1EA-CE27-3F3A-08B5353B27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0" t="3579" r="51775"/>
            <a:stretch/>
          </p:blipFill>
          <p:spPr bwMode="auto">
            <a:xfrm>
              <a:off x="6759767" y="961041"/>
              <a:ext cx="1571648" cy="14110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" name="Straight Arrow Connector 14">
              <a:extLst>
                <a:ext uri="{FF2B5EF4-FFF2-40B4-BE49-F238E27FC236}">
                  <a16:creationId xmlns:a16="http://schemas.microsoft.com/office/drawing/2014/main" id="{7402C88A-3D88-5FB1-34D1-2BB25C458EFA}"/>
                </a:ext>
              </a:extLst>
            </p:cNvPr>
            <p:cNvCxnSpPr/>
            <p:nvPr/>
          </p:nvCxnSpPr>
          <p:spPr>
            <a:xfrm>
              <a:off x="7545590" y="1636168"/>
              <a:ext cx="126570" cy="221667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1">
            <a:extLst>
              <a:ext uri="{FF2B5EF4-FFF2-40B4-BE49-F238E27FC236}">
                <a16:creationId xmlns:a16="http://schemas.microsoft.com/office/drawing/2014/main" id="{C5B5214E-5D9A-6057-D66B-C3D7350748B7}"/>
              </a:ext>
            </a:extLst>
          </p:cNvPr>
          <p:cNvSpPr txBox="1"/>
          <p:nvPr/>
        </p:nvSpPr>
        <p:spPr>
          <a:xfrm>
            <a:off x="4757025" y="3784587"/>
            <a:ext cx="2186200" cy="2308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00" b="1" dirty="0">
                <a:solidFill>
                  <a:srgbClr val="FFFFFF"/>
                </a:solidFill>
                <a:latin typeface="+mj-lt"/>
                <a:cs typeface="Arial" pitchFamily="34" charset="0"/>
              </a:rPr>
              <a:t>Dorsal root ganglion cells </a:t>
            </a:r>
          </a:p>
        </p:txBody>
      </p:sp>
      <p:sp>
        <p:nvSpPr>
          <p:cNvPr id="20" name="TextBox 9">
            <a:extLst>
              <a:ext uri="{FF2B5EF4-FFF2-40B4-BE49-F238E27FC236}">
                <a16:creationId xmlns:a16="http://schemas.microsoft.com/office/drawing/2014/main" id="{9703EF9F-3E94-96DB-AB23-DB9AAF0A7322}"/>
              </a:ext>
            </a:extLst>
          </p:cNvPr>
          <p:cNvSpPr txBox="1"/>
          <p:nvPr/>
        </p:nvSpPr>
        <p:spPr>
          <a:xfrm>
            <a:off x="7044072" y="3784586"/>
            <a:ext cx="1790232" cy="23706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00" b="1" dirty="0">
                <a:solidFill>
                  <a:srgbClr val="FFFFFF"/>
                </a:solidFill>
                <a:latin typeface="+mj-lt"/>
                <a:cs typeface="Arial" pitchFamily="34" charset="0"/>
              </a:rPr>
              <a:t>Kidney cells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240FEE-09C8-9C93-5C4C-61AB97202233}"/>
              </a:ext>
            </a:extLst>
          </p:cNvPr>
          <p:cNvSpPr txBox="1"/>
          <p:nvPr/>
        </p:nvSpPr>
        <p:spPr>
          <a:xfrm>
            <a:off x="322263" y="4053947"/>
            <a:ext cx="433573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permission from </a:t>
            </a:r>
            <a:r>
              <a:rPr lang="en-US" sz="800" b="0" i="0" u="none" strike="noStrike" dirty="0" err="1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Thurberg</a:t>
            </a:r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BL, et al. </a:t>
            </a:r>
            <a:r>
              <a:rPr lang="en-US" sz="800" b="0" i="1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Kidney Int</a:t>
            </a:r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2002;62(6):1933-1946.</a:t>
            </a: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1BBD30-CA34-06D6-2018-BA30AB4A0E1A}"/>
              </a:ext>
            </a:extLst>
          </p:cNvPr>
          <p:cNvSpPr txBox="1"/>
          <p:nvPr/>
        </p:nvSpPr>
        <p:spPr>
          <a:xfrm>
            <a:off x="4757026" y="4036510"/>
            <a:ext cx="2186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permission from </a:t>
            </a:r>
            <a:r>
              <a:rPr lang="en-US" sz="800" b="0" i="0" u="none" strike="noStrike" dirty="0" err="1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Linhart</a:t>
            </a:r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A, Elliot PM, et al. </a:t>
            </a:r>
            <a:r>
              <a:rPr lang="en-US" sz="800" b="0" i="1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Heart</a:t>
            </a:r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2007;93(4):528-535.</a:t>
            </a: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E2FE2F-B034-7AD3-77DB-C8DEB54ED361}"/>
              </a:ext>
            </a:extLst>
          </p:cNvPr>
          <p:cNvSpPr txBox="1"/>
          <p:nvPr/>
        </p:nvSpPr>
        <p:spPr>
          <a:xfrm>
            <a:off x="7039114" y="4041289"/>
            <a:ext cx="18000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Courtesy of E. Kaye.</a:t>
            </a: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5E5364-56EF-3E25-78B0-09669A363142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3CDDCA-06FA-5621-1E93-84A206508002}"/>
              </a:ext>
            </a:extLst>
          </p:cNvPr>
          <p:cNvSpPr txBox="1"/>
          <p:nvPr/>
        </p:nvSpPr>
        <p:spPr>
          <a:xfrm>
            <a:off x="6975280" y="4725425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338924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GL-1 accumulates in Gaucher disease</a:t>
            </a:r>
            <a:r>
              <a:rPr lang="en-IN" baseline="30000" dirty="0"/>
              <a:t>1,2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16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kern="300" spc="-30" dirty="0"/>
              <a:t>1. </a:t>
            </a:r>
            <a:r>
              <a:rPr lang="en-US" sz="700" kern="300" spc="-30" dirty="0" err="1"/>
              <a:t>Pastores</a:t>
            </a:r>
            <a:r>
              <a:rPr lang="en-US" sz="700" kern="300" spc="-30" dirty="0"/>
              <a:t> GM et al. </a:t>
            </a:r>
            <a:r>
              <a:rPr lang="en-US" sz="700" i="1" kern="300" spc="-30" dirty="0"/>
              <a:t>Semin </a:t>
            </a:r>
            <a:r>
              <a:rPr lang="en-US" sz="700" i="1" kern="300" spc="-30" dirty="0" err="1"/>
              <a:t>Hematol</a:t>
            </a:r>
            <a:r>
              <a:rPr lang="en-US" sz="700" i="1" kern="300" spc="-30" dirty="0"/>
              <a:t>.</a:t>
            </a:r>
            <a:r>
              <a:rPr lang="en-US" sz="700" kern="300" spc="-30" dirty="0"/>
              <a:t> 2004;41(4 suppl 5):4-14; 2. Cox TM. </a:t>
            </a:r>
            <a:r>
              <a:rPr lang="en-US" sz="700" i="1" kern="300" spc="-30" dirty="0"/>
              <a:t>J Inherit </a:t>
            </a:r>
            <a:r>
              <a:rPr lang="en-US" sz="700" i="1" kern="300" spc="-30" dirty="0" err="1"/>
              <a:t>Metab</a:t>
            </a:r>
            <a:r>
              <a:rPr lang="en-US" sz="700" i="1" kern="300" spc="-30" dirty="0"/>
              <a:t> Dis.</a:t>
            </a:r>
            <a:r>
              <a:rPr lang="en-US" sz="700" kern="300" spc="-30" dirty="0"/>
              <a:t> 2001;24(suppl 2):106-121.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3590719" cy="17389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Gaucher disease is a rare, autosomal recessive LSD caused by pathogenic variants in the glucocerebrosidase (</a:t>
            </a:r>
            <a:r>
              <a:rPr lang="en-IN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GBA1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gene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Resulting deficiency of the catabolism enzyme acid </a:t>
            </a:r>
            <a:r>
              <a:rPr lang="el-GR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glucosidase which can lead to accumulation of the GSL glucosylceramide (GL-1) in the lysosomes of macrophages known as Gaucher cells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2C07F29-ACB1-1956-D441-461B2DDE3AA8}"/>
              </a:ext>
            </a:extLst>
          </p:cNvPr>
          <p:cNvGrpSpPr/>
          <p:nvPr/>
        </p:nvGrpSpPr>
        <p:grpSpPr>
          <a:xfrm>
            <a:off x="7346387" y="1229154"/>
            <a:ext cx="1712062" cy="555280"/>
            <a:chOff x="7435113" y="1006341"/>
            <a:chExt cx="1712062" cy="555280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7D49DEDB-3744-8592-2B49-5AF82B2FF8D0}"/>
                </a:ext>
              </a:extLst>
            </p:cNvPr>
            <p:cNvSpPr/>
            <p:nvPr/>
          </p:nvSpPr>
          <p:spPr>
            <a:xfrm>
              <a:off x="7469947" y="1390103"/>
              <a:ext cx="314430" cy="1496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73B786-980E-811E-E647-43835588D0C0}"/>
                </a:ext>
              </a:extLst>
            </p:cNvPr>
            <p:cNvSpPr txBox="1"/>
            <p:nvPr/>
          </p:nvSpPr>
          <p:spPr>
            <a:xfrm>
              <a:off x="7435113" y="1006341"/>
              <a:ext cx="1712062" cy="55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6896D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 = synthesis enzyme</a:t>
              </a:r>
              <a:br>
                <a:rPr lang="en-US" sz="7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= catalytic enzyme</a:t>
              </a:r>
              <a:endParaRPr lang="en-US" sz="700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  </a:t>
              </a:r>
              <a:r>
                <a:rPr lang="en-US" sz="700" b="1" i="0" u="none" strike="noStrike" dirty="0">
                  <a:solidFill>
                    <a:srgbClr val="DC7770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= deficient enzyme</a:t>
              </a:r>
              <a:endParaRPr lang="en-US" sz="700" b="1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2C7B22F-CD77-69A6-ED03-20DFF2CDED3D}"/>
              </a:ext>
            </a:extLst>
          </p:cNvPr>
          <p:cNvGrpSpPr/>
          <p:nvPr/>
        </p:nvGrpSpPr>
        <p:grpSpPr>
          <a:xfrm>
            <a:off x="13328610" y="1432999"/>
            <a:ext cx="4019102" cy="2597393"/>
            <a:chOff x="3623987" y="1293175"/>
            <a:chExt cx="2716786" cy="2431595"/>
          </a:xfrm>
        </p:grpSpPr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6B24B77A-921E-FF60-2FFE-271FCE5DC09E}"/>
                </a:ext>
              </a:extLst>
            </p:cNvPr>
            <p:cNvSpPr txBox="1"/>
            <p:nvPr/>
          </p:nvSpPr>
          <p:spPr>
            <a:xfrm>
              <a:off x="4398892" y="1349918"/>
              <a:ext cx="1091565" cy="33210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44594" marR="9486" indent="-35576" defTabSz="683008">
                <a:defRPr/>
              </a:pPr>
              <a:r>
                <a:rPr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G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lucos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lcera</a:t>
              </a:r>
              <a:r>
                <a:rPr sz="825" spc="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m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ide </a:t>
              </a:r>
              <a:r>
                <a:rPr lang="en-US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n</a:t>
              </a:r>
              <a:r>
                <a:rPr sz="825" spc="-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hase</a:t>
              </a:r>
              <a:r>
                <a:rPr lang="en-IN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 (GCS)</a:t>
              </a:r>
              <a:endPara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2" name="object 8">
              <a:extLst>
                <a:ext uri="{FF2B5EF4-FFF2-40B4-BE49-F238E27FC236}">
                  <a16:creationId xmlns:a16="http://schemas.microsoft.com/office/drawing/2014/main" id="{6FDA1100-59A7-2736-AC0E-57385464D9EA}"/>
                </a:ext>
              </a:extLst>
            </p:cNvPr>
            <p:cNvSpPr/>
            <p:nvPr/>
          </p:nvSpPr>
          <p:spPr>
            <a:xfrm>
              <a:off x="3623987" y="1775947"/>
              <a:ext cx="1297305" cy="304520"/>
            </a:xfrm>
            <a:custGeom>
              <a:avLst/>
              <a:gdLst/>
              <a:ahLst/>
              <a:cxnLst/>
              <a:rect l="l" t="t" r="r" b="b"/>
              <a:pathLst>
                <a:path w="1297305" h="304520">
                  <a:moveTo>
                    <a:pt x="0" y="304520"/>
                  </a:moveTo>
                  <a:lnTo>
                    <a:pt x="1297305" y="304520"/>
                  </a:lnTo>
                  <a:lnTo>
                    <a:pt x="1297305" y="0"/>
                  </a:lnTo>
                  <a:lnTo>
                    <a:pt x="0" y="0"/>
                  </a:lnTo>
                  <a:lnTo>
                    <a:pt x="0" y="30452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3" name="object 9">
              <a:extLst>
                <a:ext uri="{FF2B5EF4-FFF2-40B4-BE49-F238E27FC236}">
                  <a16:creationId xmlns:a16="http://schemas.microsoft.com/office/drawing/2014/main" id="{1F59061B-25E5-82E3-70B2-DEAE15A98846}"/>
                </a:ext>
              </a:extLst>
            </p:cNvPr>
            <p:cNvSpPr txBox="1"/>
            <p:nvPr/>
          </p:nvSpPr>
          <p:spPr>
            <a:xfrm>
              <a:off x="3777741" y="1853661"/>
              <a:ext cx="96520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 err="1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GlcCer</a:t>
              </a:r>
              <a:r>
                <a:rPr sz="900" b="1" spc="-1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(GL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1)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4" name="object 10">
              <a:extLst>
                <a:ext uri="{FF2B5EF4-FFF2-40B4-BE49-F238E27FC236}">
                  <a16:creationId xmlns:a16="http://schemas.microsoft.com/office/drawing/2014/main" id="{36613841-B103-CCCC-1C00-5E44D214282E}"/>
                </a:ext>
              </a:extLst>
            </p:cNvPr>
            <p:cNvSpPr/>
            <p:nvPr/>
          </p:nvSpPr>
          <p:spPr>
            <a:xfrm>
              <a:off x="3768099" y="2631192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5" name="object 11">
              <a:extLst>
                <a:ext uri="{FF2B5EF4-FFF2-40B4-BE49-F238E27FC236}">
                  <a16:creationId xmlns:a16="http://schemas.microsoft.com/office/drawing/2014/main" id="{007478BA-BCA5-3B1F-E38A-916A91A5ECE6}"/>
                </a:ext>
              </a:extLst>
            </p:cNvPr>
            <p:cNvSpPr txBox="1"/>
            <p:nvPr/>
          </p:nvSpPr>
          <p:spPr>
            <a:xfrm>
              <a:off x="3987802" y="2684347"/>
              <a:ext cx="54356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La</a:t>
              </a:r>
              <a:r>
                <a:rPr sz="900" b="1" spc="4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Cer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6" name="object 14">
              <a:extLst>
                <a:ext uri="{FF2B5EF4-FFF2-40B4-BE49-F238E27FC236}">
                  <a16:creationId xmlns:a16="http://schemas.microsoft.com/office/drawing/2014/main" id="{03882969-D52B-CBBB-5C27-7BBDDA1F9A78}"/>
                </a:ext>
              </a:extLst>
            </p:cNvPr>
            <p:cNvSpPr/>
            <p:nvPr/>
          </p:nvSpPr>
          <p:spPr>
            <a:xfrm>
              <a:off x="5677072" y="2631192"/>
              <a:ext cx="663701" cy="296633"/>
            </a:xfrm>
            <a:custGeom>
              <a:avLst/>
              <a:gdLst/>
              <a:ahLst/>
              <a:cxnLst/>
              <a:rect l="l" t="t" r="r" b="b"/>
              <a:pathLst>
                <a:path w="663701" h="296633">
                  <a:moveTo>
                    <a:pt x="0" y="296633"/>
                  </a:moveTo>
                  <a:lnTo>
                    <a:pt x="663701" y="296633"/>
                  </a:lnTo>
                  <a:lnTo>
                    <a:pt x="663701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0" name="object 15">
              <a:extLst>
                <a:ext uri="{FF2B5EF4-FFF2-40B4-BE49-F238E27FC236}">
                  <a16:creationId xmlns:a16="http://schemas.microsoft.com/office/drawing/2014/main" id="{6757AC5E-B203-E8B1-7DEF-E821E5D12F5D}"/>
                </a:ext>
              </a:extLst>
            </p:cNvPr>
            <p:cNvSpPr txBox="1"/>
            <p:nvPr/>
          </p:nvSpPr>
          <p:spPr>
            <a:xfrm>
              <a:off x="5769449" y="2684347"/>
              <a:ext cx="475466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3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1" name="object 20">
              <a:extLst>
                <a:ext uri="{FF2B5EF4-FFF2-40B4-BE49-F238E27FC236}">
                  <a16:creationId xmlns:a16="http://schemas.microsoft.com/office/drawing/2014/main" id="{CFB4E473-E4B3-4CE4-A20E-88063F8D4D77}"/>
                </a:ext>
              </a:extLst>
            </p:cNvPr>
            <p:cNvSpPr/>
            <p:nvPr/>
          </p:nvSpPr>
          <p:spPr>
            <a:xfrm>
              <a:off x="4779139" y="2681299"/>
              <a:ext cx="829437" cy="110616"/>
            </a:xfrm>
            <a:custGeom>
              <a:avLst/>
              <a:gdLst/>
              <a:ahLst/>
              <a:cxnLst/>
              <a:rect l="l" t="t" r="r" b="b"/>
              <a:pathLst>
                <a:path w="829437" h="110616">
                  <a:moveTo>
                    <a:pt x="791536" y="55244"/>
                  </a:moveTo>
                  <a:lnTo>
                    <a:pt x="724915" y="94106"/>
                  </a:lnTo>
                  <a:lnTo>
                    <a:pt x="723391" y="99948"/>
                  </a:lnTo>
                  <a:lnTo>
                    <a:pt x="728726" y="109092"/>
                  </a:lnTo>
                  <a:lnTo>
                    <a:pt x="734567" y="110616"/>
                  </a:lnTo>
                  <a:lnTo>
                    <a:pt x="813117" y="64769"/>
                  </a:lnTo>
                  <a:lnTo>
                    <a:pt x="810513" y="64769"/>
                  </a:lnTo>
                  <a:lnTo>
                    <a:pt x="810513" y="63500"/>
                  </a:lnTo>
                  <a:lnTo>
                    <a:pt x="805688" y="63500"/>
                  </a:lnTo>
                  <a:lnTo>
                    <a:pt x="791536" y="55244"/>
                  </a:lnTo>
                  <a:close/>
                </a:path>
                <a:path w="829437" h="110616">
                  <a:moveTo>
                    <a:pt x="775207" y="45719"/>
                  </a:moveTo>
                  <a:lnTo>
                    <a:pt x="0" y="45719"/>
                  </a:lnTo>
                  <a:lnTo>
                    <a:pt x="0" y="64769"/>
                  </a:lnTo>
                  <a:lnTo>
                    <a:pt x="775207" y="64769"/>
                  </a:lnTo>
                  <a:lnTo>
                    <a:pt x="791536" y="55244"/>
                  </a:lnTo>
                  <a:lnTo>
                    <a:pt x="775207" y="45719"/>
                  </a:lnTo>
                  <a:close/>
                </a:path>
                <a:path w="829437" h="110616">
                  <a:moveTo>
                    <a:pt x="813118" y="45719"/>
                  </a:moveTo>
                  <a:lnTo>
                    <a:pt x="810513" y="45719"/>
                  </a:lnTo>
                  <a:lnTo>
                    <a:pt x="810513" y="64769"/>
                  </a:lnTo>
                  <a:lnTo>
                    <a:pt x="813117" y="64769"/>
                  </a:lnTo>
                  <a:lnTo>
                    <a:pt x="829437" y="55244"/>
                  </a:lnTo>
                  <a:lnTo>
                    <a:pt x="813118" y="45719"/>
                  </a:lnTo>
                  <a:close/>
                </a:path>
                <a:path w="829437" h="110616">
                  <a:moveTo>
                    <a:pt x="805688" y="46989"/>
                  </a:moveTo>
                  <a:lnTo>
                    <a:pt x="791536" y="55244"/>
                  </a:lnTo>
                  <a:lnTo>
                    <a:pt x="805688" y="63500"/>
                  </a:lnTo>
                  <a:lnTo>
                    <a:pt x="805688" y="46989"/>
                  </a:lnTo>
                  <a:close/>
                </a:path>
                <a:path w="829437" h="110616">
                  <a:moveTo>
                    <a:pt x="810513" y="46989"/>
                  </a:moveTo>
                  <a:lnTo>
                    <a:pt x="805688" y="46989"/>
                  </a:lnTo>
                  <a:lnTo>
                    <a:pt x="805688" y="63500"/>
                  </a:lnTo>
                  <a:lnTo>
                    <a:pt x="810513" y="63500"/>
                  </a:lnTo>
                  <a:lnTo>
                    <a:pt x="810513" y="46989"/>
                  </a:lnTo>
                  <a:close/>
                </a:path>
                <a:path w="829437" h="110616">
                  <a:moveTo>
                    <a:pt x="734567" y="0"/>
                  </a:moveTo>
                  <a:lnTo>
                    <a:pt x="728726" y="1523"/>
                  </a:lnTo>
                  <a:lnTo>
                    <a:pt x="726059" y="5968"/>
                  </a:lnTo>
                  <a:lnTo>
                    <a:pt x="723391" y="10540"/>
                  </a:lnTo>
                  <a:lnTo>
                    <a:pt x="724915" y="16382"/>
                  </a:lnTo>
                  <a:lnTo>
                    <a:pt x="791536" y="55244"/>
                  </a:lnTo>
                  <a:lnTo>
                    <a:pt x="805688" y="46989"/>
                  </a:lnTo>
                  <a:lnTo>
                    <a:pt x="810513" y="46989"/>
                  </a:lnTo>
                  <a:lnTo>
                    <a:pt x="810513" y="45719"/>
                  </a:lnTo>
                  <a:lnTo>
                    <a:pt x="813118" y="45719"/>
                  </a:lnTo>
                  <a:lnTo>
                    <a:pt x="739139" y="2539"/>
                  </a:lnTo>
                  <a:lnTo>
                    <a:pt x="734567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2" name="object 21">
              <a:extLst>
                <a:ext uri="{FF2B5EF4-FFF2-40B4-BE49-F238E27FC236}">
                  <a16:creationId xmlns:a16="http://schemas.microsoft.com/office/drawing/2014/main" id="{4405AF6A-0000-9AC8-A079-EEE20DB67739}"/>
                </a:ext>
              </a:extLst>
            </p:cNvPr>
            <p:cNvSpPr/>
            <p:nvPr/>
          </p:nvSpPr>
          <p:spPr>
            <a:xfrm>
              <a:off x="4779136" y="2780783"/>
              <a:ext cx="829310" cy="110617"/>
            </a:xfrm>
            <a:custGeom>
              <a:avLst/>
              <a:gdLst/>
              <a:ahLst/>
              <a:cxnLst/>
              <a:rect l="l" t="t" r="r" b="b"/>
              <a:pathLst>
                <a:path w="829310" h="110617">
                  <a:moveTo>
                    <a:pt x="94868" y="0"/>
                  </a:moveTo>
                  <a:lnTo>
                    <a:pt x="0" y="55244"/>
                  </a:lnTo>
                  <a:lnTo>
                    <a:pt x="94868" y="110617"/>
                  </a:lnTo>
                  <a:lnTo>
                    <a:pt x="100711" y="109093"/>
                  </a:lnTo>
                  <a:lnTo>
                    <a:pt x="103377" y="104520"/>
                  </a:lnTo>
                  <a:lnTo>
                    <a:pt x="105917" y="99949"/>
                  </a:lnTo>
                  <a:lnTo>
                    <a:pt x="104393" y="94234"/>
                  </a:lnTo>
                  <a:lnTo>
                    <a:pt x="99949" y="91567"/>
                  </a:lnTo>
                  <a:lnTo>
                    <a:pt x="54011" y="64769"/>
                  </a:lnTo>
                  <a:lnTo>
                    <a:pt x="18923" y="64769"/>
                  </a:lnTo>
                  <a:lnTo>
                    <a:pt x="18923" y="45719"/>
                  </a:lnTo>
                  <a:lnTo>
                    <a:pt x="54229" y="45719"/>
                  </a:lnTo>
                  <a:lnTo>
                    <a:pt x="99949" y="19050"/>
                  </a:lnTo>
                  <a:lnTo>
                    <a:pt x="104393" y="16382"/>
                  </a:lnTo>
                  <a:lnTo>
                    <a:pt x="105917" y="10541"/>
                  </a:lnTo>
                  <a:lnTo>
                    <a:pt x="103377" y="6095"/>
                  </a:lnTo>
                  <a:lnTo>
                    <a:pt x="100711" y="1524"/>
                  </a:lnTo>
                  <a:lnTo>
                    <a:pt x="94868" y="0"/>
                  </a:lnTo>
                  <a:close/>
                </a:path>
                <a:path w="829310" h="110617">
                  <a:moveTo>
                    <a:pt x="54229" y="45719"/>
                  </a:moveTo>
                  <a:lnTo>
                    <a:pt x="18923" y="45719"/>
                  </a:lnTo>
                  <a:lnTo>
                    <a:pt x="18923" y="64769"/>
                  </a:lnTo>
                  <a:lnTo>
                    <a:pt x="54011" y="64769"/>
                  </a:lnTo>
                  <a:lnTo>
                    <a:pt x="51834" y="63500"/>
                  </a:lnTo>
                  <a:lnTo>
                    <a:pt x="23749" y="63500"/>
                  </a:lnTo>
                  <a:lnTo>
                    <a:pt x="23749" y="47117"/>
                  </a:lnTo>
                  <a:lnTo>
                    <a:pt x="51834" y="47117"/>
                  </a:lnTo>
                  <a:lnTo>
                    <a:pt x="54229" y="45719"/>
                  </a:lnTo>
                  <a:close/>
                </a:path>
                <a:path w="829310" h="110617">
                  <a:moveTo>
                    <a:pt x="829310" y="45719"/>
                  </a:moveTo>
                  <a:lnTo>
                    <a:pt x="54229" y="45719"/>
                  </a:lnTo>
                  <a:lnTo>
                    <a:pt x="37791" y="55308"/>
                  </a:lnTo>
                  <a:lnTo>
                    <a:pt x="54011" y="64769"/>
                  </a:lnTo>
                  <a:lnTo>
                    <a:pt x="829310" y="64769"/>
                  </a:lnTo>
                  <a:lnTo>
                    <a:pt x="829310" y="45719"/>
                  </a:lnTo>
                  <a:close/>
                </a:path>
                <a:path w="829310" h="110617">
                  <a:moveTo>
                    <a:pt x="23749" y="47117"/>
                  </a:moveTo>
                  <a:lnTo>
                    <a:pt x="23749" y="63500"/>
                  </a:lnTo>
                  <a:lnTo>
                    <a:pt x="37791" y="55308"/>
                  </a:lnTo>
                  <a:lnTo>
                    <a:pt x="23749" y="47117"/>
                  </a:lnTo>
                  <a:close/>
                </a:path>
                <a:path w="829310" h="110617">
                  <a:moveTo>
                    <a:pt x="37791" y="55308"/>
                  </a:moveTo>
                  <a:lnTo>
                    <a:pt x="23749" y="63500"/>
                  </a:lnTo>
                  <a:lnTo>
                    <a:pt x="51834" y="63500"/>
                  </a:lnTo>
                  <a:lnTo>
                    <a:pt x="37791" y="55308"/>
                  </a:lnTo>
                  <a:close/>
                </a:path>
                <a:path w="829310" h="110617">
                  <a:moveTo>
                    <a:pt x="51834" y="47117"/>
                  </a:moveTo>
                  <a:lnTo>
                    <a:pt x="23749" y="47117"/>
                  </a:lnTo>
                  <a:lnTo>
                    <a:pt x="37791" y="55308"/>
                  </a:lnTo>
                  <a:lnTo>
                    <a:pt x="51834" y="47117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3" name="object 32">
              <a:extLst>
                <a:ext uri="{FF2B5EF4-FFF2-40B4-BE49-F238E27FC236}">
                  <a16:creationId xmlns:a16="http://schemas.microsoft.com/office/drawing/2014/main" id="{E9F1C260-32FE-D10A-2F81-CD05B7DCFA57}"/>
                </a:ext>
              </a:extLst>
            </p:cNvPr>
            <p:cNvSpPr/>
            <p:nvPr/>
          </p:nvSpPr>
          <p:spPr>
            <a:xfrm>
              <a:off x="4244086" y="2970302"/>
              <a:ext cx="110616" cy="457835"/>
            </a:xfrm>
            <a:custGeom>
              <a:avLst/>
              <a:gdLst/>
              <a:ahLst/>
              <a:cxnLst/>
              <a:rect l="l" t="t" r="r" b="b"/>
              <a:pathLst>
                <a:path w="110616" h="457835">
                  <a:moveTo>
                    <a:pt x="10540" y="351917"/>
                  </a:moveTo>
                  <a:lnTo>
                    <a:pt x="6096" y="354456"/>
                  </a:lnTo>
                  <a:lnTo>
                    <a:pt x="1524" y="357124"/>
                  </a:lnTo>
                  <a:lnTo>
                    <a:pt x="0" y="362966"/>
                  </a:lnTo>
                  <a:lnTo>
                    <a:pt x="55244" y="457835"/>
                  </a:lnTo>
                  <a:lnTo>
                    <a:pt x="66290" y="438912"/>
                  </a:lnTo>
                  <a:lnTo>
                    <a:pt x="45719" y="438912"/>
                  </a:lnTo>
                  <a:lnTo>
                    <a:pt x="45719" y="403605"/>
                  </a:lnTo>
                  <a:lnTo>
                    <a:pt x="19050" y="357886"/>
                  </a:lnTo>
                  <a:lnTo>
                    <a:pt x="16383" y="353441"/>
                  </a:lnTo>
                  <a:lnTo>
                    <a:pt x="10540" y="351917"/>
                  </a:lnTo>
                  <a:close/>
                </a:path>
                <a:path w="110616" h="457835">
                  <a:moveTo>
                    <a:pt x="45719" y="403605"/>
                  </a:moveTo>
                  <a:lnTo>
                    <a:pt x="45719" y="438912"/>
                  </a:lnTo>
                  <a:lnTo>
                    <a:pt x="64769" y="438912"/>
                  </a:lnTo>
                  <a:lnTo>
                    <a:pt x="64769" y="434086"/>
                  </a:lnTo>
                  <a:lnTo>
                    <a:pt x="47116" y="434086"/>
                  </a:lnTo>
                  <a:lnTo>
                    <a:pt x="55308" y="420043"/>
                  </a:lnTo>
                  <a:lnTo>
                    <a:pt x="45719" y="403605"/>
                  </a:lnTo>
                  <a:close/>
                </a:path>
                <a:path w="110616" h="457835">
                  <a:moveTo>
                    <a:pt x="99949" y="351917"/>
                  </a:moveTo>
                  <a:lnTo>
                    <a:pt x="94234" y="353441"/>
                  </a:lnTo>
                  <a:lnTo>
                    <a:pt x="91566" y="357886"/>
                  </a:lnTo>
                  <a:lnTo>
                    <a:pt x="64769" y="403823"/>
                  </a:lnTo>
                  <a:lnTo>
                    <a:pt x="64769" y="438912"/>
                  </a:lnTo>
                  <a:lnTo>
                    <a:pt x="66290" y="438912"/>
                  </a:lnTo>
                  <a:lnTo>
                    <a:pt x="110616" y="362966"/>
                  </a:lnTo>
                  <a:lnTo>
                    <a:pt x="109092" y="357124"/>
                  </a:lnTo>
                  <a:lnTo>
                    <a:pt x="104521" y="354456"/>
                  </a:lnTo>
                  <a:lnTo>
                    <a:pt x="99949" y="351917"/>
                  </a:lnTo>
                  <a:close/>
                </a:path>
                <a:path w="110616" h="457835">
                  <a:moveTo>
                    <a:pt x="55308" y="420043"/>
                  </a:moveTo>
                  <a:lnTo>
                    <a:pt x="47116" y="434086"/>
                  </a:lnTo>
                  <a:lnTo>
                    <a:pt x="63500" y="434086"/>
                  </a:lnTo>
                  <a:lnTo>
                    <a:pt x="55308" y="420043"/>
                  </a:lnTo>
                  <a:close/>
                </a:path>
                <a:path w="110616" h="457835">
                  <a:moveTo>
                    <a:pt x="64769" y="403823"/>
                  </a:moveTo>
                  <a:lnTo>
                    <a:pt x="55308" y="420043"/>
                  </a:lnTo>
                  <a:lnTo>
                    <a:pt x="63500" y="434086"/>
                  </a:lnTo>
                  <a:lnTo>
                    <a:pt x="64769" y="434086"/>
                  </a:lnTo>
                  <a:lnTo>
                    <a:pt x="64769" y="403823"/>
                  </a:lnTo>
                  <a:close/>
                </a:path>
                <a:path w="110616" h="457835">
                  <a:moveTo>
                    <a:pt x="64769" y="0"/>
                  </a:moveTo>
                  <a:lnTo>
                    <a:pt x="45719" y="0"/>
                  </a:lnTo>
                  <a:lnTo>
                    <a:pt x="45719" y="403605"/>
                  </a:lnTo>
                  <a:lnTo>
                    <a:pt x="55308" y="420043"/>
                  </a:lnTo>
                  <a:lnTo>
                    <a:pt x="64769" y="403823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4" name="object 33">
              <a:extLst>
                <a:ext uri="{FF2B5EF4-FFF2-40B4-BE49-F238E27FC236}">
                  <a16:creationId xmlns:a16="http://schemas.microsoft.com/office/drawing/2014/main" id="{AC2704B4-C40E-6C84-A336-45065E38968B}"/>
                </a:ext>
              </a:extLst>
            </p:cNvPr>
            <p:cNvSpPr/>
            <p:nvPr/>
          </p:nvSpPr>
          <p:spPr>
            <a:xfrm>
              <a:off x="4167253" y="2968632"/>
              <a:ext cx="110645" cy="413940"/>
            </a:xfrm>
            <a:custGeom>
              <a:avLst/>
              <a:gdLst/>
              <a:ahLst/>
              <a:cxnLst/>
              <a:rect l="l" t="t" r="r" b="b"/>
              <a:pathLst>
                <a:path w="110743" h="459486">
                  <a:moveTo>
                    <a:pt x="55788" y="37848"/>
                  </a:moveTo>
                  <a:lnTo>
                    <a:pt x="46110" y="54196"/>
                  </a:lnTo>
                  <a:lnTo>
                    <a:pt x="43306" y="459359"/>
                  </a:lnTo>
                  <a:lnTo>
                    <a:pt x="62356" y="459486"/>
                  </a:lnTo>
                  <a:lnTo>
                    <a:pt x="65161" y="54184"/>
                  </a:lnTo>
                  <a:lnTo>
                    <a:pt x="55788" y="37848"/>
                  </a:lnTo>
                  <a:close/>
                </a:path>
                <a:path w="110743" h="459486">
                  <a:moveTo>
                    <a:pt x="66873" y="18923"/>
                  </a:moveTo>
                  <a:lnTo>
                    <a:pt x="46354" y="18923"/>
                  </a:lnTo>
                  <a:lnTo>
                    <a:pt x="65404" y="19050"/>
                  </a:lnTo>
                  <a:lnTo>
                    <a:pt x="65168" y="54196"/>
                  </a:lnTo>
                  <a:lnTo>
                    <a:pt x="91641" y="100330"/>
                  </a:lnTo>
                  <a:lnTo>
                    <a:pt x="94234" y="104775"/>
                  </a:lnTo>
                  <a:lnTo>
                    <a:pt x="100075" y="106299"/>
                  </a:lnTo>
                  <a:lnTo>
                    <a:pt x="104521" y="103758"/>
                  </a:lnTo>
                  <a:lnTo>
                    <a:pt x="109092" y="101092"/>
                  </a:lnTo>
                  <a:lnTo>
                    <a:pt x="110743" y="95250"/>
                  </a:lnTo>
                  <a:lnTo>
                    <a:pt x="108076" y="90677"/>
                  </a:lnTo>
                  <a:lnTo>
                    <a:pt x="66873" y="18923"/>
                  </a:lnTo>
                  <a:close/>
                </a:path>
                <a:path w="110743" h="459486">
                  <a:moveTo>
                    <a:pt x="56006" y="0"/>
                  </a:moveTo>
                  <a:lnTo>
                    <a:pt x="2793" y="89916"/>
                  </a:lnTo>
                  <a:lnTo>
                    <a:pt x="0" y="94487"/>
                  </a:lnTo>
                  <a:lnTo>
                    <a:pt x="1524" y="100330"/>
                  </a:lnTo>
                  <a:lnTo>
                    <a:pt x="10667" y="105663"/>
                  </a:lnTo>
                  <a:lnTo>
                    <a:pt x="16510" y="104139"/>
                  </a:lnTo>
                  <a:lnTo>
                    <a:pt x="19176" y="99694"/>
                  </a:lnTo>
                  <a:lnTo>
                    <a:pt x="46110" y="54196"/>
                  </a:lnTo>
                  <a:lnTo>
                    <a:pt x="46354" y="18923"/>
                  </a:lnTo>
                  <a:lnTo>
                    <a:pt x="66873" y="18923"/>
                  </a:lnTo>
                  <a:lnTo>
                    <a:pt x="56006" y="0"/>
                  </a:lnTo>
                  <a:close/>
                </a:path>
                <a:path w="110743" h="459486">
                  <a:moveTo>
                    <a:pt x="46354" y="18923"/>
                  </a:moveTo>
                  <a:lnTo>
                    <a:pt x="46110" y="54196"/>
                  </a:lnTo>
                  <a:lnTo>
                    <a:pt x="55788" y="37848"/>
                  </a:lnTo>
                  <a:lnTo>
                    <a:pt x="47625" y="23622"/>
                  </a:lnTo>
                  <a:lnTo>
                    <a:pt x="65373" y="23622"/>
                  </a:lnTo>
                  <a:lnTo>
                    <a:pt x="65404" y="19050"/>
                  </a:lnTo>
                  <a:lnTo>
                    <a:pt x="46354" y="18923"/>
                  </a:lnTo>
                  <a:close/>
                </a:path>
                <a:path w="110743" h="459486">
                  <a:moveTo>
                    <a:pt x="65373" y="23622"/>
                  </a:moveTo>
                  <a:lnTo>
                    <a:pt x="47625" y="23622"/>
                  </a:lnTo>
                  <a:lnTo>
                    <a:pt x="64135" y="23749"/>
                  </a:lnTo>
                  <a:lnTo>
                    <a:pt x="55788" y="37848"/>
                  </a:lnTo>
                  <a:lnTo>
                    <a:pt x="65161" y="54184"/>
                  </a:lnTo>
                  <a:lnTo>
                    <a:pt x="65373" y="23622"/>
                  </a:lnTo>
                  <a:close/>
                </a:path>
                <a:path w="110743" h="459486">
                  <a:moveTo>
                    <a:pt x="47625" y="23622"/>
                  </a:moveTo>
                  <a:lnTo>
                    <a:pt x="55788" y="37848"/>
                  </a:lnTo>
                  <a:lnTo>
                    <a:pt x="64135" y="23749"/>
                  </a:lnTo>
                  <a:lnTo>
                    <a:pt x="47625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5" name="object 36">
              <a:extLst>
                <a:ext uri="{FF2B5EF4-FFF2-40B4-BE49-F238E27FC236}">
                  <a16:creationId xmlns:a16="http://schemas.microsoft.com/office/drawing/2014/main" id="{42D3D271-8BF9-8D90-5E87-4E0294DDE0F7}"/>
                </a:ext>
              </a:extLst>
            </p:cNvPr>
            <p:cNvSpPr/>
            <p:nvPr/>
          </p:nvSpPr>
          <p:spPr>
            <a:xfrm>
              <a:off x="4244086" y="2111695"/>
              <a:ext cx="110616" cy="465836"/>
            </a:xfrm>
            <a:custGeom>
              <a:avLst/>
              <a:gdLst/>
              <a:ahLst/>
              <a:cxnLst/>
              <a:rect l="l" t="t" r="r" b="b"/>
              <a:pathLst>
                <a:path w="110616" h="465836">
                  <a:moveTo>
                    <a:pt x="10540" y="359918"/>
                  </a:moveTo>
                  <a:lnTo>
                    <a:pt x="6096" y="362585"/>
                  </a:lnTo>
                  <a:lnTo>
                    <a:pt x="1524" y="365125"/>
                  </a:lnTo>
                  <a:lnTo>
                    <a:pt x="0" y="370967"/>
                  </a:lnTo>
                  <a:lnTo>
                    <a:pt x="55244" y="465836"/>
                  </a:lnTo>
                  <a:lnTo>
                    <a:pt x="66290" y="446913"/>
                  </a:lnTo>
                  <a:lnTo>
                    <a:pt x="45719" y="446913"/>
                  </a:lnTo>
                  <a:lnTo>
                    <a:pt x="45719" y="411733"/>
                  </a:lnTo>
                  <a:lnTo>
                    <a:pt x="16383" y="361442"/>
                  </a:lnTo>
                  <a:lnTo>
                    <a:pt x="10540" y="359918"/>
                  </a:lnTo>
                  <a:close/>
                </a:path>
                <a:path w="110616" h="465836">
                  <a:moveTo>
                    <a:pt x="45719" y="411733"/>
                  </a:moveTo>
                  <a:lnTo>
                    <a:pt x="45719" y="446913"/>
                  </a:lnTo>
                  <a:lnTo>
                    <a:pt x="64769" y="446913"/>
                  </a:lnTo>
                  <a:lnTo>
                    <a:pt x="64769" y="442213"/>
                  </a:lnTo>
                  <a:lnTo>
                    <a:pt x="47116" y="442213"/>
                  </a:lnTo>
                  <a:lnTo>
                    <a:pt x="55308" y="428171"/>
                  </a:lnTo>
                  <a:lnTo>
                    <a:pt x="45719" y="411733"/>
                  </a:lnTo>
                  <a:close/>
                </a:path>
                <a:path w="110616" h="465836">
                  <a:moveTo>
                    <a:pt x="99949" y="359918"/>
                  </a:moveTo>
                  <a:lnTo>
                    <a:pt x="94234" y="361442"/>
                  </a:lnTo>
                  <a:lnTo>
                    <a:pt x="64769" y="411951"/>
                  </a:lnTo>
                  <a:lnTo>
                    <a:pt x="64769" y="446913"/>
                  </a:lnTo>
                  <a:lnTo>
                    <a:pt x="66290" y="446913"/>
                  </a:lnTo>
                  <a:lnTo>
                    <a:pt x="110616" y="370967"/>
                  </a:lnTo>
                  <a:lnTo>
                    <a:pt x="109092" y="365125"/>
                  </a:lnTo>
                  <a:lnTo>
                    <a:pt x="104521" y="362585"/>
                  </a:lnTo>
                  <a:lnTo>
                    <a:pt x="99949" y="359918"/>
                  </a:lnTo>
                  <a:close/>
                </a:path>
                <a:path w="110616" h="465836">
                  <a:moveTo>
                    <a:pt x="55308" y="428171"/>
                  </a:moveTo>
                  <a:lnTo>
                    <a:pt x="47116" y="442213"/>
                  </a:lnTo>
                  <a:lnTo>
                    <a:pt x="63500" y="442213"/>
                  </a:lnTo>
                  <a:lnTo>
                    <a:pt x="55308" y="428171"/>
                  </a:lnTo>
                  <a:close/>
                </a:path>
                <a:path w="110616" h="465836">
                  <a:moveTo>
                    <a:pt x="64769" y="411951"/>
                  </a:moveTo>
                  <a:lnTo>
                    <a:pt x="55308" y="428171"/>
                  </a:lnTo>
                  <a:lnTo>
                    <a:pt x="63500" y="442213"/>
                  </a:lnTo>
                  <a:lnTo>
                    <a:pt x="64769" y="442213"/>
                  </a:lnTo>
                  <a:lnTo>
                    <a:pt x="64769" y="411951"/>
                  </a:lnTo>
                  <a:close/>
                </a:path>
                <a:path w="110616" h="465836">
                  <a:moveTo>
                    <a:pt x="64769" y="0"/>
                  </a:moveTo>
                  <a:lnTo>
                    <a:pt x="45719" y="0"/>
                  </a:lnTo>
                  <a:lnTo>
                    <a:pt x="45719" y="411733"/>
                  </a:lnTo>
                  <a:lnTo>
                    <a:pt x="55308" y="428171"/>
                  </a:lnTo>
                  <a:lnTo>
                    <a:pt x="64769" y="411951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6" name="object 37">
              <a:extLst>
                <a:ext uri="{FF2B5EF4-FFF2-40B4-BE49-F238E27FC236}">
                  <a16:creationId xmlns:a16="http://schemas.microsoft.com/office/drawing/2014/main" id="{121FF596-0FE4-3D5D-03A4-A559F446162E}"/>
                </a:ext>
              </a:extLst>
            </p:cNvPr>
            <p:cNvSpPr/>
            <p:nvPr/>
          </p:nvSpPr>
          <p:spPr>
            <a:xfrm>
              <a:off x="4167253" y="2109947"/>
              <a:ext cx="110616" cy="467613"/>
            </a:xfrm>
            <a:custGeom>
              <a:avLst/>
              <a:gdLst/>
              <a:ahLst/>
              <a:cxnLst/>
              <a:rect l="l" t="t" r="r" b="b"/>
              <a:pathLst>
                <a:path w="110616" h="467613">
                  <a:moveTo>
                    <a:pt x="55661" y="37848"/>
                  </a:moveTo>
                  <a:lnTo>
                    <a:pt x="45988" y="54192"/>
                  </a:lnTo>
                  <a:lnTo>
                    <a:pt x="43179" y="467487"/>
                  </a:lnTo>
                  <a:lnTo>
                    <a:pt x="62229" y="467613"/>
                  </a:lnTo>
                  <a:lnTo>
                    <a:pt x="65037" y="54188"/>
                  </a:lnTo>
                  <a:lnTo>
                    <a:pt x="55661" y="37848"/>
                  </a:lnTo>
                  <a:close/>
                </a:path>
                <a:path w="110616" h="467613">
                  <a:moveTo>
                    <a:pt x="66746" y="18922"/>
                  </a:moveTo>
                  <a:lnTo>
                    <a:pt x="46227" y="18922"/>
                  </a:lnTo>
                  <a:lnTo>
                    <a:pt x="65277" y="19050"/>
                  </a:lnTo>
                  <a:lnTo>
                    <a:pt x="65039" y="54192"/>
                  </a:lnTo>
                  <a:lnTo>
                    <a:pt x="91514" y="100330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758"/>
                  </a:lnTo>
                  <a:lnTo>
                    <a:pt x="108965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746" y="18922"/>
                  </a:lnTo>
                  <a:close/>
                </a:path>
                <a:path w="110616" h="467613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397" y="100330"/>
                  </a:lnTo>
                  <a:lnTo>
                    <a:pt x="10540" y="105663"/>
                  </a:lnTo>
                  <a:lnTo>
                    <a:pt x="16383" y="104266"/>
                  </a:lnTo>
                  <a:lnTo>
                    <a:pt x="19050" y="99694"/>
                  </a:lnTo>
                  <a:lnTo>
                    <a:pt x="45986" y="54192"/>
                  </a:lnTo>
                  <a:lnTo>
                    <a:pt x="46227" y="18922"/>
                  </a:lnTo>
                  <a:lnTo>
                    <a:pt x="66746" y="18922"/>
                  </a:lnTo>
                  <a:lnTo>
                    <a:pt x="55879" y="0"/>
                  </a:lnTo>
                  <a:close/>
                </a:path>
                <a:path w="110616" h="467613">
                  <a:moveTo>
                    <a:pt x="65246" y="23621"/>
                  </a:moveTo>
                  <a:lnTo>
                    <a:pt x="47498" y="23621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39" y="54192"/>
                  </a:lnTo>
                  <a:lnTo>
                    <a:pt x="65246" y="23621"/>
                  </a:lnTo>
                  <a:close/>
                </a:path>
                <a:path w="110616" h="467613">
                  <a:moveTo>
                    <a:pt x="46227" y="18922"/>
                  </a:moveTo>
                  <a:lnTo>
                    <a:pt x="45988" y="54188"/>
                  </a:lnTo>
                  <a:lnTo>
                    <a:pt x="55661" y="37848"/>
                  </a:lnTo>
                  <a:lnTo>
                    <a:pt x="47498" y="23621"/>
                  </a:lnTo>
                  <a:lnTo>
                    <a:pt x="65246" y="23621"/>
                  </a:lnTo>
                  <a:lnTo>
                    <a:pt x="65277" y="19050"/>
                  </a:lnTo>
                  <a:lnTo>
                    <a:pt x="46227" y="18922"/>
                  </a:lnTo>
                  <a:close/>
                </a:path>
                <a:path w="110616" h="467613">
                  <a:moveTo>
                    <a:pt x="47498" y="23621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7" name="object 38">
              <a:extLst>
                <a:ext uri="{FF2B5EF4-FFF2-40B4-BE49-F238E27FC236}">
                  <a16:creationId xmlns:a16="http://schemas.microsoft.com/office/drawing/2014/main" id="{CD5D2FC0-0BE0-C4F1-8F53-31AF483F87C1}"/>
                </a:ext>
              </a:extLst>
            </p:cNvPr>
            <p:cNvSpPr/>
            <p:nvPr/>
          </p:nvSpPr>
          <p:spPr>
            <a:xfrm>
              <a:off x="4244086" y="1295000"/>
              <a:ext cx="110616" cy="480949"/>
            </a:xfrm>
            <a:custGeom>
              <a:avLst/>
              <a:gdLst/>
              <a:ahLst/>
              <a:cxnLst/>
              <a:rect l="l" t="t" r="r" b="b"/>
              <a:pathLst>
                <a:path w="110616" h="480949">
                  <a:moveTo>
                    <a:pt x="10540" y="374903"/>
                  </a:moveTo>
                  <a:lnTo>
                    <a:pt x="6096" y="377571"/>
                  </a:lnTo>
                  <a:lnTo>
                    <a:pt x="1524" y="380238"/>
                  </a:lnTo>
                  <a:lnTo>
                    <a:pt x="0" y="386080"/>
                  </a:lnTo>
                  <a:lnTo>
                    <a:pt x="55244" y="480949"/>
                  </a:lnTo>
                  <a:lnTo>
                    <a:pt x="66290" y="462025"/>
                  </a:lnTo>
                  <a:lnTo>
                    <a:pt x="45719" y="462025"/>
                  </a:lnTo>
                  <a:lnTo>
                    <a:pt x="45719" y="426719"/>
                  </a:lnTo>
                  <a:lnTo>
                    <a:pt x="16383" y="376427"/>
                  </a:lnTo>
                  <a:lnTo>
                    <a:pt x="10540" y="374903"/>
                  </a:lnTo>
                  <a:close/>
                </a:path>
                <a:path w="110616" h="480949">
                  <a:moveTo>
                    <a:pt x="45719" y="426719"/>
                  </a:moveTo>
                  <a:lnTo>
                    <a:pt x="45719" y="462025"/>
                  </a:lnTo>
                  <a:lnTo>
                    <a:pt x="64769" y="462025"/>
                  </a:lnTo>
                  <a:lnTo>
                    <a:pt x="64769" y="457200"/>
                  </a:lnTo>
                  <a:lnTo>
                    <a:pt x="47116" y="457200"/>
                  </a:lnTo>
                  <a:lnTo>
                    <a:pt x="55308" y="443157"/>
                  </a:lnTo>
                  <a:lnTo>
                    <a:pt x="45719" y="426719"/>
                  </a:lnTo>
                  <a:close/>
                </a:path>
                <a:path w="110616" h="480949">
                  <a:moveTo>
                    <a:pt x="99949" y="374903"/>
                  </a:moveTo>
                  <a:lnTo>
                    <a:pt x="94234" y="376427"/>
                  </a:lnTo>
                  <a:lnTo>
                    <a:pt x="64769" y="426937"/>
                  </a:lnTo>
                  <a:lnTo>
                    <a:pt x="64769" y="462025"/>
                  </a:lnTo>
                  <a:lnTo>
                    <a:pt x="66290" y="462025"/>
                  </a:lnTo>
                  <a:lnTo>
                    <a:pt x="110616" y="386080"/>
                  </a:lnTo>
                  <a:lnTo>
                    <a:pt x="109092" y="380238"/>
                  </a:lnTo>
                  <a:lnTo>
                    <a:pt x="99949" y="374903"/>
                  </a:lnTo>
                  <a:close/>
                </a:path>
                <a:path w="110616" h="480949">
                  <a:moveTo>
                    <a:pt x="55308" y="443157"/>
                  </a:moveTo>
                  <a:lnTo>
                    <a:pt x="47116" y="457200"/>
                  </a:lnTo>
                  <a:lnTo>
                    <a:pt x="63500" y="457200"/>
                  </a:lnTo>
                  <a:lnTo>
                    <a:pt x="55308" y="443157"/>
                  </a:lnTo>
                  <a:close/>
                </a:path>
                <a:path w="110616" h="480949">
                  <a:moveTo>
                    <a:pt x="64769" y="426937"/>
                  </a:moveTo>
                  <a:lnTo>
                    <a:pt x="55308" y="443157"/>
                  </a:lnTo>
                  <a:lnTo>
                    <a:pt x="63500" y="457200"/>
                  </a:lnTo>
                  <a:lnTo>
                    <a:pt x="64769" y="457200"/>
                  </a:lnTo>
                  <a:lnTo>
                    <a:pt x="64769" y="426937"/>
                  </a:lnTo>
                  <a:close/>
                </a:path>
                <a:path w="110616" h="480949">
                  <a:moveTo>
                    <a:pt x="64769" y="0"/>
                  </a:moveTo>
                  <a:lnTo>
                    <a:pt x="45719" y="0"/>
                  </a:lnTo>
                  <a:lnTo>
                    <a:pt x="45719" y="426719"/>
                  </a:lnTo>
                  <a:lnTo>
                    <a:pt x="55308" y="443157"/>
                  </a:lnTo>
                  <a:lnTo>
                    <a:pt x="64769" y="426937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8" name="object 39">
              <a:extLst>
                <a:ext uri="{FF2B5EF4-FFF2-40B4-BE49-F238E27FC236}">
                  <a16:creationId xmlns:a16="http://schemas.microsoft.com/office/drawing/2014/main" id="{F72C224E-5D86-181C-0AE6-8972E7F689E7}"/>
                </a:ext>
              </a:extLst>
            </p:cNvPr>
            <p:cNvSpPr/>
            <p:nvPr/>
          </p:nvSpPr>
          <p:spPr>
            <a:xfrm>
              <a:off x="4167253" y="1293175"/>
              <a:ext cx="110616" cy="482726"/>
            </a:xfrm>
            <a:custGeom>
              <a:avLst/>
              <a:gdLst/>
              <a:ahLst/>
              <a:cxnLst/>
              <a:rect l="l" t="t" r="r" b="b"/>
              <a:pathLst>
                <a:path w="110616" h="482726">
                  <a:moveTo>
                    <a:pt x="55661" y="37848"/>
                  </a:moveTo>
                  <a:lnTo>
                    <a:pt x="45995" y="54176"/>
                  </a:lnTo>
                  <a:lnTo>
                    <a:pt x="43179" y="482600"/>
                  </a:lnTo>
                  <a:lnTo>
                    <a:pt x="62229" y="482726"/>
                  </a:lnTo>
                  <a:lnTo>
                    <a:pt x="65046" y="54204"/>
                  </a:lnTo>
                  <a:lnTo>
                    <a:pt x="55661" y="37848"/>
                  </a:lnTo>
                  <a:close/>
                </a:path>
                <a:path w="110616" h="482726">
                  <a:moveTo>
                    <a:pt x="66673" y="18796"/>
                  </a:moveTo>
                  <a:lnTo>
                    <a:pt x="46227" y="18796"/>
                  </a:lnTo>
                  <a:lnTo>
                    <a:pt x="65277" y="18923"/>
                  </a:lnTo>
                  <a:lnTo>
                    <a:pt x="65046" y="54204"/>
                  </a:lnTo>
                  <a:lnTo>
                    <a:pt x="91514" y="100329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631"/>
                  </a:lnTo>
                  <a:lnTo>
                    <a:pt x="109093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673" y="18796"/>
                  </a:lnTo>
                  <a:close/>
                </a:path>
                <a:path w="110616" h="482726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524" y="100329"/>
                  </a:lnTo>
                  <a:lnTo>
                    <a:pt x="5969" y="102997"/>
                  </a:lnTo>
                  <a:lnTo>
                    <a:pt x="10540" y="105663"/>
                  </a:lnTo>
                  <a:lnTo>
                    <a:pt x="16383" y="104139"/>
                  </a:lnTo>
                  <a:lnTo>
                    <a:pt x="19050" y="99695"/>
                  </a:lnTo>
                  <a:lnTo>
                    <a:pt x="45979" y="54204"/>
                  </a:lnTo>
                  <a:lnTo>
                    <a:pt x="46227" y="18796"/>
                  </a:lnTo>
                  <a:lnTo>
                    <a:pt x="66673" y="18796"/>
                  </a:lnTo>
                  <a:lnTo>
                    <a:pt x="55879" y="0"/>
                  </a:lnTo>
                  <a:close/>
                </a:path>
                <a:path w="110616" h="482726">
                  <a:moveTo>
                    <a:pt x="65247" y="23622"/>
                  </a:moveTo>
                  <a:lnTo>
                    <a:pt x="47498" y="23622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46" y="54204"/>
                  </a:lnTo>
                  <a:lnTo>
                    <a:pt x="65247" y="23622"/>
                  </a:lnTo>
                  <a:close/>
                </a:path>
                <a:path w="110616" h="482726">
                  <a:moveTo>
                    <a:pt x="46227" y="18796"/>
                  </a:moveTo>
                  <a:lnTo>
                    <a:pt x="45995" y="54176"/>
                  </a:lnTo>
                  <a:lnTo>
                    <a:pt x="55661" y="37848"/>
                  </a:lnTo>
                  <a:lnTo>
                    <a:pt x="47498" y="23622"/>
                  </a:lnTo>
                  <a:lnTo>
                    <a:pt x="65247" y="23622"/>
                  </a:lnTo>
                  <a:lnTo>
                    <a:pt x="65277" y="18923"/>
                  </a:lnTo>
                  <a:lnTo>
                    <a:pt x="46227" y="18796"/>
                  </a:lnTo>
                  <a:close/>
                </a:path>
                <a:path w="110616" h="482726">
                  <a:moveTo>
                    <a:pt x="47498" y="23622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9" name="object 10">
              <a:extLst>
                <a:ext uri="{FF2B5EF4-FFF2-40B4-BE49-F238E27FC236}">
                  <a16:creationId xmlns:a16="http://schemas.microsoft.com/office/drawing/2014/main" id="{457E85D3-A4AE-19FE-D898-01E89B8AB2AD}"/>
                </a:ext>
              </a:extLst>
            </p:cNvPr>
            <p:cNvSpPr/>
            <p:nvPr/>
          </p:nvSpPr>
          <p:spPr>
            <a:xfrm>
              <a:off x="3781343" y="3428137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82A7E34-B91D-BD2B-9C7F-C8E3F7C12EA0}"/>
                </a:ext>
              </a:extLst>
            </p:cNvPr>
            <p:cNvSpPr txBox="1"/>
            <p:nvPr/>
          </p:nvSpPr>
          <p:spPr>
            <a:xfrm>
              <a:off x="3866033" y="3434777"/>
              <a:ext cx="823671" cy="216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66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GM2</a:t>
              </a:r>
            </a:p>
          </p:txBody>
        </p:sp>
      </p:grpSp>
      <p:sp>
        <p:nvSpPr>
          <p:cNvPr id="31" name="object 6">
            <a:extLst>
              <a:ext uri="{FF2B5EF4-FFF2-40B4-BE49-F238E27FC236}">
                <a16:creationId xmlns:a16="http://schemas.microsoft.com/office/drawing/2014/main" id="{2CCC4C13-A174-B08B-1E9D-BB07ACED9939}"/>
              </a:ext>
            </a:extLst>
          </p:cNvPr>
          <p:cNvSpPr txBox="1"/>
          <p:nvPr/>
        </p:nvSpPr>
        <p:spPr>
          <a:xfrm>
            <a:off x="12712962" y="1531463"/>
            <a:ext cx="1614817" cy="3547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4594" marR="9486" indent="-35576" defTabSz="683008">
              <a:defRPr/>
            </a:pPr>
            <a:r>
              <a:rPr lang="en-US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Arial"/>
              </a:rPr>
              <a:t>Acid </a:t>
            </a:r>
            <a:r>
              <a:rPr lang="el-GR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Times New Roman" panose="02020603050405020304" pitchFamily="18" charset="0"/>
              </a:rPr>
              <a:t>β</a:t>
            </a:r>
            <a:r>
              <a:rPr lang="en-US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Times New Roman" panose="02020603050405020304" pitchFamily="18" charset="0"/>
              </a:rPr>
              <a:t>-glucosidase (GBA)</a:t>
            </a:r>
            <a:endParaRPr sz="825" dirty="0">
              <a:solidFill>
                <a:srgbClr val="FF0000"/>
              </a:solidFill>
              <a:latin typeface="Verdana (Body)"/>
              <a:ea typeface="Verdana" panose="020B0604030504040204" pitchFamily="34" charset="0"/>
              <a:cs typeface="Arial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2448EC0-BE90-B56D-D5BB-95A79DCE3BDA}"/>
              </a:ext>
            </a:extLst>
          </p:cNvPr>
          <p:cNvSpPr/>
          <p:nvPr/>
        </p:nvSpPr>
        <p:spPr>
          <a:xfrm>
            <a:off x="13055944" y="1710537"/>
            <a:ext cx="2391508" cy="77962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B5A2E42-AA8E-6B27-D9BE-1ADED8675EE8}"/>
              </a:ext>
            </a:extLst>
          </p:cNvPr>
          <p:cNvSpPr txBox="1"/>
          <p:nvPr/>
        </p:nvSpPr>
        <p:spPr>
          <a:xfrm>
            <a:off x="15975349" y="1761419"/>
            <a:ext cx="1174293" cy="584775"/>
          </a:xfrm>
          <a:prstGeom prst="rect">
            <a:avLst/>
          </a:prstGeom>
          <a:noFill/>
          <a:ln>
            <a:solidFill>
              <a:srgbClr val="23004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n>
                  <a:solidFill>
                    <a:schemeClr val="tx1"/>
                  </a:solidFill>
                </a:ln>
              </a:rPr>
              <a:t>Gaucher disease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F406B25-530A-C39B-0B46-25CEEB76F366}"/>
              </a:ext>
            </a:extLst>
          </p:cNvPr>
          <p:cNvCxnSpPr>
            <a:stCxn id="33" idx="1"/>
            <a:endCxn id="32" idx="6"/>
          </p:cNvCxnSpPr>
          <p:nvPr/>
        </p:nvCxnSpPr>
        <p:spPr>
          <a:xfrm flipH="1">
            <a:off x="15447452" y="2053807"/>
            <a:ext cx="527897" cy="46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Hexagon 34">
            <a:extLst>
              <a:ext uri="{FF2B5EF4-FFF2-40B4-BE49-F238E27FC236}">
                <a16:creationId xmlns:a16="http://schemas.microsoft.com/office/drawing/2014/main" id="{50F077EB-484A-9113-55D7-52DD4EC9A8E1}"/>
              </a:ext>
            </a:extLst>
          </p:cNvPr>
          <p:cNvSpPr/>
          <p:nvPr/>
        </p:nvSpPr>
        <p:spPr>
          <a:xfrm>
            <a:off x="13059385" y="632977"/>
            <a:ext cx="1044057" cy="801464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2BFCB9-9D15-B1B7-7395-234E9AE9B30A}"/>
              </a:ext>
            </a:extLst>
          </p:cNvPr>
          <p:cNvSpPr txBox="1"/>
          <p:nvPr/>
        </p:nvSpPr>
        <p:spPr>
          <a:xfrm>
            <a:off x="14115861" y="837272"/>
            <a:ext cx="163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81E5F42A-94BF-ED6A-2D17-7E8DB8BB8C51}"/>
              </a:ext>
            </a:extLst>
          </p:cNvPr>
          <p:cNvSpPr/>
          <p:nvPr/>
        </p:nvSpPr>
        <p:spPr>
          <a:xfrm>
            <a:off x="14471658" y="590246"/>
            <a:ext cx="938181" cy="87212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object 17">
            <a:extLst>
              <a:ext uri="{FF2B5EF4-FFF2-40B4-BE49-F238E27FC236}">
                <a16:creationId xmlns:a16="http://schemas.microsoft.com/office/drawing/2014/main" id="{A3501523-BF0A-2A0E-7F64-DE40EC33C973}"/>
              </a:ext>
            </a:extLst>
          </p:cNvPr>
          <p:cNvSpPr txBox="1"/>
          <p:nvPr/>
        </p:nvSpPr>
        <p:spPr>
          <a:xfrm>
            <a:off x="14441360" y="947599"/>
            <a:ext cx="1067151" cy="207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algn="ctr" defTabSz="683008">
              <a:defRPr/>
            </a:pP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Cer</a:t>
            </a:r>
            <a:r>
              <a:rPr sz="900" b="1" spc="4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a</a:t>
            </a: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mide</a:t>
            </a:r>
            <a:endParaRPr sz="900" dirty="0">
              <a:solidFill>
                <a:prstClr val="black"/>
              </a:solidFill>
              <a:ea typeface="Verdana" panose="020B0604030504040204" pitchFamily="34" charset="0"/>
              <a:cs typeface="Arial"/>
            </a:endParaRPr>
          </a:p>
        </p:txBody>
      </p:sp>
      <p:sp>
        <p:nvSpPr>
          <p:cNvPr id="39" name="object 17">
            <a:extLst>
              <a:ext uri="{FF2B5EF4-FFF2-40B4-BE49-F238E27FC236}">
                <a16:creationId xmlns:a16="http://schemas.microsoft.com/office/drawing/2014/main" id="{8278C1EA-1524-925A-9639-6C0839158E63}"/>
              </a:ext>
            </a:extLst>
          </p:cNvPr>
          <p:cNvSpPr txBox="1"/>
          <p:nvPr/>
        </p:nvSpPr>
        <p:spPr>
          <a:xfrm>
            <a:off x="13043393" y="991702"/>
            <a:ext cx="1067151" cy="207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algn="ctr" defTabSz="683008">
              <a:defRPr/>
            </a:pPr>
            <a:r>
              <a:rPr lang="en-US"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Glucose</a:t>
            </a:r>
            <a:endParaRPr sz="900" dirty="0">
              <a:solidFill>
                <a:prstClr val="black"/>
              </a:solidFill>
              <a:ea typeface="Verdana" panose="020B0604030504040204" pitchFamily="34" charset="0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4F796-BD5E-CC89-3BBC-22E7FD4FD293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FC2550-6857-8FF3-47A8-493F5ECA362E}"/>
              </a:ext>
            </a:extLst>
          </p:cNvPr>
          <p:cNvSpPr txBox="1"/>
          <p:nvPr/>
        </p:nvSpPr>
        <p:spPr>
          <a:xfrm>
            <a:off x="6975280" y="4702553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8E1F8D9-271E-EDF5-C96A-3FFBD959EF1E}"/>
              </a:ext>
            </a:extLst>
          </p:cNvPr>
          <p:cNvGrpSpPr/>
          <p:nvPr/>
        </p:nvGrpSpPr>
        <p:grpSpPr>
          <a:xfrm>
            <a:off x="4126584" y="1248815"/>
            <a:ext cx="4712616" cy="3206774"/>
            <a:chOff x="4126584" y="1248815"/>
            <a:chExt cx="4712616" cy="3206774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AE564EA0-A68E-77AB-81AD-31E99853CA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26584" y="1248815"/>
              <a:ext cx="4712616" cy="3206774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A929864-6C19-5B7A-62A8-7FA9E4139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16986" y="2065381"/>
              <a:ext cx="804811" cy="1158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574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GL-1 accumulates in Gaucher disease</a:t>
            </a:r>
            <a:r>
              <a:rPr lang="en-IN" baseline="30000" dirty="0"/>
              <a:t>1-4 </a:t>
            </a:r>
            <a:r>
              <a:rPr lang="en-US" sz="2400" i="1" dirty="0">
                <a:latin typeface="Verdana (Headings)"/>
              </a:rPr>
              <a:t>(cont’d)</a:t>
            </a:r>
            <a:endParaRPr lang="en-IN" baseline="30000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17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396356"/>
            <a:ext cx="8517109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Pastores</a:t>
            </a:r>
            <a:r>
              <a:rPr lang="en-US" sz="700" dirty="0"/>
              <a:t> GM et al. </a:t>
            </a:r>
            <a:r>
              <a:rPr lang="en-US" sz="700" i="1" dirty="0"/>
              <a:t>Semin </a:t>
            </a:r>
            <a:r>
              <a:rPr lang="en-US" sz="700" i="1" dirty="0" err="1"/>
              <a:t>Hematol</a:t>
            </a:r>
            <a:r>
              <a:rPr lang="en-US" sz="700" i="1" dirty="0"/>
              <a:t>.</a:t>
            </a:r>
            <a:r>
              <a:rPr lang="en-US" sz="700" dirty="0"/>
              <a:t> 2004;41(4 suppl 5):4-14; 2. Cox TM. </a:t>
            </a:r>
            <a:r>
              <a:rPr lang="en-US" sz="700" i="1" dirty="0"/>
              <a:t>J Inherit </a:t>
            </a:r>
            <a:r>
              <a:rPr lang="en-US" sz="700" i="1" dirty="0" err="1"/>
              <a:t>Metab</a:t>
            </a:r>
            <a:r>
              <a:rPr lang="en-US" sz="700" i="1" dirty="0"/>
              <a:t> Dis.</a:t>
            </a:r>
            <a:r>
              <a:rPr lang="en-US" sz="700" dirty="0"/>
              <a:t> 2001;24(suppl 2):106-121; 3. </a:t>
            </a:r>
            <a:r>
              <a:rPr lang="en-US" sz="700" dirty="0" err="1"/>
              <a:t>Schiffmann</a:t>
            </a:r>
            <a:r>
              <a:rPr lang="en-US" sz="700" dirty="0"/>
              <a:t> R et al. </a:t>
            </a:r>
            <a:r>
              <a:rPr lang="en-US" sz="700" i="1" dirty="0"/>
              <a:t>J Inherit </a:t>
            </a:r>
            <a:r>
              <a:rPr lang="en-US" sz="700" i="1" dirty="0" err="1"/>
              <a:t>Metab</a:t>
            </a:r>
            <a:r>
              <a:rPr lang="en-US" sz="700" i="1" dirty="0"/>
              <a:t> Dis.</a:t>
            </a:r>
            <a:r>
              <a:rPr lang="en-US" sz="700" dirty="0"/>
              <a:t> 2020;43(5):1056-1059; 4. Roshan Lal T et al. </a:t>
            </a:r>
            <a:r>
              <a:rPr lang="en-US" sz="700" i="1" dirty="0"/>
              <a:t>Diseases</a:t>
            </a:r>
            <a:r>
              <a:rPr lang="en-US" sz="700" dirty="0"/>
              <a:t>. 2017;5(1):E10. 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4012201" cy="29700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 Gaucher disease, accumulation of GL-1 occurs in the cells of the liver, spleen, bone marrow, and brain, which can result in progressive multiorgan dysfunction 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Gaucher disease is classified into 3 types</a:t>
            </a:r>
          </a:p>
          <a:p>
            <a:pPr marL="347472" lvl="1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Type 1 is the most common and has hematologic, visceral, and skeletal manifestations</a:t>
            </a:r>
          </a:p>
          <a:p>
            <a:pPr marL="347472" lvl="1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Types 2 and 3 have neurologic manifestations</a:t>
            </a:r>
          </a:p>
          <a:p>
            <a:pPr marL="521208" lvl="2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Type 2 has overwhelming central nervous system (CNS) involvement and typically results in infancy fatality</a:t>
            </a:r>
          </a:p>
          <a:p>
            <a:pPr marL="521208" lvl="2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Type 3 has slower progression of neuronopathic manifestation</a:t>
            </a:r>
          </a:p>
        </p:txBody>
      </p:sp>
      <p:pic>
        <p:nvPicPr>
          <p:cNvPr id="5" name="Picture 2" descr="Image">
            <a:extLst>
              <a:ext uri="{FF2B5EF4-FFF2-40B4-BE49-F238E27FC236}">
                <a16:creationId xmlns:a16="http://schemas.microsoft.com/office/drawing/2014/main" id="{D7D7692F-867A-2DF2-C885-9501CE9CD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918" y="1254772"/>
            <a:ext cx="3757305" cy="247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3E5700B8-129B-1764-7248-1CE38238B409}"/>
              </a:ext>
            </a:extLst>
          </p:cNvPr>
          <p:cNvSpPr txBox="1"/>
          <p:nvPr/>
        </p:nvSpPr>
        <p:spPr>
          <a:xfrm>
            <a:off x="5079917" y="3843556"/>
            <a:ext cx="3757305" cy="2308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Gaucher cells in bone marrow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497BAD6-2B1E-8D2F-AA25-28B84A606862}"/>
              </a:ext>
            </a:extLst>
          </p:cNvPr>
          <p:cNvSpPr txBox="1"/>
          <p:nvPr/>
        </p:nvSpPr>
        <p:spPr>
          <a:xfrm>
            <a:off x="5079917" y="4103627"/>
            <a:ext cx="3759283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Image courtesy of David S. Rosenthal, MD and William C. Moloney, MD.</a:t>
            </a:r>
            <a:endParaRPr lang="en-US" sz="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B3B089-4A64-06CB-29D7-BE7DEE1F0E5D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3D3C9C-0146-6ED3-B85C-94FB72BA46DF}"/>
              </a:ext>
            </a:extLst>
          </p:cNvPr>
          <p:cNvSpPr txBox="1"/>
          <p:nvPr/>
        </p:nvSpPr>
        <p:spPr>
          <a:xfrm>
            <a:off x="6975280" y="4654064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220692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Summary</a:t>
            </a:r>
            <a:r>
              <a:rPr lang="en-IN" baseline="30000" dirty="0"/>
              <a:t>1-3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18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Aerts</a:t>
            </a:r>
            <a:r>
              <a:rPr lang="en-US" sz="700" dirty="0"/>
              <a:t> JMFG et al. </a:t>
            </a:r>
            <a:r>
              <a:rPr lang="en-US" sz="700" i="1" dirty="0" err="1"/>
              <a:t>Curr</a:t>
            </a:r>
            <a:r>
              <a:rPr lang="en-US" sz="700" i="1" dirty="0"/>
              <a:t> </a:t>
            </a:r>
            <a:r>
              <a:rPr lang="en-US" sz="700" i="1" dirty="0" err="1"/>
              <a:t>Opin</a:t>
            </a:r>
            <a:r>
              <a:rPr lang="en-US" sz="700" i="1" dirty="0"/>
              <a:t> Chem Biol</a:t>
            </a:r>
            <a:r>
              <a:rPr lang="en-US" sz="700" dirty="0"/>
              <a:t>. 2019;53:204-215; 2. Dodge JC. </a:t>
            </a:r>
            <a:r>
              <a:rPr lang="en-US" sz="700" i="1" dirty="0"/>
              <a:t>Front Mol </a:t>
            </a:r>
            <a:r>
              <a:rPr lang="en-US" sz="700" i="1" dirty="0" err="1"/>
              <a:t>Neurosci</a:t>
            </a:r>
            <a:r>
              <a:rPr lang="en-US" sz="700" dirty="0"/>
              <a:t>. 2017;10:356; 3. Schulze H et al. </a:t>
            </a:r>
            <a:r>
              <a:rPr lang="en-US" sz="700" i="1" dirty="0"/>
              <a:t>Cold</a:t>
            </a:r>
            <a:r>
              <a:rPr lang="en-US" sz="700" dirty="0"/>
              <a:t> </a:t>
            </a:r>
            <a:r>
              <a:rPr lang="en-US" sz="700" i="1" dirty="0"/>
              <a:t>Spring </a:t>
            </a:r>
            <a:r>
              <a:rPr lang="en-US" sz="700" i="1" dirty="0" err="1"/>
              <a:t>Harb</a:t>
            </a:r>
            <a:r>
              <a:rPr lang="en-US" sz="700" i="1" dirty="0"/>
              <a:t> </a:t>
            </a:r>
            <a:r>
              <a:rPr lang="en-US" sz="700" i="1" dirty="0" err="1"/>
              <a:t>Perspect</a:t>
            </a:r>
            <a:r>
              <a:rPr lang="en-US" sz="700" i="1" dirty="0"/>
              <a:t> Biol</a:t>
            </a:r>
            <a:r>
              <a:rPr lang="en-US" sz="700" dirty="0"/>
              <a:t>. 2011;3(6):a004804 </a:t>
            </a:r>
            <a:endParaRPr lang="en-US" sz="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8508001" cy="16004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8250" lvl="1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Inherited genetic defects impair the lysosomal enzymes responsible for catabolizing GSLs</a:t>
            </a:r>
          </a:p>
          <a:p>
            <a:pPr marL="347472" indent="-17145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IN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472" indent="-17145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progressive pathologic accumulation of undegraded GSLs in lysosomes and other cells is the hallmark of some LSDs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IN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8250" lvl="1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 accumulation continues, which can cause multiorgan damage and dysfunction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F64427-8181-D2EB-6AF1-DABC845E26F8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831FF3-E800-0BB5-0C43-6414F8EBB4D9}"/>
              </a:ext>
            </a:extLst>
          </p:cNvPr>
          <p:cNvSpPr txBox="1"/>
          <p:nvPr/>
        </p:nvSpPr>
        <p:spPr>
          <a:xfrm>
            <a:off x="6975280" y="4702553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3198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Glossary</a:t>
            </a:r>
            <a:endParaRPr lang="en-IN" baseline="30000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19</a:t>
            </a:fld>
            <a:endParaRPr lang="en-US" noProof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8508001" cy="20944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2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2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2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CNS</a:t>
            </a:r>
            <a:r>
              <a:rPr lang="en-US" sz="1000" dirty="0"/>
              <a:t>: central nervous system; the part of the nervous system which consists of the brain and spinal cord </a:t>
            </a:r>
          </a:p>
          <a:p>
            <a:r>
              <a:rPr lang="en-US" sz="1000" b="1" i="1" dirty="0"/>
              <a:t>GBA1</a:t>
            </a:r>
            <a:r>
              <a:rPr lang="en-US" sz="1000" b="1" dirty="0"/>
              <a:t> gene: </a:t>
            </a:r>
            <a:r>
              <a:rPr lang="en-US" sz="1000" dirty="0"/>
              <a:t>glucocerebrosidase gene; the gene that carries pathogenic variants in Gaucher disease </a:t>
            </a:r>
          </a:p>
          <a:p>
            <a:r>
              <a:rPr lang="en-US" sz="1000" b="1" dirty="0"/>
              <a:t>GCS: </a:t>
            </a:r>
            <a:r>
              <a:rPr lang="en-US" sz="1000" dirty="0"/>
              <a:t>glucosylceramide synthase; the enzyme that catalyzes the first step in glycosphingolipid production </a:t>
            </a:r>
          </a:p>
          <a:p>
            <a:r>
              <a:rPr lang="en-US" sz="1000" b="1" dirty="0"/>
              <a:t>GL-1: </a:t>
            </a:r>
            <a:r>
              <a:rPr lang="en-US" sz="1000" dirty="0"/>
              <a:t>glucosylceramide; the glycosphingolipid that accumulates in Gaucher disease </a:t>
            </a:r>
          </a:p>
          <a:p>
            <a:r>
              <a:rPr lang="en-US" sz="1000" b="1" dirty="0"/>
              <a:t>GL-3: </a:t>
            </a:r>
            <a:r>
              <a:rPr lang="en-US" sz="1000" dirty="0" err="1"/>
              <a:t>globotriaosylceramide</a:t>
            </a:r>
            <a:r>
              <a:rPr lang="en-US" sz="1000" dirty="0"/>
              <a:t>; the glycosphingolipid that accumulates in Fabry disease </a:t>
            </a:r>
            <a:endParaRPr lang="en-US" sz="1000" b="1" dirty="0"/>
          </a:p>
          <a:p>
            <a:r>
              <a:rPr lang="en-US" sz="1000" b="1" dirty="0"/>
              <a:t>GM2: </a:t>
            </a:r>
            <a:r>
              <a:rPr lang="en-US" sz="1000" dirty="0"/>
              <a:t>ganglioside GM2; the glycosphingolipid that accumulates in GM2 gangliosidoses (Tay-Sachs disease, </a:t>
            </a:r>
            <a:r>
              <a:rPr lang="en-US" sz="1000" dirty="0" err="1"/>
              <a:t>Sandhoff</a:t>
            </a:r>
            <a:r>
              <a:rPr lang="en-US" sz="1000" dirty="0"/>
              <a:t> disease)</a:t>
            </a:r>
            <a:endParaRPr lang="en-US" sz="1000" b="1" dirty="0"/>
          </a:p>
          <a:p>
            <a:r>
              <a:rPr lang="en-US" sz="1000" b="1" dirty="0"/>
              <a:t>GSL: </a:t>
            </a:r>
            <a:r>
              <a:rPr lang="en-US" sz="1000" dirty="0"/>
              <a:t>glycosphingolipid; a building block of cell membranes </a:t>
            </a:r>
          </a:p>
          <a:p>
            <a:r>
              <a:rPr lang="en-US" sz="1000" b="1" i="1" dirty="0"/>
              <a:t>HEXA</a:t>
            </a:r>
            <a:r>
              <a:rPr lang="en-US" sz="1000" b="1" dirty="0"/>
              <a:t> gene: </a:t>
            </a:r>
            <a:r>
              <a:rPr lang="en-US" sz="1000" dirty="0"/>
              <a:t>the gene that codes for the alpha subunit of the β-hexosaminidase A enzyme </a:t>
            </a:r>
          </a:p>
          <a:p>
            <a:r>
              <a:rPr lang="en-US" sz="1000" b="1" i="1" dirty="0"/>
              <a:t>HEXB</a:t>
            </a:r>
            <a:r>
              <a:rPr lang="en-US" sz="1000" b="1" dirty="0"/>
              <a:t> gene: </a:t>
            </a:r>
            <a:r>
              <a:rPr lang="en-US" sz="1000" dirty="0"/>
              <a:t>the gene that codes for the beta subunit of the β-hexosaminidase A enzyme </a:t>
            </a:r>
            <a:endParaRPr lang="en-US" sz="1000" b="1" dirty="0"/>
          </a:p>
          <a:p>
            <a:r>
              <a:rPr lang="en-US" sz="1000" b="1" dirty="0"/>
              <a:t>LSD: </a:t>
            </a:r>
            <a:r>
              <a:rPr lang="en-US" sz="1000" dirty="0"/>
              <a:t>lysosomal storage disorder; inherited metabolic disorders in which lipids accumulate in cells and tissues </a:t>
            </a:r>
          </a:p>
          <a:p>
            <a:r>
              <a:rPr lang="en-US" sz="1000" b="1" dirty="0"/>
              <a:t>X-linked: </a:t>
            </a:r>
            <a:r>
              <a:rPr lang="en-US" sz="1000" dirty="0"/>
              <a:t>of or relating to a trait controlled by a gene or genes on the X chromosome </a:t>
            </a:r>
            <a:endParaRPr lang="en-US" sz="1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48A4B0-FCE6-1174-C4F5-1B2B756288C0}"/>
              </a:ext>
            </a:extLst>
          </p:cNvPr>
          <p:cNvSpPr txBox="1"/>
          <p:nvPr/>
        </p:nvSpPr>
        <p:spPr>
          <a:xfrm>
            <a:off x="6975280" y="4702553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3E9F0D-75AE-A333-D7EB-22624B44BC84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</p:spTree>
    <p:extLst>
      <p:ext uri="{BB962C8B-B14F-4D97-AF65-F5344CB8AC3E}">
        <p14:creationId xmlns:p14="http://schemas.microsoft.com/office/powerpoint/2010/main" val="164184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Notice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00" y="1430887"/>
            <a:ext cx="8478000" cy="3222000"/>
          </a:xfrm>
        </p:spPr>
        <p:txBody>
          <a:bodyPr/>
          <a:lstStyle/>
          <a:p>
            <a:pPr algn="ctr"/>
            <a:endParaRPr lang="en-US" sz="1400" dirty="0"/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+mn-lt"/>
                <a:ea typeface="Calibri" panose="020F0502020204030204" pitchFamily="34" charset="0"/>
              </a:rPr>
              <a:t>This program is non-promotional and sponsored by Sanofi.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+mn-lt"/>
                <a:ea typeface="Calibri" panose="020F0502020204030204" pitchFamily="34" charset="0"/>
              </a:rPr>
              <a:t> 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+mn-lt"/>
                <a:ea typeface="Calibri" panose="020F0502020204030204" pitchFamily="34" charset="0"/>
              </a:rPr>
              <a:t>The content contained in this presentation was developed by Sanofi and is not eligible for continuing medical education (CME) credits. </a:t>
            </a:r>
          </a:p>
          <a:p>
            <a:pPr algn="ctr"/>
            <a:endParaRPr 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AFFE2E-8D50-4134-891B-AA748D47F6BD}"/>
              </a:ext>
            </a:extLst>
          </p:cNvPr>
          <p:cNvSpPr/>
          <p:nvPr/>
        </p:nvSpPr>
        <p:spPr>
          <a:xfrm>
            <a:off x="3159058" y="5041107"/>
            <a:ext cx="2859932" cy="102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35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4" name="Slide Number Placeholder 43">
            <a:extLst>
              <a:ext uri="{FF2B5EF4-FFF2-40B4-BE49-F238E27FC236}">
                <a16:creationId xmlns:a16="http://schemas.microsoft.com/office/drawing/2014/main" id="{1E336379-3675-6862-0D73-31CA6BD0B96F}"/>
              </a:ext>
            </a:extLst>
          </p:cNvPr>
          <p:cNvSpPr txBox="1">
            <a:spLocks/>
          </p:cNvSpPr>
          <p:nvPr/>
        </p:nvSpPr>
        <p:spPr>
          <a:xfrm>
            <a:off x="8578275" y="4835364"/>
            <a:ext cx="476250" cy="20574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4B0F7-55DD-40D6-B7F4-70B586885C0B}" type="slidenum">
              <a:rPr lang="en-US" sz="700" smtClean="0"/>
              <a:pPr algn="r"/>
              <a:t>2</a:t>
            </a:fld>
            <a:endParaRPr lang="en-US" sz="7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2765AA-1C10-EE37-68BB-59CB8853DC15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342660-149E-B19F-C499-ACA1DF154167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3840485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1BDE2092-977A-42EF-A400-7B8B59E4ABBA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469391" y="4037442"/>
            <a:ext cx="126835" cy="125936"/>
          </a:xfrm>
        </p:spPr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BD453D79-B503-472B-9FA5-3733FDF47F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4469390" y="608965"/>
            <a:ext cx="126835" cy="125936"/>
          </a:xfrm>
        </p:spPr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6EC1A2D9-6C93-4241-814B-7A0C48445C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3807" y="745582"/>
            <a:ext cx="6858000" cy="341779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cs typeface="Arial" panose="020B0604020202020204" pitchFamily="34" charset="0"/>
              </a:rPr>
              <a:t>Thank you</a:t>
            </a:r>
            <a:endParaRPr 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02C8B9-E763-4CA4-C5D9-4330134CF0D1}"/>
              </a:ext>
            </a:extLst>
          </p:cNvPr>
          <p:cNvSpPr txBox="1"/>
          <p:nvPr/>
        </p:nvSpPr>
        <p:spPr>
          <a:xfrm>
            <a:off x="2235708" y="51435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19B2A846-3B60-75D6-F2C1-71893810FD1E}"/>
              </a:ext>
            </a:extLst>
          </p:cNvPr>
          <p:cNvSpPr txBox="1">
            <a:spLocks/>
          </p:cNvSpPr>
          <p:nvPr/>
        </p:nvSpPr>
        <p:spPr>
          <a:xfrm>
            <a:off x="8336226" y="4820495"/>
            <a:ext cx="476250" cy="20574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4B0F7-55DD-40D6-B7F4-70B586885C0B}" type="slidenum">
              <a:rPr lang="en-US" sz="600" smtClean="0">
                <a:solidFill>
                  <a:schemeClr val="bg1"/>
                </a:solidFill>
              </a:rPr>
              <a:pPr algn="r"/>
              <a:t>20</a:t>
            </a:fld>
            <a:endParaRPr lang="en-US" sz="60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3D67E9-EEE0-A663-B287-B23DA9377725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D41E60-C4DB-2C7E-4729-093ACBD4FE03}"/>
              </a:ext>
            </a:extLst>
          </p:cNvPr>
          <p:cNvSpPr txBox="1"/>
          <p:nvPr/>
        </p:nvSpPr>
        <p:spPr>
          <a:xfrm>
            <a:off x="6853501" y="4702553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424395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9">
            <a:extLst>
              <a:ext uri="{FF2B5EF4-FFF2-40B4-BE49-F238E27FC236}">
                <a16:creationId xmlns:a16="http://schemas.microsoft.com/office/drawing/2014/main" id="{2789E9A0-BD9C-EEF7-06B1-BFC1E4BFF4D7}"/>
              </a:ext>
            </a:extLst>
          </p:cNvPr>
          <p:cNvSpPr>
            <a:spLocks/>
          </p:cNvSpPr>
          <p:nvPr/>
        </p:nvSpPr>
        <p:spPr bwMode="auto">
          <a:xfrm>
            <a:off x="4836160" y="1733973"/>
            <a:ext cx="2560320" cy="246888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solidFill>
                  <a:srgbClr val="2B2A3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Potential damage caused by GSL accumulation in cells and tissues</a:t>
            </a:r>
            <a:endParaRPr lang="en-US" sz="1200" dirty="0">
              <a:solidFill>
                <a:srgbClr val="2B2A38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1B04F973-43B1-ADCC-4FBD-A879A1F790D8}"/>
              </a:ext>
            </a:extLst>
          </p:cNvPr>
          <p:cNvSpPr>
            <a:spLocks/>
          </p:cNvSpPr>
          <p:nvPr/>
        </p:nvSpPr>
        <p:spPr bwMode="auto">
          <a:xfrm>
            <a:off x="1386394" y="1733973"/>
            <a:ext cx="2560320" cy="246888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solidFill>
                  <a:srgbClr val="2B2A3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Role of glycosphingolipids (GSLs) in the mechanism </a:t>
            </a:r>
            <a:br>
              <a:rPr lang="en-US" sz="1200" dirty="0">
                <a:solidFill>
                  <a:srgbClr val="2B2A3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rgbClr val="2B2A3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of disease of lysosomal storage disorders (LSDs), including GM2 gangliosidoses, Fabry disease, and Gaucher disease </a:t>
            </a:r>
            <a:endParaRPr lang="en-US" sz="1200" dirty="0">
              <a:solidFill>
                <a:srgbClr val="2B2A38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Objectives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3</a:t>
            </a:fld>
            <a:endParaRPr lang="en-US" noProof="0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B06B3E99-B385-6A1E-85DD-BDE0434EAF1F}"/>
              </a:ext>
            </a:extLst>
          </p:cNvPr>
          <p:cNvSpPr txBox="1">
            <a:spLocks/>
          </p:cNvSpPr>
          <p:nvPr/>
        </p:nvSpPr>
        <p:spPr>
          <a:xfrm>
            <a:off x="299462" y="1132557"/>
            <a:ext cx="8516938" cy="287606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Describe and discuss the:</a:t>
            </a:r>
            <a:endParaRPr lang="en-US" sz="1400" b="1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B98287-43C3-27FE-AB73-F877651D6CE1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B4D0F5-2699-3F8A-6B02-A52D61C14DB8}"/>
              </a:ext>
            </a:extLst>
          </p:cNvPr>
          <p:cNvSpPr txBox="1"/>
          <p:nvPr/>
        </p:nvSpPr>
        <p:spPr>
          <a:xfrm>
            <a:off x="6975280" y="4720469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223459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9">
            <a:extLst>
              <a:ext uri="{FF2B5EF4-FFF2-40B4-BE49-F238E27FC236}">
                <a16:creationId xmlns:a16="http://schemas.microsoft.com/office/drawing/2014/main" id="{3CE92715-95A8-D841-F825-977326919DE9}"/>
              </a:ext>
            </a:extLst>
          </p:cNvPr>
          <p:cNvSpPr>
            <a:spLocks/>
          </p:cNvSpPr>
          <p:nvPr/>
        </p:nvSpPr>
        <p:spPr bwMode="auto">
          <a:xfrm>
            <a:off x="938213" y="3683000"/>
            <a:ext cx="1477962" cy="557213"/>
          </a:xfrm>
          <a:custGeom>
            <a:avLst/>
            <a:gdLst>
              <a:gd name="T0" fmla="*/ 995 w 1222"/>
              <a:gd name="T1" fmla="*/ 454 h 454"/>
              <a:gd name="T2" fmla="*/ 995 w 1222"/>
              <a:gd name="T3" fmla="*/ 454 h 454"/>
              <a:gd name="T4" fmla="*/ 227 w 1222"/>
              <a:gd name="T5" fmla="*/ 454 h 454"/>
              <a:gd name="T6" fmla="*/ 0 w 1222"/>
              <a:gd name="T7" fmla="*/ 226 h 454"/>
              <a:gd name="T8" fmla="*/ 0 w 1222"/>
              <a:gd name="T9" fmla="*/ 226 h 454"/>
              <a:gd name="T10" fmla="*/ 227 w 1222"/>
              <a:gd name="T11" fmla="*/ 0 h 454"/>
              <a:gd name="T12" fmla="*/ 995 w 1222"/>
              <a:gd name="T13" fmla="*/ 0 h 454"/>
              <a:gd name="T14" fmla="*/ 1222 w 1222"/>
              <a:gd name="T15" fmla="*/ 226 h 454"/>
              <a:gd name="T16" fmla="*/ 1222 w 1222"/>
              <a:gd name="T17" fmla="*/ 226 h 454"/>
              <a:gd name="T18" fmla="*/ 995 w 1222"/>
              <a:gd name="T1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22" h="454">
                <a:moveTo>
                  <a:pt x="995" y="454"/>
                </a:moveTo>
                <a:lnTo>
                  <a:pt x="995" y="454"/>
                </a:lnTo>
                <a:lnTo>
                  <a:pt x="227" y="454"/>
                </a:lnTo>
                <a:cubicBezTo>
                  <a:pt x="101" y="454"/>
                  <a:pt x="0" y="352"/>
                  <a:pt x="0" y="226"/>
                </a:cubicBezTo>
                <a:lnTo>
                  <a:pt x="0" y="226"/>
                </a:lnTo>
                <a:cubicBezTo>
                  <a:pt x="0" y="101"/>
                  <a:pt x="101" y="0"/>
                  <a:pt x="227" y="0"/>
                </a:cubicBezTo>
                <a:lnTo>
                  <a:pt x="995" y="0"/>
                </a:lnTo>
                <a:cubicBezTo>
                  <a:pt x="1121" y="0"/>
                  <a:pt x="1222" y="101"/>
                  <a:pt x="1222" y="226"/>
                </a:cubicBezTo>
                <a:lnTo>
                  <a:pt x="1222" y="226"/>
                </a:lnTo>
                <a:cubicBezTo>
                  <a:pt x="1222" y="352"/>
                  <a:pt x="1121" y="454"/>
                  <a:pt x="995" y="454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5">
            <a:extLst>
              <a:ext uri="{FF2B5EF4-FFF2-40B4-BE49-F238E27FC236}">
                <a16:creationId xmlns:a16="http://schemas.microsoft.com/office/drawing/2014/main" id="{748CA551-A083-E9A0-9BF1-A043F58F4C19}"/>
              </a:ext>
            </a:extLst>
          </p:cNvPr>
          <p:cNvSpPr>
            <a:spLocks/>
          </p:cNvSpPr>
          <p:nvPr/>
        </p:nvSpPr>
        <p:spPr bwMode="auto">
          <a:xfrm>
            <a:off x="896937" y="1833563"/>
            <a:ext cx="1500188" cy="1277937"/>
          </a:xfrm>
          <a:custGeom>
            <a:avLst/>
            <a:gdLst>
              <a:gd name="T0" fmla="*/ 677 w 1003"/>
              <a:gd name="T1" fmla="*/ 0 h 853"/>
              <a:gd name="T2" fmla="*/ 677 w 1003"/>
              <a:gd name="T3" fmla="*/ 0 h 853"/>
              <a:gd name="T4" fmla="*/ 325 w 1003"/>
              <a:gd name="T5" fmla="*/ 0 h 853"/>
              <a:gd name="T6" fmla="*/ 197 w 1003"/>
              <a:gd name="T7" fmla="*/ 71 h 853"/>
              <a:gd name="T8" fmla="*/ 29 w 1003"/>
              <a:gd name="T9" fmla="*/ 347 h 853"/>
              <a:gd name="T10" fmla="*/ 29 w 1003"/>
              <a:gd name="T11" fmla="*/ 504 h 853"/>
              <a:gd name="T12" fmla="*/ 197 w 1003"/>
              <a:gd name="T13" fmla="*/ 780 h 853"/>
              <a:gd name="T14" fmla="*/ 325 w 1003"/>
              <a:gd name="T15" fmla="*/ 853 h 853"/>
              <a:gd name="T16" fmla="*/ 677 w 1003"/>
              <a:gd name="T17" fmla="*/ 853 h 853"/>
              <a:gd name="T18" fmla="*/ 805 w 1003"/>
              <a:gd name="T19" fmla="*/ 780 h 853"/>
              <a:gd name="T20" fmla="*/ 974 w 1003"/>
              <a:gd name="T21" fmla="*/ 504 h 853"/>
              <a:gd name="T22" fmla="*/ 974 w 1003"/>
              <a:gd name="T23" fmla="*/ 347 h 853"/>
              <a:gd name="T24" fmla="*/ 805 w 1003"/>
              <a:gd name="T25" fmla="*/ 71 h 853"/>
              <a:gd name="T26" fmla="*/ 677 w 1003"/>
              <a:gd name="T27" fmla="*/ 0 h 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03" h="853">
                <a:moveTo>
                  <a:pt x="677" y="0"/>
                </a:moveTo>
                <a:lnTo>
                  <a:pt x="677" y="0"/>
                </a:lnTo>
                <a:lnTo>
                  <a:pt x="325" y="0"/>
                </a:lnTo>
                <a:cubicBezTo>
                  <a:pt x="273" y="0"/>
                  <a:pt x="224" y="27"/>
                  <a:pt x="197" y="71"/>
                </a:cubicBezTo>
                <a:lnTo>
                  <a:pt x="29" y="347"/>
                </a:lnTo>
                <a:cubicBezTo>
                  <a:pt x="0" y="396"/>
                  <a:pt x="0" y="456"/>
                  <a:pt x="29" y="504"/>
                </a:cubicBezTo>
                <a:lnTo>
                  <a:pt x="197" y="780"/>
                </a:lnTo>
                <a:cubicBezTo>
                  <a:pt x="224" y="825"/>
                  <a:pt x="273" y="853"/>
                  <a:pt x="325" y="853"/>
                </a:cubicBezTo>
                <a:lnTo>
                  <a:pt x="677" y="853"/>
                </a:lnTo>
                <a:cubicBezTo>
                  <a:pt x="729" y="853"/>
                  <a:pt x="778" y="825"/>
                  <a:pt x="805" y="780"/>
                </a:cubicBezTo>
                <a:lnTo>
                  <a:pt x="974" y="504"/>
                </a:lnTo>
                <a:cubicBezTo>
                  <a:pt x="1003" y="456"/>
                  <a:pt x="1003" y="396"/>
                  <a:pt x="974" y="347"/>
                </a:cubicBezTo>
                <a:lnTo>
                  <a:pt x="805" y="71"/>
                </a:lnTo>
                <a:cubicBezTo>
                  <a:pt x="778" y="27"/>
                  <a:pt x="729" y="0"/>
                  <a:pt x="677" y="0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What are GSLs?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4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1. </a:t>
            </a:r>
            <a:r>
              <a:rPr lang="en-US" sz="700" dirty="0" err="1"/>
              <a:t>Breiden</a:t>
            </a:r>
            <a:r>
              <a:rPr lang="en-US" sz="700" dirty="0"/>
              <a:t> B, </a:t>
            </a:r>
            <a:r>
              <a:rPr lang="en-US" sz="700" dirty="0" err="1"/>
              <a:t>Sandhoff</a:t>
            </a:r>
            <a:r>
              <a:rPr lang="en-US" sz="700" dirty="0"/>
              <a:t> K. </a:t>
            </a:r>
            <a:r>
              <a:rPr lang="en-US" sz="700" i="1" dirty="0"/>
              <a:t>Annu Rev Biochem.</a:t>
            </a:r>
            <a:r>
              <a:rPr lang="en-US" sz="700" dirty="0"/>
              <a:t> 2019;88:461-485; 2. Aerts JMFG et al. </a:t>
            </a:r>
            <a:r>
              <a:rPr lang="en-US" sz="700" i="1" dirty="0"/>
              <a:t>Curr Opin Chem Biol.</a:t>
            </a:r>
            <a:r>
              <a:rPr lang="en-US" sz="700" dirty="0"/>
              <a:t> 2019;53:204-215.  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34C8E75-0C7E-CC32-5086-07F5B59EF1A3}"/>
              </a:ext>
            </a:extLst>
          </p:cNvPr>
          <p:cNvSpPr txBox="1">
            <a:spLocks/>
          </p:cNvSpPr>
          <p:nvPr/>
        </p:nvSpPr>
        <p:spPr>
          <a:xfrm>
            <a:off x="318045" y="1254772"/>
            <a:ext cx="852115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GSLs are lipids comprised of glucose attached to a hydrophobic membrane lipid anchor, ceramide</a:t>
            </a:r>
            <a:r>
              <a:rPr lang="en-US" sz="1400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  <a:endParaRPr lang="en-US" sz="14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73B6AA-936A-C2F2-C4E5-667D2D87975D}"/>
              </a:ext>
            </a:extLst>
          </p:cNvPr>
          <p:cNvSpPr txBox="1"/>
          <p:nvPr/>
        </p:nvSpPr>
        <p:spPr>
          <a:xfrm>
            <a:off x="1056710" y="2363773"/>
            <a:ext cx="1161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Glucose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DB3EED-CF19-A722-D287-79D98E12A9E2}"/>
              </a:ext>
            </a:extLst>
          </p:cNvPr>
          <p:cNvSpPr txBox="1"/>
          <p:nvPr/>
        </p:nvSpPr>
        <p:spPr>
          <a:xfrm>
            <a:off x="1007304" y="3818257"/>
            <a:ext cx="13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Ceramide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D1E691-B32D-4BA6-A068-3126DFF77ED5}"/>
              </a:ext>
            </a:extLst>
          </p:cNvPr>
          <p:cNvSpPr txBox="1"/>
          <p:nvPr/>
        </p:nvSpPr>
        <p:spPr>
          <a:xfrm>
            <a:off x="1563981" y="3188877"/>
            <a:ext cx="21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+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1342B4F-150B-ACA3-D2B4-310FB6D9CA64}"/>
              </a:ext>
            </a:extLst>
          </p:cNvPr>
          <p:cNvCxnSpPr>
            <a:cxnSpLocks/>
          </p:cNvCxnSpPr>
          <p:nvPr/>
        </p:nvCxnSpPr>
        <p:spPr>
          <a:xfrm>
            <a:off x="2480955" y="3371653"/>
            <a:ext cx="215392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CBB090D-D569-B0D9-6988-71F791808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531" y="3133181"/>
            <a:ext cx="3378200" cy="5461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5899B97-1787-8777-549C-8272466F7DD4}"/>
              </a:ext>
            </a:extLst>
          </p:cNvPr>
          <p:cNvSpPr txBox="1"/>
          <p:nvPr/>
        </p:nvSpPr>
        <p:spPr>
          <a:xfrm>
            <a:off x="5965938" y="3250432"/>
            <a:ext cx="1161385" cy="307777"/>
          </a:xfrm>
          <a:prstGeom prst="rect">
            <a:avLst/>
          </a:prstGeom>
          <a:noFill/>
          <a:effectLst>
            <a:outerShdw blurRad="63500" sx="118000" sy="118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blurRad="175380" sx="123000" sy="123000" algn="ctr" rotWithShape="0">
                    <a:prstClr val="black">
                      <a:alpha val="93000"/>
                    </a:prstClr>
                  </a:outerShdw>
                </a:effectLst>
              </a:rPr>
              <a:t>GSL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730D98-0335-A2C3-85D7-D70D96903BA4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4A826-596B-CBC9-0C51-254DAD320B0E}"/>
              </a:ext>
            </a:extLst>
          </p:cNvPr>
          <p:cNvSpPr txBox="1"/>
          <p:nvPr/>
        </p:nvSpPr>
        <p:spPr>
          <a:xfrm>
            <a:off x="7124321" y="4671775"/>
            <a:ext cx="1476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254791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400" dirty="0"/>
              <a:t>GSLs are important building blocks of cell membranes and fulfill diverse functions</a:t>
            </a:r>
            <a:r>
              <a:rPr lang="en-IN" sz="2400" baseline="30000" dirty="0"/>
              <a:t>1,2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5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396356"/>
            <a:ext cx="8517109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1. </a:t>
            </a:r>
            <a:r>
              <a:rPr lang="en-US" sz="700" dirty="0" err="1"/>
              <a:t>Aerts</a:t>
            </a:r>
            <a:r>
              <a:rPr lang="en-US" sz="700" dirty="0"/>
              <a:t> JMFG et al. </a:t>
            </a:r>
            <a:r>
              <a:rPr lang="en-US" sz="700" i="1" dirty="0" err="1"/>
              <a:t>Curr</a:t>
            </a:r>
            <a:r>
              <a:rPr lang="en-US" sz="700" i="1" dirty="0"/>
              <a:t> </a:t>
            </a:r>
            <a:r>
              <a:rPr lang="en-US" sz="700" i="1" dirty="0" err="1"/>
              <a:t>Opin</a:t>
            </a:r>
            <a:r>
              <a:rPr lang="en-US" sz="700" i="1" dirty="0"/>
              <a:t> Chem Biol.</a:t>
            </a:r>
            <a:r>
              <a:rPr lang="en-US" sz="700" dirty="0"/>
              <a:t> 2019;53:204-215; 2. </a:t>
            </a:r>
            <a:r>
              <a:rPr lang="en-US" sz="700" dirty="0" err="1"/>
              <a:t>Ryckman</a:t>
            </a:r>
            <a:r>
              <a:rPr lang="en-US" sz="700" dirty="0"/>
              <a:t> AE et al. </a:t>
            </a:r>
            <a:r>
              <a:rPr lang="en-US" sz="700" i="1" dirty="0"/>
              <a:t>Int J Mol Sci.</a:t>
            </a:r>
            <a:r>
              <a:rPr lang="en-US" sz="700" dirty="0"/>
              <a:t> 2020;21(18):E6881; 3. </a:t>
            </a:r>
            <a:r>
              <a:rPr lang="en-US" sz="700" dirty="0" err="1"/>
              <a:t>Shayman</a:t>
            </a:r>
            <a:r>
              <a:rPr lang="en-US" sz="700" dirty="0"/>
              <a:t> JA. </a:t>
            </a:r>
            <a:r>
              <a:rPr lang="en-US" sz="700" i="1" dirty="0" err="1"/>
              <a:t>Semin</a:t>
            </a:r>
            <a:r>
              <a:rPr lang="en-US" sz="700" i="1" dirty="0"/>
              <a:t> </a:t>
            </a:r>
            <a:r>
              <a:rPr lang="en-US" sz="700" i="1" dirty="0" err="1"/>
              <a:t>Nephrol</a:t>
            </a:r>
            <a:r>
              <a:rPr lang="en-US" sz="700" i="1" dirty="0"/>
              <a:t>.</a:t>
            </a:r>
            <a:r>
              <a:rPr lang="en-US" sz="700" dirty="0"/>
              <a:t> 2018;38(2):183-192; </a:t>
            </a:r>
            <a:br>
              <a:rPr lang="en-US" sz="700" dirty="0"/>
            </a:br>
            <a:r>
              <a:rPr lang="en-US" sz="700" dirty="0"/>
              <a:t>4. van </a:t>
            </a:r>
            <a:r>
              <a:rPr lang="en-US" sz="700" dirty="0" err="1"/>
              <a:t>Eijk</a:t>
            </a:r>
            <a:r>
              <a:rPr lang="en-US" sz="700" dirty="0"/>
              <a:t> M et al. </a:t>
            </a:r>
            <a:r>
              <a:rPr lang="en-US" sz="700" i="1" dirty="0"/>
              <a:t>Essays </a:t>
            </a:r>
            <a:r>
              <a:rPr lang="en-US" sz="700" i="1" dirty="0" err="1"/>
              <a:t>Biochem</a:t>
            </a:r>
            <a:r>
              <a:rPr lang="en-US" sz="700" i="1" dirty="0"/>
              <a:t>.</a:t>
            </a:r>
            <a:r>
              <a:rPr lang="en-US" sz="700" dirty="0"/>
              <a:t> 2020;64(3):565-578. 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34C8E75-0C7E-CC32-5086-07F5B59EF1A3}"/>
              </a:ext>
            </a:extLst>
          </p:cNvPr>
          <p:cNvSpPr txBox="1">
            <a:spLocks/>
          </p:cNvSpPr>
          <p:nvPr/>
        </p:nvSpPr>
        <p:spPr>
          <a:xfrm>
            <a:off x="318045" y="1254772"/>
            <a:ext cx="8521155" cy="6719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GSLs are vital to maintaining cellular homeostasis and contribute to physiological processes such as cell signaling and regulation of inflammation</a:t>
            </a:r>
            <a:r>
              <a:rPr lang="en-IN" sz="1400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1-4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 functions include</a:t>
            </a:r>
            <a:r>
              <a:rPr lang="en-IN" sz="1400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1,2,4</a:t>
            </a: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4" name="Picture 3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F06F5CA8-C96B-9833-CE4B-9A2B5D716F5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81" b="19697"/>
          <a:stretch/>
        </p:blipFill>
        <p:spPr>
          <a:xfrm>
            <a:off x="0" y="1901103"/>
            <a:ext cx="9139238" cy="21265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DD0BB9-8216-054C-2F89-5AB7B539DEEE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A36B10-9A2A-0C4E-BEE1-CDDD07D64BB9}"/>
              </a:ext>
            </a:extLst>
          </p:cNvPr>
          <p:cNvSpPr txBox="1"/>
          <p:nvPr/>
        </p:nvSpPr>
        <p:spPr>
          <a:xfrm>
            <a:off x="6975280" y="4720469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414397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400" dirty="0"/>
              <a:t>Tight regulation between synthesis, catabolism, and intracellular tracking of GSLs is necessary</a:t>
            </a:r>
            <a:r>
              <a:rPr lang="en-IN" sz="2400" baseline="30000" dirty="0"/>
              <a:t>1-4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6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396356"/>
            <a:ext cx="8517109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Lannert</a:t>
            </a:r>
            <a:r>
              <a:rPr lang="en-US" sz="700" dirty="0"/>
              <a:t> H et al. </a:t>
            </a:r>
            <a:r>
              <a:rPr lang="en-US" sz="700" i="1" dirty="0"/>
              <a:t>J </a:t>
            </a:r>
            <a:r>
              <a:rPr lang="en-US" sz="700" i="1" dirty="0" err="1"/>
              <a:t>Biolog</a:t>
            </a:r>
            <a:r>
              <a:rPr lang="en-US" sz="700" i="1" dirty="0"/>
              <a:t> Chem</a:t>
            </a:r>
            <a:r>
              <a:rPr lang="en-US" sz="700" dirty="0"/>
              <a:t>. 1998; 273(5):2939-2946; 2. </a:t>
            </a:r>
            <a:r>
              <a:rPr lang="en-US" sz="700" dirty="0" err="1"/>
              <a:t>Breiden</a:t>
            </a:r>
            <a:r>
              <a:rPr lang="en-US" sz="700" dirty="0"/>
              <a:t> B, </a:t>
            </a:r>
            <a:r>
              <a:rPr lang="en-US" sz="700" dirty="0" err="1"/>
              <a:t>Sandhoff</a:t>
            </a:r>
            <a:r>
              <a:rPr lang="en-US" sz="700" dirty="0"/>
              <a:t> K. </a:t>
            </a:r>
            <a:r>
              <a:rPr lang="en-US" sz="700" i="1" dirty="0" err="1"/>
              <a:t>Annu</a:t>
            </a:r>
            <a:r>
              <a:rPr lang="en-US" sz="700" i="1" dirty="0"/>
              <a:t> Rev </a:t>
            </a:r>
            <a:r>
              <a:rPr lang="en-US" sz="700" i="1" dirty="0" err="1"/>
              <a:t>Biochem</a:t>
            </a:r>
            <a:r>
              <a:rPr lang="en-US" sz="700" dirty="0"/>
              <a:t>. 2019;88:461-485; 3. Grassi S et al. </a:t>
            </a:r>
            <a:r>
              <a:rPr lang="en-US" sz="700" i="1" dirty="0"/>
              <a:t>J </a:t>
            </a:r>
            <a:r>
              <a:rPr lang="en-US" sz="700" i="1" dirty="0" err="1"/>
              <a:t>Neurochem</a:t>
            </a:r>
            <a:r>
              <a:rPr lang="en-US" sz="700" dirty="0"/>
              <a:t>. 2019;148(5):600-611;</a:t>
            </a:r>
            <a:br>
              <a:rPr lang="en-US" sz="700" dirty="0"/>
            </a:br>
            <a:r>
              <a:rPr lang="en-US" sz="700" dirty="0"/>
              <a:t>4. </a:t>
            </a:r>
            <a:r>
              <a:rPr lang="en-US" sz="700" dirty="0" err="1"/>
              <a:t>Ryckman</a:t>
            </a:r>
            <a:r>
              <a:rPr lang="en-US" sz="700" dirty="0"/>
              <a:t> AE et al. </a:t>
            </a:r>
            <a:r>
              <a:rPr lang="en-US" sz="700" i="1" dirty="0"/>
              <a:t>Int J Mol Sci</a:t>
            </a:r>
            <a:r>
              <a:rPr lang="en-US" sz="700" dirty="0"/>
              <a:t>. 2020;21(18):E6881.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34C8E75-0C7E-CC32-5086-07F5B59EF1A3}"/>
              </a:ext>
            </a:extLst>
          </p:cNvPr>
          <p:cNvSpPr txBox="1">
            <a:spLocks/>
          </p:cNvSpPr>
          <p:nvPr/>
        </p:nvSpPr>
        <p:spPr>
          <a:xfrm>
            <a:off x="5943600" y="1254772"/>
            <a:ext cx="2895600" cy="22313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 synthesis occurs in the endoplasmic reticulum and Golgi apparatus of cells, and catabolism happens in lysosomes</a:t>
            </a:r>
            <a:r>
              <a:rPr lang="en-IN" sz="1400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1-3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 GSLs serve many critical functions for cells, the balance of synthesis and catabolism needs to be preserved</a:t>
            </a:r>
            <a:r>
              <a:rPr lang="en-IN" sz="1400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22C8289-6024-1A3F-2842-C99AC6AFEDFB}"/>
              </a:ext>
            </a:extLst>
          </p:cNvPr>
          <p:cNvSpPr>
            <a:spLocks/>
          </p:cNvSpPr>
          <p:nvPr/>
        </p:nvSpPr>
        <p:spPr>
          <a:xfrm>
            <a:off x="1150640" y="1297012"/>
            <a:ext cx="3301188" cy="2547041"/>
          </a:xfrm>
          <a:custGeom>
            <a:avLst/>
            <a:gdLst>
              <a:gd name="connsiteX0" fmla="*/ 1780405 w 3560810"/>
              <a:gd name="connsiteY0" fmla="*/ 0 h 2855630"/>
              <a:gd name="connsiteX1" fmla="*/ 3560810 w 3560810"/>
              <a:gd name="connsiteY1" fmla="*/ 1427815 h 2855630"/>
              <a:gd name="connsiteX2" fmla="*/ 2309843 w 3560810"/>
              <a:gd name="connsiteY2" fmla="*/ 2791438 h 2855630"/>
              <a:gd name="connsiteX3" fmla="*/ 2147695 w 3560810"/>
              <a:gd name="connsiteY3" fmla="*/ 2824874 h 2855630"/>
              <a:gd name="connsiteX4" fmla="*/ 2135780 w 3560810"/>
              <a:gd name="connsiteY4" fmla="*/ 2759211 h 2855630"/>
              <a:gd name="connsiteX5" fmla="*/ 1974112 w 3560810"/>
              <a:gd name="connsiteY5" fmla="*/ 2639986 h 2855630"/>
              <a:gd name="connsiteX6" fmla="*/ 1798656 w 3560810"/>
              <a:gd name="connsiteY6" fmla="*/ 2835195 h 2855630"/>
              <a:gd name="connsiteX7" fmla="*/ 1802204 w 3560810"/>
              <a:gd name="connsiteY7" fmla="*/ 2854747 h 2855630"/>
              <a:gd name="connsiteX8" fmla="*/ 1780405 w 3560810"/>
              <a:gd name="connsiteY8" fmla="*/ 2855630 h 2855630"/>
              <a:gd name="connsiteX9" fmla="*/ 304065 w 3560810"/>
              <a:gd name="connsiteY9" fmla="*/ 2226120 h 2855630"/>
              <a:gd name="connsiteX10" fmla="*/ 229549 w 3560810"/>
              <a:gd name="connsiteY10" fmla="*/ 2127754 h 2855630"/>
              <a:gd name="connsiteX11" fmla="*/ 235579 w 3560810"/>
              <a:gd name="connsiteY11" fmla="*/ 2125672 h 2855630"/>
              <a:gd name="connsiteX12" fmla="*/ 342739 w 3560810"/>
              <a:gd name="connsiteY12" fmla="*/ 1945803 h 2855630"/>
              <a:gd name="connsiteX13" fmla="*/ 167283 w 3560810"/>
              <a:gd name="connsiteY13" fmla="*/ 1750594 h 2855630"/>
              <a:gd name="connsiteX14" fmla="*/ 98987 w 3560810"/>
              <a:gd name="connsiteY14" fmla="*/ 1765934 h 2855630"/>
              <a:gd name="connsiteX15" fmla="*/ 61367 w 3560810"/>
              <a:gd name="connsiteY15" fmla="*/ 1794154 h 2855630"/>
              <a:gd name="connsiteX16" fmla="*/ 36171 w 3560810"/>
              <a:gd name="connsiteY16" fmla="*/ 1715569 h 2855630"/>
              <a:gd name="connsiteX17" fmla="*/ 0 w 3560810"/>
              <a:gd name="connsiteY17" fmla="*/ 1427815 h 2855630"/>
              <a:gd name="connsiteX18" fmla="*/ 1780405 w 3560810"/>
              <a:gd name="connsiteY18" fmla="*/ 0 h 285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60810" h="2855630">
                <a:moveTo>
                  <a:pt x="1780405" y="0"/>
                </a:moveTo>
                <a:cubicBezTo>
                  <a:pt x="2763696" y="0"/>
                  <a:pt x="3560810" y="639255"/>
                  <a:pt x="3560810" y="1427815"/>
                </a:cubicBezTo>
                <a:cubicBezTo>
                  <a:pt x="3560810" y="2068520"/>
                  <a:pt x="3034590" y="2610660"/>
                  <a:pt x="2309843" y="2791438"/>
                </a:cubicBezTo>
                <a:lnTo>
                  <a:pt x="2147695" y="2824874"/>
                </a:lnTo>
                <a:lnTo>
                  <a:pt x="2135780" y="2759211"/>
                </a:lnTo>
                <a:cubicBezTo>
                  <a:pt x="2109144" y="2689148"/>
                  <a:pt x="2046789" y="2639986"/>
                  <a:pt x="1974112" y="2639986"/>
                </a:cubicBezTo>
                <a:cubicBezTo>
                  <a:pt x="1877210" y="2639986"/>
                  <a:pt x="1798656" y="2727384"/>
                  <a:pt x="1798656" y="2835195"/>
                </a:cubicBezTo>
                <a:lnTo>
                  <a:pt x="1802204" y="2854747"/>
                </a:lnTo>
                <a:lnTo>
                  <a:pt x="1780405" y="2855630"/>
                </a:lnTo>
                <a:cubicBezTo>
                  <a:pt x="1165848" y="2855630"/>
                  <a:pt x="624017" y="2605921"/>
                  <a:pt x="304065" y="2226120"/>
                </a:cubicBezTo>
                <a:lnTo>
                  <a:pt x="229549" y="2127754"/>
                </a:lnTo>
                <a:lnTo>
                  <a:pt x="235579" y="2125672"/>
                </a:lnTo>
                <a:cubicBezTo>
                  <a:pt x="298552" y="2096037"/>
                  <a:pt x="342739" y="2026661"/>
                  <a:pt x="342739" y="1945803"/>
                </a:cubicBezTo>
                <a:cubicBezTo>
                  <a:pt x="342739" y="1837992"/>
                  <a:pt x="264185" y="1750594"/>
                  <a:pt x="167283" y="1750594"/>
                </a:cubicBezTo>
                <a:cubicBezTo>
                  <a:pt x="143057" y="1750594"/>
                  <a:pt x="119979" y="1756056"/>
                  <a:pt x="98987" y="1765934"/>
                </a:cubicBezTo>
                <a:lnTo>
                  <a:pt x="61367" y="1794154"/>
                </a:lnTo>
                <a:lnTo>
                  <a:pt x="36171" y="1715569"/>
                </a:lnTo>
                <a:cubicBezTo>
                  <a:pt x="12455" y="1622622"/>
                  <a:pt x="0" y="1526385"/>
                  <a:pt x="0" y="1427815"/>
                </a:cubicBezTo>
                <a:cubicBezTo>
                  <a:pt x="0" y="639255"/>
                  <a:pt x="797114" y="0"/>
                  <a:pt x="17804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9FB9F26-BA97-00BD-B835-BE4D0843953F}"/>
              </a:ext>
            </a:extLst>
          </p:cNvPr>
          <p:cNvSpPr>
            <a:spLocks/>
          </p:cNvSpPr>
          <p:nvPr/>
        </p:nvSpPr>
        <p:spPr>
          <a:xfrm>
            <a:off x="1194349" y="1365099"/>
            <a:ext cx="3213768" cy="24345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AA41F7E-AC83-9AC9-4B06-841D878B6761}"/>
              </a:ext>
            </a:extLst>
          </p:cNvPr>
          <p:cNvSpPr>
            <a:spLocks/>
          </p:cNvSpPr>
          <p:nvPr/>
        </p:nvSpPr>
        <p:spPr>
          <a:xfrm rot="20493277">
            <a:off x="1114032" y="2858792"/>
            <a:ext cx="348023" cy="351017"/>
          </a:xfrm>
          <a:prstGeom prst="ellipse">
            <a:avLst/>
          </a:prstGeom>
          <a:solidFill>
            <a:srgbClr val="F5F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FC1DB3B-8659-811D-16E9-75F0160FFA6C}"/>
              </a:ext>
            </a:extLst>
          </p:cNvPr>
          <p:cNvSpPr>
            <a:spLocks/>
          </p:cNvSpPr>
          <p:nvPr/>
        </p:nvSpPr>
        <p:spPr>
          <a:xfrm rot="4767205">
            <a:off x="2813410" y="3660335"/>
            <a:ext cx="345588" cy="351017"/>
          </a:xfrm>
          <a:prstGeom prst="ellipse">
            <a:avLst/>
          </a:prstGeom>
          <a:solidFill>
            <a:srgbClr val="F5F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10" name="Picture 9" descr="A screenshot of a video game&#10;&#10;Description automatically generated">
            <a:extLst>
              <a:ext uri="{FF2B5EF4-FFF2-40B4-BE49-F238E27FC236}">
                <a16:creationId xmlns:a16="http://schemas.microsoft.com/office/drawing/2014/main" id="{E6B3B390-169B-3030-FF73-F8B07E7A745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3" t="17063" r="24059" b="5206"/>
          <a:stretch/>
        </p:blipFill>
        <p:spPr>
          <a:xfrm>
            <a:off x="1120668" y="1308056"/>
            <a:ext cx="3069038" cy="28310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4C84EE-E363-46D1-F83F-EA5A17783D81}"/>
              </a:ext>
            </a:extLst>
          </p:cNvPr>
          <p:cNvSpPr txBox="1"/>
          <p:nvPr/>
        </p:nvSpPr>
        <p:spPr>
          <a:xfrm>
            <a:off x="165942" y="2015770"/>
            <a:ext cx="114935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Golgi Apparatus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5B250CA-6E73-C31A-D3A2-5F51FE715EDF}"/>
              </a:ext>
            </a:extLst>
          </p:cNvPr>
          <p:cNvSpPr/>
          <p:nvPr/>
        </p:nvSpPr>
        <p:spPr>
          <a:xfrm>
            <a:off x="775853" y="3140891"/>
            <a:ext cx="384014" cy="344892"/>
          </a:xfrm>
          <a:custGeom>
            <a:avLst/>
            <a:gdLst>
              <a:gd name="connsiteX0" fmla="*/ 705560 w 705560"/>
              <a:gd name="connsiteY0" fmla="*/ 0 h 628650"/>
              <a:gd name="connsiteX1" fmla="*/ 95960 w 705560"/>
              <a:gd name="connsiteY1" fmla="*/ 228600 h 628650"/>
              <a:gd name="connsiteX2" fmla="*/ 10235 w 705560"/>
              <a:gd name="connsiteY2" fmla="*/ 628650 h 628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5560" h="628650">
                <a:moveTo>
                  <a:pt x="705560" y="0"/>
                </a:moveTo>
                <a:cubicBezTo>
                  <a:pt x="458703" y="61912"/>
                  <a:pt x="211847" y="123825"/>
                  <a:pt x="95960" y="228600"/>
                </a:cubicBezTo>
                <a:cubicBezTo>
                  <a:pt x="-19928" y="333375"/>
                  <a:pt x="-4847" y="481012"/>
                  <a:pt x="10235" y="628650"/>
                </a:cubicBezTo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2F65776-3840-FC53-0675-AC3E8B6929F5}"/>
              </a:ext>
            </a:extLst>
          </p:cNvPr>
          <p:cNvSpPr/>
          <p:nvPr/>
        </p:nvSpPr>
        <p:spPr>
          <a:xfrm rot="12354503">
            <a:off x="2497623" y="3907464"/>
            <a:ext cx="365124" cy="347784"/>
          </a:xfrm>
          <a:custGeom>
            <a:avLst/>
            <a:gdLst>
              <a:gd name="connsiteX0" fmla="*/ 705560 w 705560"/>
              <a:gd name="connsiteY0" fmla="*/ 0 h 628650"/>
              <a:gd name="connsiteX1" fmla="*/ 95960 w 705560"/>
              <a:gd name="connsiteY1" fmla="*/ 228600 h 628650"/>
              <a:gd name="connsiteX2" fmla="*/ 10235 w 705560"/>
              <a:gd name="connsiteY2" fmla="*/ 628650 h 628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5560" h="628650">
                <a:moveTo>
                  <a:pt x="705560" y="0"/>
                </a:moveTo>
                <a:cubicBezTo>
                  <a:pt x="458703" y="61912"/>
                  <a:pt x="211847" y="123825"/>
                  <a:pt x="95960" y="228600"/>
                </a:cubicBezTo>
                <a:cubicBezTo>
                  <a:pt x="-19928" y="333375"/>
                  <a:pt x="-4847" y="481012"/>
                  <a:pt x="10235" y="628650"/>
                </a:cubicBezTo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47A155-5795-7B5C-D713-AB1A73248223}"/>
              </a:ext>
            </a:extLst>
          </p:cNvPr>
          <p:cNvSpPr txBox="1"/>
          <p:nvPr/>
        </p:nvSpPr>
        <p:spPr>
          <a:xfrm>
            <a:off x="506195" y="3522431"/>
            <a:ext cx="76142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Exocytosis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A6C901-370B-C9A2-0E19-64AB64B84B68}"/>
              </a:ext>
            </a:extLst>
          </p:cNvPr>
          <p:cNvSpPr txBox="1"/>
          <p:nvPr/>
        </p:nvSpPr>
        <p:spPr>
          <a:xfrm>
            <a:off x="1779388" y="4012945"/>
            <a:ext cx="85600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Endocytosis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8ACC9-184D-6E1D-8F75-B8F72126A146}"/>
              </a:ext>
            </a:extLst>
          </p:cNvPr>
          <p:cNvSpPr txBox="1"/>
          <p:nvPr/>
        </p:nvSpPr>
        <p:spPr>
          <a:xfrm>
            <a:off x="4499051" y="1385192"/>
            <a:ext cx="106599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Cell Membrane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BEB7CDD-C3CD-DB16-009C-7ACE4F1D4F66}"/>
              </a:ext>
            </a:extLst>
          </p:cNvPr>
          <p:cNvCxnSpPr>
            <a:cxnSpLocks/>
          </p:cNvCxnSpPr>
          <p:nvPr/>
        </p:nvCxnSpPr>
        <p:spPr>
          <a:xfrm flipV="1">
            <a:off x="4036216" y="1532154"/>
            <a:ext cx="428862" cy="27727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DBF1C4C-A923-2BCC-7A72-BB428E3A348E}"/>
              </a:ext>
            </a:extLst>
          </p:cNvPr>
          <p:cNvCxnSpPr>
            <a:cxnSpLocks/>
          </p:cNvCxnSpPr>
          <p:nvPr/>
        </p:nvCxnSpPr>
        <p:spPr>
          <a:xfrm>
            <a:off x="3692520" y="2385354"/>
            <a:ext cx="806531" cy="104152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F0C1382-9806-1790-1412-CEF854A89ECE}"/>
              </a:ext>
            </a:extLst>
          </p:cNvPr>
          <p:cNvSpPr txBox="1"/>
          <p:nvPr/>
        </p:nvSpPr>
        <p:spPr>
          <a:xfrm>
            <a:off x="4208430" y="3471551"/>
            <a:ext cx="167353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Endoplasmic Reticulum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FC0AFE8-1319-52A5-C3E5-9DFECC09BAA8}"/>
              </a:ext>
            </a:extLst>
          </p:cNvPr>
          <p:cNvCxnSpPr>
            <a:cxnSpLocks/>
          </p:cNvCxnSpPr>
          <p:nvPr/>
        </p:nvCxnSpPr>
        <p:spPr>
          <a:xfrm>
            <a:off x="3289255" y="3410827"/>
            <a:ext cx="498341" cy="42501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B77AA82-0825-16D7-D054-4C95BD4F2F0A}"/>
              </a:ext>
            </a:extLst>
          </p:cNvPr>
          <p:cNvSpPr txBox="1"/>
          <p:nvPr/>
        </p:nvSpPr>
        <p:spPr>
          <a:xfrm>
            <a:off x="3705167" y="3878766"/>
            <a:ext cx="27732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GSL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F9D1781-3239-0323-B681-D69537DBF9BC}"/>
              </a:ext>
            </a:extLst>
          </p:cNvPr>
          <p:cNvCxnSpPr>
            <a:cxnSpLocks/>
          </p:cNvCxnSpPr>
          <p:nvPr/>
        </p:nvCxnSpPr>
        <p:spPr>
          <a:xfrm>
            <a:off x="876586" y="2217358"/>
            <a:ext cx="957387" cy="59121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12AADE2-6C92-274E-41FF-0363E6F655D0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BFF506-F5C0-7355-6B76-D211B36E75B3}"/>
              </a:ext>
            </a:extLst>
          </p:cNvPr>
          <p:cNvSpPr txBox="1"/>
          <p:nvPr/>
        </p:nvSpPr>
        <p:spPr>
          <a:xfrm>
            <a:off x="6975280" y="4771802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47463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400" dirty="0"/>
              <a:t>The synthesis and catabolism of GSLs is balanced in healthy individuals</a:t>
            </a:r>
            <a:r>
              <a:rPr lang="en-IN" sz="2400" baseline="30000" dirty="0"/>
              <a:t>1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Ryckman</a:t>
            </a:r>
            <a:r>
              <a:rPr lang="en-US" sz="700" dirty="0"/>
              <a:t> AE et al. </a:t>
            </a:r>
            <a:r>
              <a:rPr lang="en-US" sz="700" i="1" dirty="0"/>
              <a:t>Int J Mol Sci</a:t>
            </a:r>
            <a:r>
              <a:rPr lang="en-US" sz="700" dirty="0"/>
              <a:t>. 2020;21(18):E6881.</a:t>
            </a:r>
          </a:p>
        </p:txBody>
      </p:sp>
      <p:sp>
        <p:nvSpPr>
          <p:cNvPr id="4" name="Rounded Rectangle 15">
            <a:extLst>
              <a:ext uri="{FF2B5EF4-FFF2-40B4-BE49-F238E27FC236}">
                <a16:creationId xmlns:a16="http://schemas.microsoft.com/office/drawing/2014/main" id="{8663D58A-A8E8-DF04-7E48-036E273AEEA9}"/>
              </a:ext>
            </a:extLst>
          </p:cNvPr>
          <p:cNvSpPr/>
          <p:nvPr/>
        </p:nvSpPr>
        <p:spPr>
          <a:xfrm>
            <a:off x="329032" y="1520532"/>
            <a:ext cx="4013058" cy="2861627"/>
          </a:xfrm>
          <a:prstGeom prst="roundRect">
            <a:avLst>
              <a:gd name="adj" fmla="val 7640"/>
            </a:avLst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 descr="Diagram&#10;&#10;Description automatically generated">
            <a:extLst>
              <a:ext uri="{FF2B5EF4-FFF2-40B4-BE49-F238E27FC236}">
                <a16:creationId xmlns:a16="http://schemas.microsoft.com/office/drawing/2014/main" id="{91ECA1E0-8E5A-545F-6938-A8D57A6861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7" t="9490" r="65621" b="55231"/>
          <a:stretch/>
        </p:blipFill>
        <p:spPr>
          <a:xfrm>
            <a:off x="537812" y="1675995"/>
            <a:ext cx="3404990" cy="239605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A7B7BBC-60F9-7290-D791-AF3BDDAFF7E0}"/>
              </a:ext>
            </a:extLst>
          </p:cNvPr>
          <p:cNvSpPr txBox="1"/>
          <p:nvPr/>
        </p:nvSpPr>
        <p:spPr>
          <a:xfrm>
            <a:off x="329033" y="1237203"/>
            <a:ext cx="4013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Healthy individuals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9471C50-F739-BEA1-2DA8-368061D08F7F}"/>
              </a:ext>
            </a:extLst>
          </p:cNvPr>
          <p:cNvSpPr txBox="1"/>
          <p:nvPr/>
        </p:nvSpPr>
        <p:spPr>
          <a:xfrm>
            <a:off x="1276203" y="2383292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2"/>
                </a:solidFill>
              </a:rPr>
              <a:t>Synthesis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F63E45-32FE-16BE-CB48-F237EB2989C8}"/>
              </a:ext>
            </a:extLst>
          </p:cNvPr>
          <p:cNvSpPr txBox="1"/>
          <p:nvPr/>
        </p:nvSpPr>
        <p:spPr>
          <a:xfrm>
            <a:off x="1024557" y="3713466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3"/>
                </a:solidFill>
              </a:rPr>
              <a:t>Catabolism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4B16F93-2CE3-AE4A-F06E-E39AE88A4B2B}"/>
              </a:ext>
            </a:extLst>
          </p:cNvPr>
          <p:cNvSpPr txBox="1"/>
          <p:nvPr/>
        </p:nvSpPr>
        <p:spPr>
          <a:xfrm>
            <a:off x="1612634" y="3146344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1"/>
                </a:solidFill>
              </a:rPr>
              <a:t>GSL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911D93-402D-018E-62E8-A6CF5C6FC7D5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F8B7AD-0CF8-29AC-167B-4C9B813DE77B}"/>
              </a:ext>
            </a:extLst>
          </p:cNvPr>
          <p:cNvSpPr txBox="1"/>
          <p:nvPr/>
        </p:nvSpPr>
        <p:spPr>
          <a:xfrm>
            <a:off x="6975280" y="4720469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300135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400" dirty="0"/>
              <a:t>In LSDs, the lysosomal enzymes responsible for the catabolism of GSLs are impaired</a:t>
            </a:r>
            <a:r>
              <a:rPr lang="en-IN" sz="2400" baseline="30000" dirty="0"/>
              <a:t>1,2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8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76450" y="4978883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Ryckman</a:t>
            </a:r>
            <a:r>
              <a:rPr lang="en-US" sz="700" dirty="0"/>
              <a:t> AE et al. </a:t>
            </a:r>
            <a:r>
              <a:rPr lang="en-US" sz="700" i="1" dirty="0"/>
              <a:t>Int J Mol Sci</a:t>
            </a:r>
            <a:r>
              <a:rPr lang="en-US" sz="700" dirty="0"/>
              <a:t>. 2020;21(18):E6881; 2. </a:t>
            </a:r>
            <a:r>
              <a:rPr lang="en-US" sz="700" dirty="0" err="1"/>
              <a:t>Aerts</a:t>
            </a:r>
            <a:r>
              <a:rPr lang="en-US" sz="700" dirty="0"/>
              <a:t> JMFG et al. </a:t>
            </a:r>
            <a:r>
              <a:rPr lang="en-US" sz="700" i="1" dirty="0" err="1"/>
              <a:t>Curr</a:t>
            </a:r>
            <a:r>
              <a:rPr lang="en-US" sz="700" i="1" dirty="0"/>
              <a:t> </a:t>
            </a:r>
            <a:r>
              <a:rPr lang="en-US" sz="700" i="1" dirty="0" err="1"/>
              <a:t>Opin</a:t>
            </a:r>
            <a:r>
              <a:rPr lang="en-US" sz="700" i="1" dirty="0"/>
              <a:t> Chem Biol</a:t>
            </a:r>
            <a:r>
              <a:rPr lang="en-US" sz="700" dirty="0"/>
              <a:t>. 2019;53:204-215.</a:t>
            </a:r>
          </a:p>
        </p:txBody>
      </p:sp>
      <p:sp>
        <p:nvSpPr>
          <p:cNvPr id="4" name="Rounded Rectangle 15">
            <a:extLst>
              <a:ext uri="{FF2B5EF4-FFF2-40B4-BE49-F238E27FC236}">
                <a16:creationId xmlns:a16="http://schemas.microsoft.com/office/drawing/2014/main" id="{8663D58A-A8E8-DF04-7E48-036E273AEEA9}"/>
              </a:ext>
            </a:extLst>
          </p:cNvPr>
          <p:cNvSpPr/>
          <p:nvPr/>
        </p:nvSpPr>
        <p:spPr>
          <a:xfrm>
            <a:off x="329032" y="1520532"/>
            <a:ext cx="4013058" cy="2861627"/>
          </a:xfrm>
          <a:prstGeom prst="roundRect">
            <a:avLst>
              <a:gd name="adj" fmla="val 7640"/>
            </a:avLst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pic>
        <p:nvPicPr>
          <p:cNvPr id="26" name="Picture 25" descr="Diagram&#10;&#10;Description automatically generated">
            <a:extLst>
              <a:ext uri="{FF2B5EF4-FFF2-40B4-BE49-F238E27FC236}">
                <a16:creationId xmlns:a16="http://schemas.microsoft.com/office/drawing/2014/main" id="{91ECA1E0-8E5A-545F-6938-A8D57A6861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7" t="9490" r="65621" b="55231"/>
          <a:stretch/>
        </p:blipFill>
        <p:spPr>
          <a:xfrm>
            <a:off x="537812" y="1675995"/>
            <a:ext cx="3404990" cy="2396053"/>
          </a:xfrm>
          <a:prstGeom prst="rect">
            <a:avLst/>
          </a:prstGeom>
        </p:spPr>
      </p:pic>
      <p:sp>
        <p:nvSpPr>
          <p:cNvPr id="27" name="Rounded Rectangle 1">
            <a:extLst>
              <a:ext uri="{FF2B5EF4-FFF2-40B4-BE49-F238E27FC236}">
                <a16:creationId xmlns:a16="http://schemas.microsoft.com/office/drawing/2014/main" id="{1720F8DB-2052-4ED7-9274-E87DF9CC48BD}"/>
              </a:ext>
            </a:extLst>
          </p:cNvPr>
          <p:cNvSpPr/>
          <p:nvPr/>
        </p:nvSpPr>
        <p:spPr>
          <a:xfrm>
            <a:off x="4826314" y="1520532"/>
            <a:ext cx="4013057" cy="2861627"/>
          </a:xfrm>
          <a:prstGeom prst="roundRect">
            <a:avLst>
              <a:gd name="adj" fmla="val 7640"/>
            </a:avLst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pic>
        <p:nvPicPr>
          <p:cNvPr id="28" name="Picture 27" descr="Diagram&#10;&#10;Description automatically generated">
            <a:extLst>
              <a:ext uri="{FF2B5EF4-FFF2-40B4-BE49-F238E27FC236}">
                <a16:creationId xmlns:a16="http://schemas.microsoft.com/office/drawing/2014/main" id="{3875035E-75A5-3A36-1889-A09506A529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8" t="9440" r="32363" b="56904"/>
          <a:stretch/>
        </p:blipFill>
        <p:spPr>
          <a:xfrm>
            <a:off x="5017624" y="1597563"/>
            <a:ext cx="3632312" cy="229234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A7B7BBC-60F9-7290-D791-AF3BDDAFF7E0}"/>
              </a:ext>
            </a:extLst>
          </p:cNvPr>
          <p:cNvSpPr txBox="1"/>
          <p:nvPr/>
        </p:nvSpPr>
        <p:spPr>
          <a:xfrm>
            <a:off x="329033" y="1237203"/>
            <a:ext cx="4013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Healthy individuals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7A3203-3029-9641-6031-3051C2043DA1}"/>
              </a:ext>
            </a:extLst>
          </p:cNvPr>
          <p:cNvSpPr txBox="1"/>
          <p:nvPr/>
        </p:nvSpPr>
        <p:spPr>
          <a:xfrm>
            <a:off x="4826314" y="1237203"/>
            <a:ext cx="4013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Patients with LSDs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AF6C79-EB72-664C-5610-AED176E375D0}"/>
              </a:ext>
            </a:extLst>
          </p:cNvPr>
          <p:cNvSpPr txBox="1"/>
          <p:nvPr/>
        </p:nvSpPr>
        <p:spPr>
          <a:xfrm>
            <a:off x="5867268" y="2383292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2"/>
                </a:solidFill>
              </a:rPr>
              <a:t>Synthesis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FCBD13F-52CF-9F3A-2099-C4EB62A31603}"/>
              </a:ext>
            </a:extLst>
          </p:cNvPr>
          <p:cNvSpPr txBox="1"/>
          <p:nvPr/>
        </p:nvSpPr>
        <p:spPr>
          <a:xfrm>
            <a:off x="5495976" y="3957015"/>
            <a:ext cx="1427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accent3"/>
                </a:solidFill>
              </a:rPr>
              <a:t>Deficient catabolism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0544130-502C-40BD-F878-93D7266C6AD0}"/>
              </a:ext>
            </a:extLst>
          </p:cNvPr>
          <p:cNvCxnSpPr>
            <a:cxnSpLocks/>
          </p:cNvCxnSpPr>
          <p:nvPr/>
        </p:nvCxnSpPr>
        <p:spPr>
          <a:xfrm flipV="1">
            <a:off x="6200718" y="3713466"/>
            <a:ext cx="0" cy="2243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9471C50-F739-BEA1-2DA8-368061D08F7F}"/>
              </a:ext>
            </a:extLst>
          </p:cNvPr>
          <p:cNvSpPr txBox="1"/>
          <p:nvPr/>
        </p:nvSpPr>
        <p:spPr>
          <a:xfrm>
            <a:off x="1282976" y="2383292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2"/>
                </a:solidFill>
              </a:rPr>
              <a:t>Synthesis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F63E45-32FE-16BE-CB48-F237EB2989C8}"/>
              </a:ext>
            </a:extLst>
          </p:cNvPr>
          <p:cNvSpPr txBox="1"/>
          <p:nvPr/>
        </p:nvSpPr>
        <p:spPr>
          <a:xfrm>
            <a:off x="1024557" y="3713466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3"/>
                </a:solidFill>
              </a:rPr>
              <a:t>Catabolism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4B16F93-2CE3-AE4A-F06E-E39AE88A4B2B}"/>
              </a:ext>
            </a:extLst>
          </p:cNvPr>
          <p:cNvSpPr txBox="1"/>
          <p:nvPr/>
        </p:nvSpPr>
        <p:spPr>
          <a:xfrm>
            <a:off x="1612634" y="3146344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1"/>
                </a:solidFill>
              </a:rPr>
              <a:t>GSL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6234801-4397-EEB5-3395-E59D330923F3}"/>
              </a:ext>
            </a:extLst>
          </p:cNvPr>
          <p:cNvSpPr txBox="1"/>
          <p:nvPr/>
        </p:nvSpPr>
        <p:spPr>
          <a:xfrm>
            <a:off x="6276602" y="2796785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1"/>
                </a:solidFill>
              </a:rPr>
              <a:t>GSL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E47E3FE-8BC8-541C-D83F-A8520CC176EC}"/>
              </a:ext>
            </a:extLst>
          </p:cNvPr>
          <p:cNvSpPr/>
          <p:nvPr/>
        </p:nvSpPr>
        <p:spPr>
          <a:xfrm>
            <a:off x="6154999" y="3494145"/>
            <a:ext cx="45719" cy="4571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5D2D182-C8FF-2EE1-2934-5E9B1A81B4BD}"/>
              </a:ext>
            </a:extLst>
          </p:cNvPr>
          <p:cNvSpPr/>
          <p:nvPr/>
        </p:nvSpPr>
        <p:spPr>
          <a:xfrm rot="21416188">
            <a:off x="6143457" y="3595409"/>
            <a:ext cx="45719" cy="4571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60125FE-4399-DCD2-7893-5608512D4B0F}"/>
              </a:ext>
            </a:extLst>
          </p:cNvPr>
          <p:cNvSpPr/>
          <p:nvPr/>
        </p:nvSpPr>
        <p:spPr>
          <a:xfrm>
            <a:off x="6245213" y="3572549"/>
            <a:ext cx="45719" cy="4571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5B50DA-192D-B82B-DDCC-26C60621E4F0}"/>
              </a:ext>
            </a:extLst>
          </p:cNvPr>
          <p:cNvSpPr txBox="1"/>
          <p:nvPr/>
        </p:nvSpPr>
        <p:spPr>
          <a:xfrm>
            <a:off x="1725435" y="4738066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CEE724-066D-34A7-1CDF-A3D6A34BDFA4}"/>
              </a:ext>
            </a:extLst>
          </p:cNvPr>
          <p:cNvSpPr txBox="1"/>
          <p:nvPr/>
        </p:nvSpPr>
        <p:spPr>
          <a:xfrm>
            <a:off x="7046700" y="4713602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93567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FEF118-90E5-9D21-0F3E-003008C4195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0B741C-44D1-ADBB-9DD2-78C204089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The resulting progressive pathologic accumulation of GSLs in lysosomes is the hallmark of LSDs</a:t>
            </a:r>
            <a:r>
              <a:rPr lang="en-IN" baseline="30000" dirty="0"/>
              <a:t>1,2</a:t>
            </a:r>
            <a:r>
              <a:rPr lang="en-IN" dirty="0"/>
              <a:t>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A29A0E-ED1B-008F-765C-BC0FE2CC7734}"/>
              </a:ext>
            </a:extLst>
          </p:cNvPr>
          <p:cNvSpPr txBox="1"/>
          <p:nvPr/>
        </p:nvSpPr>
        <p:spPr>
          <a:xfrm>
            <a:off x="322263" y="4396356"/>
            <a:ext cx="8517109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1. </a:t>
            </a:r>
            <a:r>
              <a:rPr lang="en-US" sz="700" dirty="0" err="1"/>
              <a:t>Aerts</a:t>
            </a:r>
            <a:r>
              <a:rPr lang="en-US" sz="700" dirty="0"/>
              <a:t> JMFG et al. </a:t>
            </a:r>
            <a:r>
              <a:rPr lang="en-US" sz="700" i="1" dirty="0" err="1"/>
              <a:t>Curr</a:t>
            </a:r>
            <a:r>
              <a:rPr lang="en-US" sz="700" i="1" dirty="0"/>
              <a:t> </a:t>
            </a:r>
            <a:r>
              <a:rPr lang="en-US" sz="700" i="1" dirty="0" err="1"/>
              <a:t>Opin</a:t>
            </a:r>
            <a:r>
              <a:rPr lang="en-US" sz="700" i="1" dirty="0"/>
              <a:t> Chem Biol.</a:t>
            </a:r>
            <a:r>
              <a:rPr lang="en-US" sz="700" dirty="0"/>
              <a:t> 2019;53:204-215; 2. Dodge JC. </a:t>
            </a:r>
            <a:r>
              <a:rPr lang="en-US" sz="700" i="1" dirty="0"/>
              <a:t>Front Mol </a:t>
            </a:r>
            <a:r>
              <a:rPr lang="en-US" sz="700" i="1" dirty="0" err="1"/>
              <a:t>Neurosci</a:t>
            </a:r>
            <a:r>
              <a:rPr lang="en-US" sz="700" i="1" dirty="0"/>
              <a:t>.</a:t>
            </a:r>
            <a:r>
              <a:rPr lang="en-US" sz="700" dirty="0"/>
              <a:t> 2017;10:356; 3. Schulze H et al. </a:t>
            </a:r>
            <a:r>
              <a:rPr lang="en-US" sz="700" i="1" dirty="0"/>
              <a:t>Cold Spring </a:t>
            </a:r>
            <a:r>
              <a:rPr lang="en-US" sz="700" i="1" dirty="0" err="1"/>
              <a:t>Harb</a:t>
            </a:r>
            <a:r>
              <a:rPr lang="en-US" sz="700" i="1" dirty="0"/>
              <a:t> </a:t>
            </a:r>
            <a:r>
              <a:rPr lang="en-US" sz="700" i="1" dirty="0" err="1"/>
              <a:t>Perspect</a:t>
            </a:r>
            <a:r>
              <a:rPr lang="en-US" sz="700" i="1" dirty="0"/>
              <a:t> Biol.</a:t>
            </a:r>
            <a:r>
              <a:rPr lang="en-US" sz="700" dirty="0"/>
              <a:t> 2011;3(6):a004804; </a:t>
            </a:r>
            <a:br>
              <a:rPr lang="en-US" sz="700" dirty="0"/>
            </a:br>
            <a:r>
              <a:rPr lang="en-US" sz="700" dirty="0"/>
              <a:t>4. </a:t>
            </a:r>
            <a:r>
              <a:rPr lang="en-US" sz="700" dirty="0" err="1"/>
              <a:t>Mashima</a:t>
            </a:r>
            <a:r>
              <a:rPr lang="en-US" sz="700" dirty="0"/>
              <a:t> R et al. </a:t>
            </a:r>
            <a:r>
              <a:rPr lang="en-US" sz="700" i="1" dirty="0"/>
              <a:t>Int J Mol Sci.</a:t>
            </a:r>
            <a:r>
              <a:rPr lang="en-US" sz="700" dirty="0"/>
              <a:t> 2020;21(8):E2704.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DA0AC88-E623-EDAB-A675-EB115DC6C5EE}"/>
              </a:ext>
            </a:extLst>
          </p:cNvPr>
          <p:cNvSpPr txBox="1">
            <a:spLocks/>
          </p:cNvSpPr>
          <p:nvPr/>
        </p:nvSpPr>
        <p:spPr>
          <a:xfrm>
            <a:off x="4807375" y="1254772"/>
            <a:ext cx="4031997" cy="1184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Inherited genetic defects compromise the lysosomal enzymes responsible for the catabolism of GSLs</a:t>
            </a:r>
            <a:r>
              <a:rPr lang="en-IN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affected cells become functionally impaired or destroyed, which can lead to toxic effects in different organs</a:t>
            </a:r>
            <a:r>
              <a:rPr lang="en-IN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EAC78C6-B580-EEA1-4070-DCEA354B8B66}"/>
              </a:ext>
            </a:extLst>
          </p:cNvPr>
          <p:cNvSpPr/>
          <p:nvPr/>
        </p:nvSpPr>
        <p:spPr>
          <a:xfrm>
            <a:off x="323565" y="1254772"/>
            <a:ext cx="4267201" cy="3009202"/>
          </a:xfrm>
          <a:prstGeom prst="roundRect">
            <a:avLst>
              <a:gd name="adj" fmla="val 7640"/>
            </a:avLst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00C5330-4629-AEC6-103B-A58D5DBD8C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9" t="26420" r="47998" b="17536"/>
          <a:stretch/>
        </p:blipFill>
        <p:spPr>
          <a:xfrm>
            <a:off x="429630" y="1387832"/>
            <a:ext cx="4055070" cy="27430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8B67C6-BE56-72CF-6E2F-C031BBAD1C47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049FD9-E05C-B000-1489-1AE2AB4D36EE}"/>
              </a:ext>
            </a:extLst>
          </p:cNvPr>
          <p:cNvSpPr txBox="1"/>
          <p:nvPr/>
        </p:nvSpPr>
        <p:spPr>
          <a:xfrm>
            <a:off x="6880397" y="4671775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v1.0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08/14/2025</a:t>
            </a:r>
          </a:p>
        </p:txBody>
      </p:sp>
    </p:spTree>
    <p:extLst>
      <p:ext uri="{BB962C8B-B14F-4D97-AF65-F5344CB8AC3E}">
        <p14:creationId xmlns:p14="http://schemas.microsoft.com/office/powerpoint/2010/main" val="4605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anofi">
  <a:themeElements>
    <a:clrScheme name="00. Sanofi">
      <a:dk1>
        <a:sysClr val="windowText" lastClr="000000"/>
      </a:dk1>
      <a:lt1>
        <a:sysClr val="window" lastClr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ED6C4E"/>
      </a:accent3>
      <a:accent4>
        <a:srgbClr val="62D488"/>
      </a:accent4>
      <a:accent5>
        <a:srgbClr val="F6C243"/>
      </a:accent5>
      <a:accent6>
        <a:srgbClr val="CA99F5"/>
      </a:accent6>
      <a:hlink>
        <a:srgbClr val="62D488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anofi Inspirational Presentation - v1.1.potx" id="{4CFEC47B-8BBC-4C05-8510-31BC64FCFB44}" vid="{BFB14AFE-52B0-4134-93B9-0F9EF24536E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458D69558ABB4A90B81D7E046ED1D8" ma:contentTypeVersion="14" ma:contentTypeDescription="Create a new document." ma:contentTypeScope="" ma:versionID="c318acb4a230178bc6911e1bde72981d">
  <xsd:schema xmlns:xsd="http://www.w3.org/2001/XMLSchema" xmlns:xs="http://www.w3.org/2001/XMLSchema" xmlns:p="http://schemas.microsoft.com/office/2006/metadata/properties" xmlns:ns2="3246fe7f-c9ec-47e0-b070-d91e567f56fb" xmlns:ns3="0d8d956a-da39-40a4-955a-e5a4371bc409" targetNamespace="http://schemas.microsoft.com/office/2006/metadata/properties" ma:root="true" ma:fieldsID="dbd5531119c20331e7bc1a58dba6eb2a" ns2:_="" ns3:_="">
    <xsd:import namespace="3246fe7f-c9ec-47e0-b070-d91e567f56fb"/>
    <xsd:import namespace="0d8d956a-da39-40a4-955a-e5a4371bc4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46fe7f-c9ec-47e0-b070-d91e567f56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8d956a-da39-40a4-955a-e5a4371bc40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f99b403a-a484-40cf-9f30-ff48226dd835}" ma:internalName="TaxCatchAll" ma:showField="CatchAllData" ma:web="0d8d956a-da39-40a4-955a-e5a4371bc4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d8d956a-da39-40a4-955a-e5a4371bc409" xsi:nil="true"/>
    <lcf76f155ced4ddcb4097134ff3c332f xmlns="3246fe7f-c9ec-47e0-b070-d91e567f56f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4D8AC9-9DE9-4FD9-8686-9F19632D4A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46fe7f-c9ec-47e0-b070-d91e567f56fb"/>
    <ds:schemaRef ds:uri="0d8d956a-da39-40a4-955a-e5a4371bc4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8D289C8-FCBD-47D6-A28B-8CD4E8BB35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7B58BE-5C3A-4840-A409-4EB32649CC53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e86188ab-1e80-4e3c-8b11-aa62be8dbe7c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08277103-4a7f-417c-b236-647475c8ea0c"/>
    <ds:schemaRef ds:uri="http://purl.org/dc/dcmitype/"/>
    <ds:schemaRef ds:uri="0d8d956a-da39-40a4-955a-e5a4371bc409"/>
    <ds:schemaRef ds:uri="3246fe7f-c9ec-47e0-b070-d91e567f56f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Inspirational presentation</Template>
  <TotalTime>1043</TotalTime>
  <Words>3674</Words>
  <Application>Microsoft Office PowerPoint</Application>
  <PresentationFormat>On-screen Show (16:9)</PresentationFormat>
  <Paragraphs>356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Sanofi</vt:lpstr>
      <vt:lpstr>PowerPoint Presentation</vt:lpstr>
      <vt:lpstr>Notice</vt:lpstr>
      <vt:lpstr>Objectives</vt:lpstr>
      <vt:lpstr>What are GSLs?</vt:lpstr>
      <vt:lpstr>GSLs are important building blocks of cell membranes and fulfill diverse functions1,2</vt:lpstr>
      <vt:lpstr>Tight regulation between synthesis, catabolism, and intracellular tracking of GSLs is necessary1-4</vt:lpstr>
      <vt:lpstr>The synthesis and catabolism of GSLs is balanced in healthy individuals1</vt:lpstr>
      <vt:lpstr>In LSDs, the lysosomal enzymes responsible for the catabolism of GSLs are impaired1,2</vt:lpstr>
      <vt:lpstr>The resulting progressive pathologic accumulation of GSLs in lysosomes is the hallmark of LSDs1,2 </vt:lpstr>
      <vt:lpstr>Enzymes synthesize and catabolize GSLs along a metabolic pathway1-3</vt:lpstr>
      <vt:lpstr>Different GSLs accumulate in the different LSDs due to deficiency of a specific lysosomal catalytic enzyme1-3</vt:lpstr>
      <vt:lpstr>GM2 accumulates in GM2 gangliosidoses1-3</vt:lpstr>
      <vt:lpstr>GM2 accumulates in GM2 gangliosidoses1 (cont’d)</vt:lpstr>
      <vt:lpstr>GL-3 accumulates in Fabry disease1,2</vt:lpstr>
      <vt:lpstr>GL-3 accumulates in Fabry disease1-3 (cont’d)</vt:lpstr>
      <vt:lpstr>GL-1 accumulates in Gaucher disease1,2</vt:lpstr>
      <vt:lpstr>GL-1 accumulates in Gaucher disease1-4 (cont’d)</vt:lpstr>
      <vt:lpstr>Summary1-3</vt:lpstr>
      <vt:lpstr>Glossary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Ortins, Lena /US</dc:creator>
  <cp:lastModifiedBy>Conner, Jill /US</cp:lastModifiedBy>
  <cp:revision>20</cp:revision>
  <dcterms:created xsi:type="dcterms:W3CDTF">2022-04-14T12:41:35Z</dcterms:created>
  <dcterms:modified xsi:type="dcterms:W3CDTF">2024-07-23T17:27:04Z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0x010100C2458D69558ABB4A90B81D7E046ED1D8</vt:lpwstr>
  </property>
  <property fmtid="{D5CDD505-2E9C-101B-9397-08002B2CF9AE}" pid="3" name="MediaServiceImageTags">
    <vt:lpwstr/>
  </property>
  <property fmtid="{D5CDD505-2E9C-101B-9397-08002B2CF9AE}" pid="4" name="MSIP_Label_d9088468-0951-4aef-9cc3-0a346e475ddc_Enabled">
    <vt:lpwstr>true</vt:lpwstr>
  </property>
  <property fmtid="{D5CDD505-2E9C-101B-9397-08002B2CF9AE}" pid="5" name="MSIP_Label_d9088468-0951-4aef-9cc3-0a346e475ddc_SetDate">
    <vt:lpwstr>2023-07-07T21:37:24Z</vt:lpwstr>
  </property>
  <property fmtid="{D5CDD505-2E9C-101B-9397-08002B2CF9AE}" pid="6" name="MSIP_Label_d9088468-0951-4aef-9cc3-0a346e475ddc_Method">
    <vt:lpwstr>Privileged</vt:lpwstr>
  </property>
  <property fmtid="{D5CDD505-2E9C-101B-9397-08002B2CF9AE}" pid="7" name="MSIP_Label_d9088468-0951-4aef-9cc3-0a346e475ddc_Name">
    <vt:lpwstr>Public</vt:lpwstr>
  </property>
  <property fmtid="{D5CDD505-2E9C-101B-9397-08002B2CF9AE}" pid="8" name="MSIP_Label_d9088468-0951-4aef-9cc3-0a346e475ddc_SiteId">
    <vt:lpwstr>aca3c8d6-aa71-4e1a-a10e-03572fc58c0b</vt:lpwstr>
  </property>
  <property fmtid="{D5CDD505-2E9C-101B-9397-08002B2CF9AE}" pid="9" name="MSIP_Label_d9088468-0951-4aef-9cc3-0a346e475ddc_ActionId">
    <vt:lpwstr>dfb180f7-06bc-43f6-a18e-54a4ddf7898f</vt:lpwstr>
  </property>
  <property fmtid="{D5CDD505-2E9C-101B-9397-08002B2CF9AE}" pid="10" name="MSIP_Label_d9088468-0951-4aef-9cc3-0a346e475ddc_ContentBits">
    <vt:lpwstr>0</vt:lpwstr>
  </property>
</Properties>
</file>