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sldIdLst>
    <p:sldId id="256" r:id="rId5"/>
    <p:sldId id="258" r:id="rId6"/>
  </p:sldIdLst>
  <p:sldSz cx="7772400" cy="10058400"/>
  <p:notesSz cx="7772400" cy="10058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726725-DDE4-A42D-5E3D-20696D8115DC}" name="Duttagupta, Arpna /IN" initials="DA/" userId="S::Arpna.Duttagupta@sanofi.com::cc5754c6-4247-4420-9f24-db9e32245516" providerId="AD"/>
  <p188:author id="{42694336-2A83-6789-4493-F24A31DC145E}" name="Vengoechea, Elizabeth /US" initials="VE/" userId="S::Elizabeth.Vengoechea@sanofi.com::7bc2956b-a8f6-445d-8783-83c3b755d019" providerId="AD"/>
  <p188:author id="{924F14A8-0909-1E57-4F82-C60CC5704AC8}" name="Biswas, Soniya /IN" initials="BS/" userId="S::Soniya.Biswas@sanofi.com::1ea529bd-9462-4f84-9b9c-f9b580e710a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6F2"/>
    <a:srgbClr val="5BBA47"/>
    <a:srgbClr val="2764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20" autoAdjust="0"/>
    <p:restoredTop sz="94660"/>
  </p:normalViewPr>
  <p:slideViewPr>
    <p:cSldViewPr>
      <p:cViewPr>
        <p:scale>
          <a:sx n="200" d="100"/>
          <a:sy n="200" d="100"/>
        </p:scale>
        <p:origin x="-3376" y="-97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8/10/relationships/authors" Target="author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hagwat, Prerana /IN" userId="2377c036-2f7a-4ffb-b1f5-d882535e4df0" providerId="ADAL" clId="{9D35F236-307D-4FC2-8492-469AF36A5493}"/>
    <pc:docChg chg="modSld">
      <pc:chgData name="Bhagwat, Prerana /IN" userId="2377c036-2f7a-4ffb-b1f5-d882535e4df0" providerId="ADAL" clId="{9D35F236-307D-4FC2-8492-469AF36A5493}" dt="2024-05-27T12:16:26.332" v="3" actId="20577"/>
      <pc:docMkLst>
        <pc:docMk/>
      </pc:docMkLst>
      <pc:sldChg chg="modSp mod">
        <pc:chgData name="Bhagwat, Prerana /IN" userId="2377c036-2f7a-4ffb-b1f5-d882535e4df0" providerId="ADAL" clId="{9D35F236-307D-4FC2-8492-469AF36A5493}" dt="2024-05-27T12:16:26.332" v="3" actId="20577"/>
        <pc:sldMkLst>
          <pc:docMk/>
          <pc:sldMk cId="0" sldId="256"/>
        </pc:sldMkLst>
        <pc:spChg chg="mod">
          <ac:chgData name="Bhagwat, Prerana /IN" userId="2377c036-2f7a-4ffb-b1f5-d882535e4df0" providerId="ADAL" clId="{9D35F236-307D-4FC2-8492-469AF36A5493}" dt="2024-05-27T12:16:26.332" v="3" actId="20577"/>
          <ac:spMkLst>
            <pc:docMk/>
            <pc:sldMk cId="0" sldId="256"/>
            <ac:spMk id="16" creationId="{1E8756DB-D4B4-3689-D640-8295EE7B6A5F}"/>
          </ac:spMkLst>
        </pc:spChg>
      </pc:sldChg>
      <pc:sldChg chg="modSp mod">
        <pc:chgData name="Bhagwat, Prerana /IN" userId="2377c036-2f7a-4ffb-b1f5-d882535e4df0" providerId="ADAL" clId="{9D35F236-307D-4FC2-8492-469AF36A5493}" dt="2024-05-27T12:16:17.801" v="1" actId="20577"/>
        <pc:sldMkLst>
          <pc:docMk/>
          <pc:sldMk cId="0" sldId="258"/>
        </pc:sldMkLst>
        <pc:spChg chg="mod">
          <ac:chgData name="Bhagwat, Prerana /IN" userId="2377c036-2f7a-4ffb-b1f5-d882535e4df0" providerId="ADAL" clId="{9D35F236-307D-4FC2-8492-469AF36A5493}" dt="2024-05-27T12:16:17.801" v="1" actId="20577"/>
          <ac:spMkLst>
            <pc:docMk/>
            <pc:sldMk cId="0" sldId="258"/>
            <ac:spMk id="1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508760" y="566927"/>
            <a:ext cx="6263640" cy="3139593"/>
          </a:xfrm>
          <a:custGeom>
            <a:avLst/>
            <a:gdLst/>
            <a:ahLst/>
            <a:cxnLst/>
            <a:rect l="l" t="t" r="r" b="b"/>
            <a:pathLst>
              <a:path w="6263640" h="3048635">
                <a:moveTo>
                  <a:pt x="6263640" y="0"/>
                </a:moveTo>
                <a:lnTo>
                  <a:pt x="0" y="0"/>
                </a:lnTo>
                <a:lnTo>
                  <a:pt x="0" y="3048241"/>
                </a:lnTo>
                <a:lnTo>
                  <a:pt x="6263640" y="3048241"/>
                </a:lnTo>
                <a:lnTo>
                  <a:pt x="6263640" y="0"/>
                </a:lnTo>
                <a:close/>
              </a:path>
            </a:pathLst>
          </a:custGeom>
          <a:solidFill>
            <a:srgbClr val="C5CCD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0" name="bg object 20"/>
          <p:cNvSpPr/>
          <p:nvPr/>
        </p:nvSpPr>
        <p:spPr>
          <a:xfrm>
            <a:off x="1508760" y="3562350"/>
            <a:ext cx="6263640" cy="400050"/>
          </a:xfrm>
          <a:custGeom>
            <a:avLst/>
            <a:gdLst/>
            <a:ahLst/>
            <a:cxnLst/>
            <a:rect l="l" t="t" r="r" b="b"/>
            <a:pathLst>
              <a:path w="6263640" h="400050">
                <a:moveTo>
                  <a:pt x="0" y="400049"/>
                </a:moveTo>
                <a:lnTo>
                  <a:pt x="6263640" y="400049"/>
                </a:lnTo>
                <a:lnTo>
                  <a:pt x="6263640" y="0"/>
                </a:lnTo>
                <a:lnTo>
                  <a:pt x="0" y="0"/>
                </a:lnTo>
                <a:lnTo>
                  <a:pt x="0" y="400049"/>
                </a:lnTo>
                <a:close/>
              </a:path>
            </a:pathLst>
          </a:custGeom>
          <a:solidFill>
            <a:srgbClr val="5BBA47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2029459" y="5029200"/>
            <a:ext cx="5742940" cy="231140"/>
          </a:xfrm>
          <a:custGeom>
            <a:avLst/>
            <a:gdLst/>
            <a:ahLst/>
            <a:cxnLst/>
            <a:rect l="l" t="t" r="r" b="b"/>
            <a:pathLst>
              <a:path w="5742940" h="231139">
                <a:moveTo>
                  <a:pt x="5742940" y="0"/>
                </a:moveTo>
                <a:lnTo>
                  <a:pt x="0" y="0"/>
                </a:lnTo>
                <a:lnTo>
                  <a:pt x="0" y="230886"/>
                </a:lnTo>
                <a:lnTo>
                  <a:pt x="5742940" y="230886"/>
                </a:lnTo>
                <a:lnTo>
                  <a:pt x="5742940" y="0"/>
                </a:lnTo>
                <a:close/>
              </a:path>
            </a:pathLst>
          </a:custGeom>
          <a:solidFill>
            <a:srgbClr val="5BBA47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2029459" y="6172200"/>
            <a:ext cx="5742940" cy="231140"/>
          </a:xfrm>
          <a:custGeom>
            <a:avLst/>
            <a:gdLst/>
            <a:ahLst/>
            <a:cxnLst/>
            <a:rect l="l" t="t" r="r" b="b"/>
            <a:pathLst>
              <a:path w="5742940" h="231139">
                <a:moveTo>
                  <a:pt x="5742940" y="0"/>
                </a:moveTo>
                <a:lnTo>
                  <a:pt x="0" y="0"/>
                </a:lnTo>
                <a:lnTo>
                  <a:pt x="0" y="230886"/>
                </a:lnTo>
                <a:lnTo>
                  <a:pt x="5742940" y="230886"/>
                </a:lnTo>
                <a:lnTo>
                  <a:pt x="5742940" y="0"/>
                </a:lnTo>
                <a:close/>
              </a:path>
            </a:pathLst>
          </a:custGeom>
          <a:solidFill>
            <a:srgbClr val="5BBA47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g object 26"/>
          <p:cNvSpPr/>
          <p:nvPr/>
        </p:nvSpPr>
        <p:spPr>
          <a:xfrm>
            <a:off x="2029459" y="7848600"/>
            <a:ext cx="5742940" cy="231140"/>
          </a:xfrm>
          <a:custGeom>
            <a:avLst/>
            <a:gdLst/>
            <a:ahLst/>
            <a:cxnLst/>
            <a:rect l="l" t="t" r="r" b="b"/>
            <a:pathLst>
              <a:path w="5742940" h="231140">
                <a:moveTo>
                  <a:pt x="5742940" y="0"/>
                </a:moveTo>
                <a:lnTo>
                  <a:pt x="0" y="0"/>
                </a:lnTo>
                <a:lnTo>
                  <a:pt x="0" y="230885"/>
                </a:lnTo>
                <a:lnTo>
                  <a:pt x="5742940" y="230885"/>
                </a:lnTo>
                <a:lnTo>
                  <a:pt x="5742940" y="0"/>
                </a:lnTo>
                <a:close/>
              </a:path>
            </a:pathLst>
          </a:custGeom>
          <a:solidFill>
            <a:srgbClr val="5BBA47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g object 27"/>
          <p:cNvSpPr/>
          <p:nvPr/>
        </p:nvSpPr>
        <p:spPr>
          <a:xfrm>
            <a:off x="0" y="347472"/>
            <a:ext cx="1508760" cy="5039360"/>
          </a:xfrm>
          <a:custGeom>
            <a:avLst/>
            <a:gdLst/>
            <a:ahLst/>
            <a:cxnLst/>
            <a:rect l="l" t="t" r="r" b="b"/>
            <a:pathLst>
              <a:path w="1508760" h="5039360">
                <a:moveTo>
                  <a:pt x="1508760" y="0"/>
                </a:moveTo>
                <a:lnTo>
                  <a:pt x="0" y="0"/>
                </a:lnTo>
                <a:lnTo>
                  <a:pt x="0" y="5039233"/>
                </a:lnTo>
                <a:lnTo>
                  <a:pt x="1508760" y="5039233"/>
                </a:lnTo>
                <a:lnTo>
                  <a:pt x="1508760" y="0"/>
                </a:lnTo>
                <a:close/>
              </a:path>
            </a:pathLst>
          </a:custGeom>
          <a:solidFill>
            <a:srgbClr val="3637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g object 28"/>
          <p:cNvSpPr/>
          <p:nvPr/>
        </p:nvSpPr>
        <p:spPr>
          <a:xfrm>
            <a:off x="0" y="5448388"/>
            <a:ext cx="1508760" cy="4152900"/>
          </a:xfrm>
          <a:custGeom>
            <a:avLst/>
            <a:gdLst/>
            <a:ahLst/>
            <a:cxnLst/>
            <a:rect l="l" t="t" r="r" b="b"/>
            <a:pathLst>
              <a:path w="1508760" h="4152900">
                <a:moveTo>
                  <a:pt x="1508760" y="0"/>
                </a:moveTo>
                <a:lnTo>
                  <a:pt x="0" y="0"/>
                </a:lnTo>
                <a:lnTo>
                  <a:pt x="0" y="4152811"/>
                </a:lnTo>
                <a:lnTo>
                  <a:pt x="1508760" y="4152811"/>
                </a:lnTo>
                <a:lnTo>
                  <a:pt x="1508760" y="0"/>
                </a:lnTo>
                <a:close/>
              </a:path>
            </a:pathLst>
          </a:custGeom>
          <a:solidFill>
            <a:srgbClr val="5B7E9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  <p:sp>
        <p:nvSpPr>
          <p:cNvPr id="9" name="bg object 18">
            <a:extLst>
              <a:ext uri="{FF2B5EF4-FFF2-40B4-BE49-F238E27FC236}">
                <a16:creationId xmlns:a16="http://schemas.microsoft.com/office/drawing/2014/main" id="{2AE0D28E-1801-2F3E-CF33-CF9A3882A95A}"/>
              </a:ext>
            </a:extLst>
          </p:cNvPr>
          <p:cNvSpPr/>
          <p:nvPr userDrawn="1"/>
        </p:nvSpPr>
        <p:spPr>
          <a:xfrm>
            <a:off x="0" y="9944099"/>
            <a:ext cx="7772400" cy="114300"/>
          </a:xfrm>
          <a:custGeom>
            <a:avLst/>
            <a:gdLst/>
            <a:ahLst/>
            <a:cxnLst/>
            <a:rect l="l" t="t" r="r" b="b"/>
            <a:pathLst>
              <a:path w="7772400" h="114300">
                <a:moveTo>
                  <a:pt x="7772400" y="0"/>
                </a:moveTo>
                <a:lnTo>
                  <a:pt x="0" y="0"/>
                </a:lnTo>
                <a:lnTo>
                  <a:pt x="0" y="114300"/>
                </a:lnTo>
                <a:lnTo>
                  <a:pt x="7772400" y="114300"/>
                </a:lnTo>
                <a:lnTo>
                  <a:pt x="7772400" y="0"/>
                </a:lnTo>
                <a:close/>
              </a:path>
            </a:pathLst>
          </a:custGeom>
          <a:solidFill>
            <a:srgbClr val="5BBA47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725" y="31141"/>
            <a:ext cx="2586990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yocliniclabs.com/" TargetMode="External"/><Relationship Id="rId3" Type="http://schemas.openxmlformats.org/officeDocument/2006/relationships/hyperlink" Target="http://www.ncbi.nlm.nih.gov/gtr" TargetMode="External"/><Relationship Id="rId7" Type="http://schemas.openxmlformats.org/officeDocument/2006/relationships/hyperlink" Target="http://www.labcorp.com/" TargetMode="External"/><Relationship Id="rId2" Type="http://schemas.openxmlformats.org/officeDocument/2006/relationships/hyperlink" Target="http://www.concertgenetics.com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ggc.org/" TargetMode="External"/><Relationship Id="rId5" Type="http://schemas.openxmlformats.org/officeDocument/2006/relationships/hyperlink" Target="https://testcatalog.duke.edu/" TargetMode="External"/><Relationship Id="rId10" Type="http://schemas.openxmlformats.org/officeDocument/2006/relationships/hyperlink" Target="http://www.lanternprojectdx.com/" TargetMode="External"/><Relationship Id="rId4" Type="http://schemas.openxmlformats.org/officeDocument/2006/relationships/hyperlink" Target="http://www.centogene.com/" TargetMode="External"/><Relationship Id="rId9" Type="http://schemas.openxmlformats.org/officeDocument/2006/relationships/hyperlink" Target="http://www.revvity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2781" y="3485480"/>
            <a:ext cx="1395979" cy="874598"/>
          </a:xfrm>
          <a:prstGeom prst="rect">
            <a:avLst/>
          </a:prstGeom>
        </p:spPr>
        <p:txBody>
          <a:bodyPr vert="horz" wrap="square" lIns="0" tIns="27940" rIns="0" bIns="0" rtlCol="0">
            <a:spAutoFit/>
          </a:bodyPr>
          <a:lstStyle/>
          <a:p>
            <a:pPr marL="152400" marR="30480" indent="-114300">
              <a:lnSpc>
                <a:spcPts val="1100"/>
              </a:lnSpc>
              <a:spcBef>
                <a:spcPts val="220"/>
              </a:spcBef>
              <a:buChar char="•"/>
              <a:tabLst>
                <a:tab pos="152400" algn="l"/>
              </a:tabLst>
            </a:pP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Incidence 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varies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depending </a:t>
            </a:r>
            <a:r>
              <a:rPr sz="1000" spc="-25" dirty="0">
                <a:solidFill>
                  <a:srgbClr val="FFFFFF"/>
                </a:solidFill>
                <a:latin typeface="Calibri"/>
                <a:cs typeface="Calibri"/>
              </a:rPr>
              <a:t>on 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geography,</a:t>
            </a:r>
            <a:r>
              <a:rPr sz="10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ethnic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background,</a:t>
            </a:r>
            <a:r>
              <a:rPr sz="1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25" dirty="0">
                <a:solidFill>
                  <a:srgbClr val="FFFFFF"/>
                </a:solidFill>
                <a:latin typeface="Calibri"/>
                <a:cs typeface="Calibri"/>
              </a:rPr>
              <a:t>and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availability</a:t>
            </a:r>
            <a:r>
              <a:rPr sz="10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1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25" dirty="0">
                <a:solidFill>
                  <a:srgbClr val="FFFFFF"/>
                </a:solidFill>
                <a:latin typeface="Calibri"/>
                <a:cs typeface="Calibri"/>
              </a:rPr>
              <a:t>NBS </a:t>
            </a:r>
            <a:r>
              <a:rPr lang="en-IN" sz="10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data</a:t>
            </a:r>
            <a:r>
              <a:rPr sz="1000" spc="-15" baseline="35353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1000" baseline="35353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2781" y="1962076"/>
            <a:ext cx="1395979" cy="1422400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66040">
              <a:lnSpc>
                <a:spcPct val="100000"/>
              </a:lnSpc>
              <a:spcBef>
                <a:spcPts val="765"/>
              </a:spcBef>
            </a:pPr>
            <a:r>
              <a:rPr sz="1800" b="1" spc="-10" dirty="0">
                <a:solidFill>
                  <a:srgbClr val="FFFFFF"/>
                </a:solidFill>
                <a:latin typeface="Calibri"/>
                <a:cs typeface="Calibri"/>
              </a:rPr>
              <a:t>Incidence</a:t>
            </a:r>
            <a:endParaRPr sz="1800" dirty="0">
              <a:latin typeface="Calibri"/>
              <a:cs typeface="Calibri"/>
            </a:endParaRPr>
          </a:p>
          <a:p>
            <a:pPr marL="152400" marR="292735" indent="-114300" algn="just">
              <a:lnSpc>
                <a:spcPts val="1100"/>
              </a:lnSpc>
              <a:spcBef>
                <a:spcPts val="490"/>
              </a:spcBef>
              <a:buChar char="•"/>
              <a:tabLst>
                <a:tab pos="152400" algn="l"/>
              </a:tabLst>
            </a:pP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Overall</a:t>
            </a:r>
            <a:r>
              <a:rPr lang="en-IN" sz="10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incidence estimates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for </a:t>
            </a:r>
            <a:r>
              <a:rPr sz="1000" spc="-25" dirty="0">
                <a:solidFill>
                  <a:srgbClr val="FFFFFF"/>
                </a:solidFill>
                <a:latin typeface="Calibri"/>
                <a:cs typeface="Calibri"/>
              </a:rPr>
              <a:t>the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United</a:t>
            </a:r>
            <a:r>
              <a:rPr lang="en-IN" sz="10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States</a:t>
            </a:r>
            <a:r>
              <a:rPr lang="en-IN" sz="10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25" dirty="0">
                <a:solidFill>
                  <a:srgbClr val="FFFFFF"/>
                </a:solidFill>
                <a:latin typeface="Calibri"/>
                <a:cs typeface="Calibri"/>
              </a:rPr>
              <a:t>for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all</a:t>
            </a:r>
            <a:r>
              <a:rPr sz="1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forms:</a:t>
            </a:r>
            <a:endParaRPr sz="1000" dirty="0">
              <a:latin typeface="Calibri"/>
              <a:cs typeface="Calibri"/>
            </a:endParaRPr>
          </a:p>
          <a:p>
            <a:pPr marL="152400" marR="30480">
              <a:lnSpc>
                <a:spcPts val="1100"/>
              </a:lnSpc>
            </a:pP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in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40</a:t>
            </a:r>
            <a:r>
              <a:rPr lang="en-IN" sz="1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000</a:t>
            </a:r>
            <a:r>
              <a:rPr sz="10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(based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25" dirty="0">
                <a:solidFill>
                  <a:srgbClr val="FFFFFF"/>
                </a:solidFill>
                <a:latin typeface="Calibri"/>
                <a:cs typeface="Calibri"/>
              </a:rPr>
              <a:t>off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an</a:t>
            </a:r>
            <a:r>
              <a:rPr sz="1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ethnically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 diverse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New</a:t>
            </a:r>
            <a:r>
              <a:rPr sz="10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York</a:t>
            </a:r>
            <a:r>
              <a:rPr sz="10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population)</a:t>
            </a:r>
            <a:r>
              <a:rPr lang="en-IN" sz="825" spc="-15" baseline="35353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sz="825" baseline="35353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5448388"/>
            <a:ext cx="1508760" cy="23596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 dirty="0">
              <a:latin typeface="Times New Roman"/>
              <a:cs typeface="Times New Roman"/>
            </a:endParaRPr>
          </a:p>
          <a:p>
            <a:pPr marL="151765">
              <a:lnSpc>
                <a:spcPct val="100000"/>
              </a:lnSpc>
              <a:spcBef>
                <a:spcPts val="1495"/>
              </a:spcBef>
            </a:pPr>
            <a:r>
              <a:rPr sz="1800" b="1" spc="-10" dirty="0">
                <a:solidFill>
                  <a:srgbClr val="FFFFFF"/>
                </a:solidFill>
                <a:latin typeface="Calibri"/>
                <a:cs typeface="Calibri"/>
              </a:rPr>
              <a:t>Inheritance</a:t>
            </a:r>
            <a:endParaRPr sz="1800" dirty="0">
              <a:latin typeface="Calibri"/>
              <a:cs typeface="Calibri"/>
            </a:endParaRPr>
          </a:p>
          <a:p>
            <a:pPr marL="266065" marR="179070" indent="-114300">
              <a:lnSpc>
                <a:spcPts val="1100"/>
              </a:lnSpc>
              <a:spcBef>
                <a:spcPts val="570"/>
              </a:spcBef>
              <a:buChar char="•"/>
              <a:tabLst>
                <a:tab pos="266065" algn="l"/>
              </a:tabLst>
            </a:pP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Autosomal</a:t>
            </a:r>
            <a:r>
              <a:rPr sz="10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recessive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disorder</a:t>
            </a:r>
            <a:r>
              <a:rPr sz="10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caused</a:t>
            </a:r>
            <a:r>
              <a:rPr sz="1000" spc="-25" dirty="0">
                <a:solidFill>
                  <a:srgbClr val="FFFFFF"/>
                </a:solidFill>
                <a:latin typeface="Calibri"/>
                <a:cs typeface="Calibri"/>
              </a:rPr>
              <a:t> by </a:t>
            </a:r>
            <a:r>
              <a:rPr lang="en-IN" sz="1000" spc="-10" dirty="0">
                <a:solidFill>
                  <a:srgbClr val="FFFFFF"/>
                </a:solidFill>
                <a:latin typeface="Calibri"/>
                <a:cs typeface="Calibri"/>
              </a:rPr>
              <a:t>pathogenic variant</a:t>
            </a:r>
            <a:r>
              <a:rPr sz="10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in </a:t>
            </a:r>
            <a:r>
              <a:rPr sz="1000" spc="-20" dirty="0">
                <a:solidFill>
                  <a:srgbClr val="FFFFFF"/>
                </a:solidFill>
                <a:latin typeface="Calibri"/>
                <a:cs typeface="Calibri"/>
              </a:rPr>
              <a:t>both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copies</a:t>
            </a:r>
            <a:r>
              <a:rPr sz="10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of</a:t>
            </a:r>
            <a:r>
              <a:rPr sz="10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dirty="0">
                <a:solidFill>
                  <a:srgbClr val="FFFFFF"/>
                </a:solidFill>
                <a:latin typeface="Calibri"/>
                <a:cs typeface="Calibri"/>
              </a:rPr>
              <a:t>the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000" i="1" spc="-25" dirty="0">
                <a:solidFill>
                  <a:srgbClr val="FFFFFF"/>
                </a:solidFill>
                <a:latin typeface="Calibri"/>
                <a:cs typeface="Calibri"/>
              </a:rPr>
              <a:t>GAA </a:t>
            </a:r>
            <a:r>
              <a:rPr sz="1000" spc="-10" dirty="0">
                <a:solidFill>
                  <a:srgbClr val="FFFFFF"/>
                </a:solidFill>
                <a:latin typeface="Calibri"/>
                <a:cs typeface="Calibri"/>
              </a:rPr>
              <a:t>gene</a:t>
            </a:r>
            <a:r>
              <a:rPr sz="1000" spc="-15" baseline="35353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1000" baseline="35353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29740" y="1995548"/>
            <a:ext cx="5767070" cy="905184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51765" indent="-113664">
              <a:lnSpc>
                <a:spcPct val="100000"/>
              </a:lnSpc>
              <a:spcBef>
                <a:spcPts val="200"/>
              </a:spcBef>
              <a:buChar char="•"/>
              <a:tabLst>
                <a:tab pos="151765" algn="l"/>
              </a:tabLst>
            </a:pP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Pompe</a:t>
            </a:r>
            <a:r>
              <a:rPr sz="900" b="0" spc="-3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disease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is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classified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into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Infantile-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onset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(IOPD)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or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Late-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onset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Pompe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disease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(LOPD)</a:t>
            </a:r>
            <a:r>
              <a:rPr sz="900" b="0" spc="-15" baseline="35353" dirty="0">
                <a:solidFill>
                  <a:srgbClr val="58595B"/>
                </a:solidFill>
                <a:latin typeface="Calibri Light"/>
                <a:cs typeface="Calibri Light"/>
              </a:rPr>
              <a:t>1</a:t>
            </a:r>
            <a:endParaRPr sz="900" baseline="35353" dirty="0">
              <a:latin typeface="Calibri Light"/>
              <a:cs typeface="Calibri Light"/>
            </a:endParaRPr>
          </a:p>
          <a:p>
            <a:pPr marL="618490" marR="138430" lvl="1" indent="-123825">
              <a:lnSpc>
                <a:spcPct val="108300"/>
              </a:lnSpc>
              <a:buChar char="o"/>
              <a:tabLst>
                <a:tab pos="618490" algn="l"/>
              </a:tabLst>
            </a:pP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Infantile-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onset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Pompe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disease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presents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prior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to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one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year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of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age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and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is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characterized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by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profound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muscle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weakness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and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cardiomyopathy.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IOPD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is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rapidly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progressive,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typically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leading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to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death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by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cardiorespiratory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failure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by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two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years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of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age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if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left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unmanaged</a:t>
            </a:r>
            <a:endParaRPr sz="900" dirty="0">
              <a:latin typeface="Calibri Light"/>
              <a:cs typeface="Calibri Light"/>
            </a:endParaRPr>
          </a:p>
          <a:p>
            <a:pPr marL="618490" marR="30480" lvl="1" indent="-123825">
              <a:lnSpc>
                <a:spcPct val="108300"/>
              </a:lnSpc>
              <a:buChar char="o"/>
              <a:tabLst>
                <a:tab pos="618490" algn="l"/>
              </a:tabLst>
            </a:pP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Late-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onset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Pompe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disease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can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present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infancy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or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adulthood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with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progressive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proximal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muscle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weakness and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respiratory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insufficiency.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Significant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morbidity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is associated with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LOPD,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and there is </a:t>
            </a:r>
            <a:r>
              <a:rPr sz="900" b="0" spc="-50" dirty="0">
                <a:solidFill>
                  <a:srgbClr val="58595B"/>
                </a:solidFill>
                <a:latin typeface="Calibri Light"/>
                <a:cs typeface="Calibri Light"/>
              </a:rPr>
              <a:t>a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wide</a:t>
            </a:r>
            <a:r>
              <a:rPr sz="900" b="0" spc="-4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phenotypic</a:t>
            </a:r>
            <a:r>
              <a:rPr sz="900" b="0" spc="-3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range</a:t>
            </a:r>
            <a:endParaRPr sz="900" dirty="0">
              <a:latin typeface="Calibri Light"/>
              <a:cs typeface="Calibri Ligh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17040" y="601258"/>
            <a:ext cx="5767070" cy="795089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600"/>
              </a:spcBef>
            </a:pPr>
            <a:r>
              <a:rPr sz="2400" b="1" spc="-10" dirty="0">
                <a:solidFill>
                  <a:srgbClr val="FFFFFF"/>
                </a:solidFill>
                <a:latin typeface="Calibri"/>
                <a:cs typeface="Calibri"/>
              </a:rPr>
              <a:t>Overview</a:t>
            </a:r>
            <a:endParaRPr sz="2400" dirty="0">
              <a:latin typeface="Calibri"/>
              <a:cs typeface="Calibri"/>
            </a:endParaRPr>
          </a:p>
          <a:p>
            <a:pPr marL="165100" marR="43180" indent="-114300">
              <a:spcBef>
                <a:spcPts val="600"/>
              </a:spcBef>
              <a:buChar char="•"/>
              <a:tabLst>
                <a:tab pos="165100" algn="l"/>
              </a:tabLst>
            </a:pP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Pompe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disease,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also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known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as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acid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maltase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deficiency,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is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rare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genetic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lysosomal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storage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disease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with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wide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range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of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clinical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phenotypes,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presenting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infancy,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childhood,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or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adulthood</a:t>
            </a:r>
            <a:r>
              <a:rPr sz="900" b="0" spc="-15" baseline="35353" dirty="0">
                <a:solidFill>
                  <a:srgbClr val="58595B"/>
                </a:solidFill>
                <a:latin typeface="Calibri Light"/>
                <a:cs typeface="Calibri Light"/>
              </a:rPr>
              <a:t>1</a:t>
            </a:r>
            <a:endParaRPr sz="900" baseline="35353" dirty="0">
              <a:latin typeface="Calibri Light"/>
              <a:cs typeface="Calibr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629740" y="4038600"/>
            <a:ext cx="5499100" cy="5027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sz="1300" b="1" spc="-10" dirty="0">
                <a:solidFill>
                  <a:srgbClr val="363759"/>
                </a:solidFill>
                <a:latin typeface="Calibri"/>
                <a:cs typeface="Calibri"/>
              </a:rPr>
              <a:t>Definitive</a:t>
            </a:r>
            <a:r>
              <a:rPr sz="1300" b="1" spc="-15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diagnosis</a:t>
            </a:r>
            <a:r>
              <a:rPr sz="1300" b="1" spc="-5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is</a:t>
            </a:r>
            <a:r>
              <a:rPr sz="1300" b="1" spc="-5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established</a:t>
            </a:r>
            <a:r>
              <a:rPr sz="1300" b="1" spc="-10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spc="-25" dirty="0">
                <a:solidFill>
                  <a:srgbClr val="363759"/>
                </a:solidFill>
                <a:latin typeface="Calibri"/>
                <a:cs typeface="Calibri"/>
              </a:rPr>
              <a:t>by:</a:t>
            </a:r>
            <a:endParaRPr sz="1300" dirty="0">
              <a:latin typeface="Calibri"/>
              <a:cs typeface="Calibri"/>
            </a:endParaRPr>
          </a:p>
          <a:p>
            <a:pPr marL="151765" indent="-113664">
              <a:lnSpc>
                <a:spcPct val="100000"/>
              </a:lnSpc>
              <a:spcBef>
                <a:spcPts val="40"/>
              </a:spcBef>
              <a:buChar char="•"/>
              <a:tabLst>
                <a:tab pos="151765" algn="l"/>
              </a:tabLst>
            </a:pP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Acid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alpha-glucosidase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enzyme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activity</a:t>
            </a:r>
            <a:r>
              <a:rPr sz="900" b="0" spc="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assay:</a:t>
            </a:r>
            <a:r>
              <a:rPr sz="900" b="0" spc="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demonstrating</a:t>
            </a:r>
            <a:r>
              <a:rPr sz="900" b="0" spc="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deficiency</a:t>
            </a:r>
            <a:r>
              <a:rPr sz="900" b="0" spc="-15" baseline="29914" dirty="0">
                <a:solidFill>
                  <a:srgbClr val="58595B"/>
                </a:solidFill>
                <a:latin typeface="Calibri Light"/>
                <a:cs typeface="Calibri Light"/>
              </a:rPr>
              <a:t>1</a:t>
            </a:r>
            <a:endParaRPr sz="900" baseline="29914" dirty="0">
              <a:latin typeface="Calibri Light"/>
              <a:cs typeface="Calibri Light"/>
            </a:endParaRPr>
          </a:p>
          <a:p>
            <a:pPr marL="151765" indent="-113664">
              <a:lnSpc>
                <a:spcPct val="100000"/>
              </a:lnSpc>
              <a:spcBef>
                <a:spcPts val="80"/>
              </a:spcBef>
              <a:buFont typeface="Calibri Light"/>
              <a:buChar char="•"/>
              <a:tabLst>
                <a:tab pos="151765" algn="l"/>
              </a:tabLst>
            </a:pPr>
            <a:r>
              <a:rPr sz="900" b="0" i="1" dirty="0">
                <a:solidFill>
                  <a:srgbClr val="58595B"/>
                </a:solidFill>
                <a:latin typeface="Calibri Light"/>
                <a:cs typeface="Calibri Light"/>
              </a:rPr>
              <a:t>GAA</a:t>
            </a:r>
            <a:r>
              <a:rPr sz="900" b="0" i="1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gene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sequencing: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demonstrating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two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pathogenic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variants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i="1" dirty="0">
                <a:solidFill>
                  <a:srgbClr val="58595B"/>
                </a:solidFill>
                <a:latin typeface="Calibri Light"/>
                <a:cs typeface="Calibri Light"/>
              </a:rPr>
              <a:t>trans</a:t>
            </a:r>
            <a:r>
              <a:rPr sz="900" b="0" i="1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(one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from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each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parent)</a:t>
            </a:r>
            <a:r>
              <a:rPr sz="900" b="0" spc="-15" baseline="29914" dirty="0">
                <a:solidFill>
                  <a:srgbClr val="58595B"/>
                </a:solidFill>
                <a:latin typeface="Calibri Light"/>
                <a:cs typeface="Calibri Light"/>
              </a:rPr>
              <a:t>1</a:t>
            </a:r>
            <a:endParaRPr sz="900" baseline="29914" dirty="0">
              <a:latin typeface="Calibri Light"/>
              <a:cs typeface="Calibri Ligh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41944" y="3589655"/>
            <a:ext cx="1171575" cy="3727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250" b="1" spc="-10" dirty="0">
                <a:solidFill>
                  <a:srgbClr val="FFFFFF"/>
                </a:solidFill>
                <a:latin typeface="Calibri"/>
                <a:cs typeface="Calibri"/>
              </a:rPr>
              <a:t>Diagnosis</a:t>
            </a:r>
            <a:endParaRPr sz="225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298898" y="5410200"/>
            <a:ext cx="526923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2400" marR="61594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52400" algn="l"/>
              </a:tabLst>
            </a:pP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IOPD: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muscle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weakness,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cardiac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findings,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hypotonia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(“floppy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baby,”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head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lag),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delayed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motor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milestones,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weak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suck,</a:t>
            </a:r>
            <a:r>
              <a:rPr sz="900" b="0" spc="-3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feeding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and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swallowing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defects,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and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failure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to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thrive</a:t>
            </a:r>
            <a:r>
              <a:rPr sz="750" b="0" spc="-15" baseline="33333" dirty="0">
                <a:solidFill>
                  <a:srgbClr val="58595B"/>
                </a:solidFill>
                <a:latin typeface="Calibri Light"/>
                <a:cs typeface="Calibri Light"/>
              </a:rPr>
              <a:t>1</a:t>
            </a:r>
            <a:endParaRPr sz="750" baseline="33333" dirty="0">
              <a:latin typeface="Calibri Light"/>
              <a:cs typeface="Calibri Light"/>
            </a:endParaRPr>
          </a:p>
          <a:p>
            <a:pPr marL="152400" marR="30480" indent="-114300">
              <a:lnSpc>
                <a:spcPct val="100000"/>
              </a:lnSpc>
              <a:buChar char="•"/>
              <a:tabLst>
                <a:tab pos="152400" algn="l"/>
              </a:tabLst>
            </a:pP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LOPD: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progressive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proximal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weakness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(particularly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pelvic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girdle)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with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lack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of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myotonia;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respiratory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insufficiency,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and</a:t>
            </a:r>
            <a:r>
              <a:rPr sz="900" b="0" spc="6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feeding/swallowing</a:t>
            </a:r>
            <a:r>
              <a:rPr sz="900" b="0" spc="6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difficulties</a:t>
            </a:r>
            <a:r>
              <a:rPr sz="750" b="0" spc="-15" baseline="33333" dirty="0">
                <a:solidFill>
                  <a:srgbClr val="58595B"/>
                </a:solidFill>
                <a:latin typeface="Calibri Light"/>
                <a:cs typeface="Calibri Light"/>
              </a:rPr>
              <a:t>1</a:t>
            </a:r>
            <a:endParaRPr sz="750" baseline="33333" dirty="0">
              <a:latin typeface="Calibri Light"/>
              <a:cs typeface="Calibri Ligh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336786" y="8229600"/>
            <a:ext cx="5222875" cy="13260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2400" marR="30480" indent="-114300">
              <a:lnSpc>
                <a:spcPct val="100000"/>
              </a:lnSpc>
              <a:spcBef>
                <a:spcPts val="100"/>
              </a:spcBef>
              <a:buChar char="•"/>
              <a:tabLst>
                <a:tab pos="152400" algn="l"/>
              </a:tabLst>
            </a:pP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Electromyography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(EMG) can reveal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fibrillations,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positive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sharp waves and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complex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repetitive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discharges. 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EMG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findings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are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most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prominent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paraspinal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muscles.</a:t>
            </a:r>
            <a:r>
              <a:rPr lang="en-IN" sz="900" b="0" baseline="33333" dirty="0">
                <a:solidFill>
                  <a:srgbClr val="58595B"/>
                </a:solidFill>
                <a:latin typeface="Calibri Light"/>
                <a:cs typeface="Calibri Light"/>
              </a:rPr>
              <a:t>6</a:t>
            </a:r>
            <a:r>
              <a:rPr sz="900" b="0" spc="97" baseline="33333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Nerve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conduction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studies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are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typically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normal</a:t>
            </a:r>
            <a:r>
              <a:rPr sz="900" b="0" spc="-15" baseline="33333" dirty="0">
                <a:solidFill>
                  <a:srgbClr val="58595B"/>
                </a:solidFill>
                <a:latin typeface="Calibri Light"/>
                <a:cs typeface="Calibri Light"/>
              </a:rPr>
              <a:t>1</a:t>
            </a:r>
            <a:endParaRPr sz="900" baseline="33333" dirty="0">
              <a:latin typeface="Calibri Light"/>
              <a:cs typeface="Calibri Light"/>
            </a:endParaRPr>
          </a:p>
          <a:p>
            <a:pPr marL="152400" marR="197485" indent="-114300">
              <a:buFontTx/>
              <a:buChar char="•"/>
              <a:tabLst>
                <a:tab pos="152400" algn="l"/>
              </a:tabLst>
            </a:pP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Polysomnography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can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reveal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sleep-disordered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breathing,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hypoventilation,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hypercapnia,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hypoxemia,</a:t>
            </a:r>
            <a:r>
              <a:rPr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and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sleep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apnea.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This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may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present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clinically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as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morning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headaches,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restless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sleep,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daytime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somnolence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and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often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precedes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daytime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respiratory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failure.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Pulse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oximetry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and/or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capnography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are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insufficient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without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full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polysomnography</a:t>
            </a:r>
            <a:r>
              <a:rPr lang="en-IN"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as</a:t>
            </a:r>
            <a:r>
              <a:rPr lang="en-IN"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CO</a:t>
            </a:r>
            <a:r>
              <a:rPr lang="en-IN" sz="900" b="0" baseline="-25000" dirty="0">
                <a:solidFill>
                  <a:srgbClr val="58595B"/>
                </a:solidFill>
                <a:latin typeface="Calibri Light"/>
                <a:cs typeface="Calibri Light"/>
              </a:rPr>
              <a:t>2</a:t>
            </a:r>
            <a:r>
              <a:rPr lang="en-IN" sz="900" b="0" spc="27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retention</a:t>
            </a:r>
            <a:r>
              <a:rPr lang="en-IN"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and</a:t>
            </a:r>
            <a:r>
              <a:rPr lang="en-IN" sz="900" b="0" spc="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hypoxemia</a:t>
            </a:r>
            <a:r>
              <a:rPr lang="en-IN"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first</a:t>
            </a:r>
            <a:r>
              <a:rPr lang="en-IN"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develop</a:t>
            </a:r>
            <a:r>
              <a:rPr lang="en-IN" sz="900" b="0" spc="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during</a:t>
            </a:r>
            <a:r>
              <a:rPr lang="en-IN" sz="900" b="0" spc="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sleep</a:t>
            </a:r>
            <a:r>
              <a:rPr lang="en-IN" sz="900" spc="-15" baseline="33333" dirty="0">
                <a:solidFill>
                  <a:srgbClr val="58595B"/>
                </a:solidFill>
                <a:latin typeface="Calibri Light"/>
                <a:cs typeface="Calibri Light"/>
              </a:rPr>
              <a:t>6,7</a:t>
            </a:r>
          </a:p>
          <a:p>
            <a:pPr marL="152400" marR="197485" indent="-114300">
              <a:buFontTx/>
              <a:buChar char="•"/>
              <a:tabLst>
                <a:tab pos="152400" algn="l"/>
              </a:tabLst>
            </a:pP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Pulmonary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Function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Testing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(PFT)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via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Forced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Vital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Capacity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(FVC)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can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reveal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reduced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pulmonary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strength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resulting</a:t>
            </a:r>
            <a:r>
              <a:rPr lang="en-IN"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from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respiratory</a:t>
            </a:r>
            <a:r>
              <a:rPr lang="en-IN"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muscle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weakness.</a:t>
            </a:r>
            <a:r>
              <a:rPr lang="en-IN"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Diaphragm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weakness</a:t>
            </a:r>
            <a:r>
              <a:rPr lang="en-IN"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is</a:t>
            </a:r>
            <a:r>
              <a:rPr lang="en-IN"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characterized</a:t>
            </a:r>
            <a:r>
              <a:rPr lang="en-IN"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by</a:t>
            </a:r>
            <a:r>
              <a:rPr lang="en-IN"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a</a:t>
            </a:r>
            <a:r>
              <a:rPr lang="en-IN"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postural</a:t>
            </a:r>
            <a:r>
              <a:rPr lang="en-IN"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drop</a:t>
            </a:r>
            <a:r>
              <a:rPr lang="en-IN"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between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 upright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and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supine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measurements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of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≥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10%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predicted</a:t>
            </a:r>
            <a:r>
              <a:rPr lang="en-IN" sz="900" spc="-15" baseline="33333" dirty="0">
                <a:solidFill>
                  <a:srgbClr val="58595B"/>
                </a:solidFill>
                <a:latin typeface="Calibri Light"/>
                <a:cs typeface="Calibri Light"/>
              </a:rPr>
              <a:t>7</a:t>
            </a:r>
            <a:endParaRPr lang="en-IN" sz="900" baseline="33333" dirty="0">
              <a:latin typeface="Calibri Light"/>
              <a:cs typeface="Calibri Light"/>
            </a:endParaRPr>
          </a:p>
          <a:p>
            <a:pPr marL="152400" marR="197485" indent="-114300">
              <a:buFontTx/>
              <a:buChar char="•"/>
              <a:tabLst>
                <a:tab pos="152400" algn="l"/>
              </a:tabLst>
            </a:pPr>
            <a:endParaRPr lang="en-IN" sz="750" baseline="33333" dirty="0">
              <a:latin typeface="Calibri Light"/>
              <a:cs typeface="Calibri Light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36786" y="6553200"/>
            <a:ext cx="5214620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765" indent="-113664">
              <a:lnSpc>
                <a:spcPct val="100000"/>
              </a:lnSpc>
              <a:spcBef>
                <a:spcPts val="100"/>
              </a:spcBef>
              <a:buChar char="•"/>
              <a:tabLst>
                <a:tab pos="151765" algn="l"/>
              </a:tabLst>
            </a:pP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Creatine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kinase: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can be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normal or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up to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15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times the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upper limit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of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normal</a:t>
            </a:r>
            <a:r>
              <a:rPr sz="900" b="0" spc="-15" baseline="33333" dirty="0">
                <a:solidFill>
                  <a:srgbClr val="58595B"/>
                </a:solidFill>
                <a:latin typeface="Calibri Light"/>
                <a:cs typeface="Calibri Light"/>
              </a:rPr>
              <a:t>1</a:t>
            </a:r>
            <a:endParaRPr sz="900" baseline="33333" dirty="0">
              <a:latin typeface="Calibri Light"/>
              <a:cs typeface="Calibri Light"/>
            </a:endParaRPr>
          </a:p>
          <a:p>
            <a:pPr marL="151765" indent="-113664">
              <a:lnSpc>
                <a:spcPct val="100000"/>
              </a:lnSpc>
              <a:buChar char="•"/>
              <a:tabLst>
                <a:tab pos="151765" algn="l"/>
              </a:tabLst>
            </a:pP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Serum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transaminase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levels: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may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be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elevated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patients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with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Pompe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disease</a:t>
            </a:r>
            <a:r>
              <a:rPr sz="900" b="0" spc="-15" baseline="33333" dirty="0">
                <a:solidFill>
                  <a:srgbClr val="58595B"/>
                </a:solidFill>
                <a:latin typeface="Calibri Light"/>
                <a:cs typeface="Calibri Light"/>
              </a:rPr>
              <a:t>1</a:t>
            </a:r>
            <a:endParaRPr sz="900" baseline="33333" dirty="0">
              <a:latin typeface="Calibri Light"/>
              <a:cs typeface="Calibri Light"/>
            </a:endParaRPr>
          </a:p>
          <a:p>
            <a:pPr marL="151765" indent="-113664">
              <a:lnSpc>
                <a:spcPct val="100000"/>
              </a:lnSpc>
              <a:buChar char="•"/>
              <a:tabLst>
                <a:tab pos="151765" algn="l"/>
              </a:tabLst>
            </a:pP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Urine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glucose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tetrasaccharide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(HEX4,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Glc4),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universally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elevated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IOPD,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may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be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normal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to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elevated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</a:t>
            </a:r>
            <a:r>
              <a:rPr sz="900" b="0" spc="-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LOPD</a:t>
            </a:r>
            <a:r>
              <a:rPr sz="900" b="0" spc="-15" baseline="33333" dirty="0">
                <a:solidFill>
                  <a:srgbClr val="58595B"/>
                </a:solidFill>
                <a:latin typeface="Calibri Light"/>
                <a:cs typeface="Calibri Light"/>
              </a:rPr>
              <a:t>1</a:t>
            </a:r>
            <a:endParaRPr sz="900" baseline="33333" dirty="0">
              <a:latin typeface="Calibri Light"/>
              <a:cs typeface="Calibri Light"/>
            </a:endParaRPr>
          </a:p>
          <a:p>
            <a:pPr marL="152400" marR="30480" indent="-114300">
              <a:lnSpc>
                <a:spcPct val="100000"/>
              </a:lnSpc>
              <a:buChar char="•"/>
              <a:tabLst>
                <a:tab pos="152400" algn="l"/>
              </a:tabLst>
            </a:pP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CRIM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status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(by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Western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blot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(antigenic)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or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predicted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by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genotype):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IOPD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patients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can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be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positive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or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negative;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all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LOPD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are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positive</a:t>
            </a:r>
            <a:r>
              <a:rPr lang="en-IN" sz="900" b="0" spc="-15" baseline="33333" dirty="0">
                <a:solidFill>
                  <a:srgbClr val="58595B"/>
                </a:solidFill>
                <a:latin typeface="Calibri Light"/>
                <a:cs typeface="Calibri Light"/>
              </a:rPr>
              <a:t>4</a:t>
            </a:r>
            <a:endParaRPr sz="900" baseline="33333" dirty="0">
              <a:latin typeface="Calibri Light"/>
              <a:cs typeface="Calibri Light"/>
            </a:endParaRPr>
          </a:p>
          <a:p>
            <a:pPr marL="152400" marR="69850" indent="-114300">
              <a:lnSpc>
                <a:spcPct val="100000"/>
              </a:lnSpc>
              <a:buChar char="•"/>
              <a:tabLst>
                <a:tab pos="152400" algn="l"/>
              </a:tabLst>
            </a:pP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Muscle</a:t>
            </a:r>
            <a:r>
              <a:rPr sz="900" b="0" spc="-3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biopsy: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When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abnormal,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typical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findings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include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vacuolated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muscle</a:t>
            </a:r>
            <a:r>
              <a:rPr sz="900" b="0" spc="-3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fibers,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30" dirty="0">
                <a:solidFill>
                  <a:srgbClr val="58595B"/>
                </a:solidFill>
                <a:latin typeface="Calibri Light"/>
                <a:cs typeface="Calibri Light"/>
              </a:rPr>
              <a:t>PAS-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positive</a:t>
            </a:r>
            <a:r>
              <a:rPr sz="900" b="0" spc="-3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vacuoles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 (glycogen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storage),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and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increased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acid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phosphatase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activity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in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muscle</a:t>
            </a:r>
            <a:r>
              <a:rPr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fibers.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Normal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biopsy</a:t>
            </a:r>
            <a:r>
              <a:rPr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does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not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dirty="0">
                <a:solidFill>
                  <a:srgbClr val="58595B"/>
                </a:solidFill>
                <a:latin typeface="Calibri Light"/>
                <a:cs typeface="Calibri Light"/>
              </a:rPr>
              <a:t>rule</a:t>
            </a:r>
            <a:r>
              <a:rPr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out</a:t>
            </a:r>
            <a:r>
              <a:rPr sz="900" b="0" spc="50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sz="900" b="0" spc="-10" dirty="0" err="1">
                <a:solidFill>
                  <a:srgbClr val="58595B"/>
                </a:solidFill>
                <a:latin typeface="Calibri Light"/>
                <a:cs typeface="Calibri Light"/>
              </a:rPr>
              <a:t>Pompe</a:t>
            </a:r>
            <a:r>
              <a:rPr lang="en-IN" sz="900" b="0" spc="-15" baseline="33333" dirty="0">
                <a:solidFill>
                  <a:srgbClr val="58595B"/>
                </a:solidFill>
                <a:latin typeface="Calibri Light"/>
                <a:cs typeface="Calibri Light"/>
              </a:rPr>
              <a:t>5</a:t>
            </a:r>
            <a:endParaRPr sz="900" baseline="33333" dirty="0">
              <a:latin typeface="Calibri Light"/>
              <a:cs typeface="Calibri Light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29460" y="6172200"/>
            <a:ext cx="574294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5755">
              <a:lnSpc>
                <a:spcPct val="100000"/>
              </a:lnSpc>
              <a:spcBef>
                <a:spcPts val="100"/>
              </a:spcBef>
            </a:pP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Laboratory</a:t>
            </a:r>
            <a:r>
              <a:rPr sz="1400" b="1" spc="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Testing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2029460" y="7848600"/>
            <a:ext cx="574294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5755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Clinical</a:t>
            </a:r>
            <a:r>
              <a:rPr sz="1400" b="1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Testing</a:t>
            </a:r>
            <a:endParaRPr sz="1400" dirty="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0" y="0"/>
            <a:ext cx="7772400" cy="641985"/>
          </a:xfrm>
          <a:custGeom>
            <a:avLst/>
            <a:gdLst/>
            <a:ahLst/>
            <a:cxnLst/>
            <a:rect l="l" t="t" r="r" b="b"/>
            <a:pathLst>
              <a:path w="7772400" h="641985">
                <a:moveTo>
                  <a:pt x="7772400" y="0"/>
                </a:moveTo>
                <a:lnTo>
                  <a:pt x="0" y="0"/>
                </a:lnTo>
                <a:lnTo>
                  <a:pt x="0" y="641718"/>
                </a:lnTo>
                <a:lnTo>
                  <a:pt x="7772400" y="641718"/>
                </a:lnTo>
                <a:lnTo>
                  <a:pt x="7772400" y="0"/>
                </a:lnTo>
                <a:close/>
              </a:path>
            </a:pathLst>
          </a:custGeom>
          <a:solidFill>
            <a:srgbClr val="5BBA47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654641" y="4876800"/>
            <a:ext cx="609600" cy="609600"/>
          </a:xfrm>
          <a:custGeom>
            <a:avLst/>
            <a:gdLst/>
            <a:ahLst/>
            <a:cxnLst/>
            <a:rect l="l" t="t" r="r" b="b"/>
            <a:pathLst>
              <a:path w="609600" h="609600">
                <a:moveTo>
                  <a:pt x="304723" y="0"/>
                </a:moveTo>
                <a:lnTo>
                  <a:pt x="255297" y="3988"/>
                </a:lnTo>
                <a:lnTo>
                  <a:pt x="208410" y="15534"/>
                </a:lnTo>
                <a:lnTo>
                  <a:pt x="164688" y="34011"/>
                </a:lnTo>
                <a:lnTo>
                  <a:pt x="124760" y="58791"/>
                </a:lnTo>
                <a:lnTo>
                  <a:pt x="89254" y="89247"/>
                </a:lnTo>
                <a:lnTo>
                  <a:pt x="58795" y="124752"/>
                </a:lnTo>
                <a:lnTo>
                  <a:pt x="34013" y="164678"/>
                </a:lnTo>
                <a:lnTo>
                  <a:pt x="15535" y="208398"/>
                </a:lnTo>
                <a:lnTo>
                  <a:pt x="3988" y="255285"/>
                </a:lnTo>
                <a:lnTo>
                  <a:pt x="0" y="304711"/>
                </a:lnTo>
                <a:lnTo>
                  <a:pt x="3988" y="354140"/>
                </a:lnTo>
                <a:lnTo>
                  <a:pt x="15535" y="401029"/>
                </a:lnTo>
                <a:lnTo>
                  <a:pt x="34013" y="444751"/>
                </a:lnTo>
                <a:lnTo>
                  <a:pt x="58795" y="484679"/>
                </a:lnTo>
                <a:lnTo>
                  <a:pt x="89254" y="520185"/>
                </a:lnTo>
                <a:lnTo>
                  <a:pt x="124760" y="550642"/>
                </a:lnTo>
                <a:lnTo>
                  <a:pt x="164688" y="575423"/>
                </a:lnTo>
                <a:lnTo>
                  <a:pt x="208410" y="593900"/>
                </a:lnTo>
                <a:lnTo>
                  <a:pt x="255297" y="605446"/>
                </a:lnTo>
                <a:lnTo>
                  <a:pt x="304723" y="609434"/>
                </a:lnTo>
                <a:lnTo>
                  <a:pt x="354149" y="605446"/>
                </a:lnTo>
                <a:lnTo>
                  <a:pt x="401037" y="593900"/>
                </a:lnTo>
                <a:lnTo>
                  <a:pt x="444759" y="575423"/>
                </a:lnTo>
                <a:lnTo>
                  <a:pt x="484686" y="550642"/>
                </a:lnTo>
                <a:lnTo>
                  <a:pt x="520193" y="520185"/>
                </a:lnTo>
                <a:lnTo>
                  <a:pt x="550651" y="484679"/>
                </a:lnTo>
                <a:lnTo>
                  <a:pt x="575433" y="444751"/>
                </a:lnTo>
                <a:lnTo>
                  <a:pt x="593911" y="401029"/>
                </a:lnTo>
                <a:lnTo>
                  <a:pt x="605459" y="354140"/>
                </a:lnTo>
                <a:lnTo>
                  <a:pt x="609447" y="304711"/>
                </a:lnTo>
                <a:lnTo>
                  <a:pt x="605459" y="255285"/>
                </a:lnTo>
                <a:lnTo>
                  <a:pt x="593911" y="208398"/>
                </a:lnTo>
                <a:lnTo>
                  <a:pt x="575433" y="164678"/>
                </a:lnTo>
                <a:lnTo>
                  <a:pt x="550651" y="124752"/>
                </a:lnTo>
                <a:lnTo>
                  <a:pt x="520193" y="89247"/>
                </a:lnTo>
                <a:lnTo>
                  <a:pt x="484686" y="58791"/>
                </a:lnTo>
                <a:lnTo>
                  <a:pt x="444759" y="34011"/>
                </a:lnTo>
                <a:lnTo>
                  <a:pt x="401037" y="15534"/>
                </a:lnTo>
                <a:lnTo>
                  <a:pt x="354149" y="3988"/>
                </a:lnTo>
                <a:lnTo>
                  <a:pt x="304723" y="0"/>
                </a:lnTo>
                <a:close/>
              </a:path>
            </a:pathLst>
          </a:custGeom>
          <a:solidFill>
            <a:srgbClr val="3637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2042988" y="4687570"/>
            <a:ext cx="5742940" cy="5702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4315">
              <a:lnSpc>
                <a:spcPct val="100000"/>
              </a:lnSpc>
              <a:spcBef>
                <a:spcPts val="100"/>
              </a:spcBef>
            </a:pP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The</a:t>
            </a:r>
            <a:r>
              <a:rPr sz="1300" b="1" spc="-30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following</a:t>
            </a:r>
            <a:r>
              <a:rPr sz="1300" b="1" spc="-25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evaluations</a:t>
            </a:r>
            <a:r>
              <a:rPr sz="1300" b="1" spc="-25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may</a:t>
            </a:r>
            <a:r>
              <a:rPr sz="1300" b="1" spc="-20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support</a:t>
            </a:r>
            <a:r>
              <a:rPr sz="1300" b="1" spc="-20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a</a:t>
            </a:r>
            <a:r>
              <a:rPr sz="1300" b="1" spc="-25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diagnosis</a:t>
            </a:r>
            <a:r>
              <a:rPr sz="1300" b="1" spc="-20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of</a:t>
            </a:r>
            <a:r>
              <a:rPr sz="1300" b="1" spc="-30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dirty="0">
                <a:solidFill>
                  <a:srgbClr val="363759"/>
                </a:solidFill>
                <a:latin typeface="Calibri"/>
                <a:cs typeface="Calibri"/>
              </a:rPr>
              <a:t>Pompe</a:t>
            </a:r>
            <a:r>
              <a:rPr sz="1300" b="1" spc="-25" dirty="0">
                <a:solidFill>
                  <a:srgbClr val="363759"/>
                </a:solidFill>
                <a:latin typeface="Calibri"/>
                <a:cs typeface="Calibri"/>
              </a:rPr>
              <a:t> </a:t>
            </a:r>
            <a:r>
              <a:rPr sz="1300" b="1" spc="-10" dirty="0">
                <a:solidFill>
                  <a:srgbClr val="363759"/>
                </a:solidFill>
                <a:latin typeface="Calibri"/>
                <a:cs typeface="Calibri"/>
              </a:rPr>
              <a:t>disease:</a:t>
            </a:r>
            <a:endParaRPr sz="1300" dirty="0">
              <a:latin typeface="Calibri"/>
              <a:cs typeface="Calibri"/>
            </a:endParaRPr>
          </a:p>
          <a:p>
            <a:pPr marL="306705">
              <a:lnSpc>
                <a:spcPct val="100000"/>
              </a:lnSpc>
              <a:spcBef>
                <a:spcPts val="1050"/>
              </a:spcBef>
            </a:pPr>
            <a:r>
              <a:rPr sz="1400" b="1" dirty="0">
                <a:solidFill>
                  <a:srgbClr val="FFFFFF"/>
                </a:solidFill>
                <a:latin typeface="Calibri"/>
                <a:cs typeface="Calibri"/>
              </a:rPr>
              <a:t>Clinical</a:t>
            </a:r>
            <a:r>
              <a:rPr sz="1400" b="1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b="1" spc="-10" dirty="0">
                <a:solidFill>
                  <a:srgbClr val="FFFFFF"/>
                </a:solidFill>
                <a:latin typeface="Calibri"/>
                <a:cs typeface="Calibri"/>
              </a:rPr>
              <a:t>Findings</a:t>
            </a:r>
            <a:endParaRPr sz="1400" dirty="0">
              <a:latin typeface="Calibri"/>
              <a:cs typeface="Calibri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1654641" y="6019800"/>
            <a:ext cx="609600" cy="609600"/>
            <a:chOff x="1654641" y="5750093"/>
            <a:chExt cx="609600" cy="609600"/>
          </a:xfrm>
        </p:grpSpPr>
        <p:sp>
          <p:nvSpPr>
            <p:cNvPr id="22" name="object 22"/>
            <p:cNvSpPr/>
            <p:nvPr/>
          </p:nvSpPr>
          <p:spPr>
            <a:xfrm>
              <a:off x="1654641" y="5750093"/>
              <a:ext cx="609600" cy="609600"/>
            </a:xfrm>
            <a:custGeom>
              <a:avLst/>
              <a:gdLst/>
              <a:ahLst/>
              <a:cxnLst/>
              <a:rect l="l" t="t" r="r" b="b"/>
              <a:pathLst>
                <a:path w="609600" h="609600">
                  <a:moveTo>
                    <a:pt x="304723" y="0"/>
                  </a:moveTo>
                  <a:lnTo>
                    <a:pt x="255297" y="3988"/>
                  </a:lnTo>
                  <a:lnTo>
                    <a:pt x="208410" y="15534"/>
                  </a:lnTo>
                  <a:lnTo>
                    <a:pt x="164688" y="34011"/>
                  </a:lnTo>
                  <a:lnTo>
                    <a:pt x="124760" y="58791"/>
                  </a:lnTo>
                  <a:lnTo>
                    <a:pt x="89254" y="89247"/>
                  </a:lnTo>
                  <a:lnTo>
                    <a:pt x="58795" y="124752"/>
                  </a:lnTo>
                  <a:lnTo>
                    <a:pt x="34013" y="164678"/>
                  </a:lnTo>
                  <a:lnTo>
                    <a:pt x="15535" y="208398"/>
                  </a:lnTo>
                  <a:lnTo>
                    <a:pt x="3988" y="255285"/>
                  </a:lnTo>
                  <a:lnTo>
                    <a:pt x="0" y="304711"/>
                  </a:lnTo>
                  <a:lnTo>
                    <a:pt x="3988" y="354140"/>
                  </a:lnTo>
                  <a:lnTo>
                    <a:pt x="15535" y="401029"/>
                  </a:lnTo>
                  <a:lnTo>
                    <a:pt x="34013" y="444751"/>
                  </a:lnTo>
                  <a:lnTo>
                    <a:pt x="58795" y="484679"/>
                  </a:lnTo>
                  <a:lnTo>
                    <a:pt x="89254" y="520185"/>
                  </a:lnTo>
                  <a:lnTo>
                    <a:pt x="124760" y="550642"/>
                  </a:lnTo>
                  <a:lnTo>
                    <a:pt x="164688" y="575423"/>
                  </a:lnTo>
                  <a:lnTo>
                    <a:pt x="208410" y="593900"/>
                  </a:lnTo>
                  <a:lnTo>
                    <a:pt x="255297" y="605446"/>
                  </a:lnTo>
                  <a:lnTo>
                    <a:pt x="304723" y="609434"/>
                  </a:lnTo>
                  <a:lnTo>
                    <a:pt x="354149" y="605446"/>
                  </a:lnTo>
                  <a:lnTo>
                    <a:pt x="401037" y="593900"/>
                  </a:lnTo>
                  <a:lnTo>
                    <a:pt x="444759" y="575423"/>
                  </a:lnTo>
                  <a:lnTo>
                    <a:pt x="484686" y="550642"/>
                  </a:lnTo>
                  <a:lnTo>
                    <a:pt x="520193" y="520185"/>
                  </a:lnTo>
                  <a:lnTo>
                    <a:pt x="550651" y="484679"/>
                  </a:lnTo>
                  <a:lnTo>
                    <a:pt x="575433" y="444751"/>
                  </a:lnTo>
                  <a:lnTo>
                    <a:pt x="593911" y="401029"/>
                  </a:lnTo>
                  <a:lnTo>
                    <a:pt x="605459" y="354140"/>
                  </a:lnTo>
                  <a:lnTo>
                    <a:pt x="609447" y="304711"/>
                  </a:lnTo>
                  <a:lnTo>
                    <a:pt x="605459" y="255285"/>
                  </a:lnTo>
                  <a:lnTo>
                    <a:pt x="593911" y="208398"/>
                  </a:lnTo>
                  <a:lnTo>
                    <a:pt x="575433" y="164678"/>
                  </a:lnTo>
                  <a:lnTo>
                    <a:pt x="550651" y="124752"/>
                  </a:lnTo>
                  <a:lnTo>
                    <a:pt x="520193" y="89247"/>
                  </a:lnTo>
                  <a:lnTo>
                    <a:pt x="484686" y="58791"/>
                  </a:lnTo>
                  <a:lnTo>
                    <a:pt x="444759" y="34011"/>
                  </a:lnTo>
                  <a:lnTo>
                    <a:pt x="401037" y="15534"/>
                  </a:lnTo>
                  <a:lnTo>
                    <a:pt x="354149" y="3988"/>
                  </a:lnTo>
                  <a:lnTo>
                    <a:pt x="304723" y="0"/>
                  </a:lnTo>
                  <a:close/>
                </a:path>
              </a:pathLst>
            </a:custGeom>
            <a:solidFill>
              <a:srgbClr val="363759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23" name="object 23"/>
            <p:cNvSpPr/>
            <p:nvPr/>
          </p:nvSpPr>
          <p:spPr>
            <a:xfrm>
              <a:off x="1772056" y="5874975"/>
              <a:ext cx="374650" cy="374650"/>
            </a:xfrm>
            <a:custGeom>
              <a:avLst/>
              <a:gdLst/>
              <a:ahLst/>
              <a:cxnLst/>
              <a:rect l="l" t="t" r="r" b="b"/>
              <a:pathLst>
                <a:path w="374650" h="374650">
                  <a:moveTo>
                    <a:pt x="352653" y="206197"/>
                  </a:moveTo>
                  <a:lnTo>
                    <a:pt x="350202" y="203746"/>
                  </a:lnTo>
                  <a:lnTo>
                    <a:pt x="341680" y="203746"/>
                  </a:lnTo>
                  <a:lnTo>
                    <a:pt x="341680" y="214718"/>
                  </a:lnTo>
                  <a:lnTo>
                    <a:pt x="341680" y="341655"/>
                  </a:lnTo>
                  <a:lnTo>
                    <a:pt x="32931" y="341655"/>
                  </a:lnTo>
                  <a:lnTo>
                    <a:pt x="32931" y="214718"/>
                  </a:lnTo>
                  <a:lnTo>
                    <a:pt x="106578" y="214718"/>
                  </a:lnTo>
                  <a:lnTo>
                    <a:pt x="106578" y="293852"/>
                  </a:lnTo>
                  <a:lnTo>
                    <a:pt x="70675" y="317677"/>
                  </a:lnTo>
                  <a:lnTo>
                    <a:pt x="54876" y="228155"/>
                  </a:lnTo>
                  <a:lnTo>
                    <a:pt x="52425" y="225691"/>
                  </a:lnTo>
                  <a:lnTo>
                    <a:pt x="46367" y="225691"/>
                  </a:lnTo>
                  <a:lnTo>
                    <a:pt x="43903" y="228155"/>
                  </a:lnTo>
                  <a:lnTo>
                    <a:pt x="43903" y="293852"/>
                  </a:lnTo>
                  <a:lnTo>
                    <a:pt x="46799" y="308178"/>
                  </a:lnTo>
                  <a:lnTo>
                    <a:pt x="54698" y="319887"/>
                  </a:lnTo>
                  <a:lnTo>
                    <a:pt x="66408" y="327787"/>
                  </a:lnTo>
                  <a:lnTo>
                    <a:pt x="80733" y="330682"/>
                  </a:lnTo>
                  <a:lnTo>
                    <a:pt x="95046" y="327787"/>
                  </a:lnTo>
                  <a:lnTo>
                    <a:pt x="106756" y="319887"/>
                  </a:lnTo>
                  <a:lnTo>
                    <a:pt x="106870" y="319709"/>
                  </a:lnTo>
                  <a:lnTo>
                    <a:pt x="114655" y="308178"/>
                  </a:lnTo>
                  <a:lnTo>
                    <a:pt x="117551" y="293852"/>
                  </a:lnTo>
                  <a:lnTo>
                    <a:pt x="117551" y="214718"/>
                  </a:lnTo>
                  <a:lnTo>
                    <a:pt x="213156" y="214718"/>
                  </a:lnTo>
                  <a:lnTo>
                    <a:pt x="213156" y="293852"/>
                  </a:lnTo>
                  <a:lnTo>
                    <a:pt x="211112" y="303911"/>
                  </a:lnTo>
                  <a:lnTo>
                    <a:pt x="205574" y="312127"/>
                  </a:lnTo>
                  <a:lnTo>
                    <a:pt x="197358" y="317677"/>
                  </a:lnTo>
                  <a:lnTo>
                    <a:pt x="187299" y="319709"/>
                  </a:lnTo>
                  <a:lnTo>
                    <a:pt x="177241" y="317677"/>
                  </a:lnTo>
                  <a:lnTo>
                    <a:pt x="169024" y="312127"/>
                  </a:lnTo>
                  <a:lnTo>
                    <a:pt x="163487" y="303911"/>
                  </a:lnTo>
                  <a:lnTo>
                    <a:pt x="161455" y="293852"/>
                  </a:lnTo>
                  <a:lnTo>
                    <a:pt x="161455" y="228155"/>
                  </a:lnTo>
                  <a:lnTo>
                    <a:pt x="159004" y="225691"/>
                  </a:lnTo>
                  <a:lnTo>
                    <a:pt x="152933" y="225691"/>
                  </a:lnTo>
                  <a:lnTo>
                    <a:pt x="150482" y="228155"/>
                  </a:lnTo>
                  <a:lnTo>
                    <a:pt x="150482" y="293852"/>
                  </a:lnTo>
                  <a:lnTo>
                    <a:pt x="153377" y="308178"/>
                  </a:lnTo>
                  <a:lnTo>
                    <a:pt x="161277" y="319887"/>
                  </a:lnTo>
                  <a:lnTo>
                    <a:pt x="172986" y="327787"/>
                  </a:lnTo>
                  <a:lnTo>
                    <a:pt x="187299" y="330682"/>
                  </a:lnTo>
                  <a:lnTo>
                    <a:pt x="201612" y="327787"/>
                  </a:lnTo>
                  <a:lnTo>
                    <a:pt x="213321" y="319887"/>
                  </a:lnTo>
                  <a:lnTo>
                    <a:pt x="213448" y="319709"/>
                  </a:lnTo>
                  <a:lnTo>
                    <a:pt x="221221" y="308178"/>
                  </a:lnTo>
                  <a:lnTo>
                    <a:pt x="224129" y="293852"/>
                  </a:lnTo>
                  <a:lnTo>
                    <a:pt x="224129" y="214718"/>
                  </a:lnTo>
                  <a:lnTo>
                    <a:pt x="319735" y="214718"/>
                  </a:lnTo>
                  <a:lnTo>
                    <a:pt x="319735" y="293852"/>
                  </a:lnTo>
                  <a:lnTo>
                    <a:pt x="317690" y="303911"/>
                  </a:lnTo>
                  <a:lnTo>
                    <a:pt x="312140" y="312127"/>
                  </a:lnTo>
                  <a:lnTo>
                    <a:pt x="303923" y="317677"/>
                  </a:lnTo>
                  <a:lnTo>
                    <a:pt x="293878" y="319709"/>
                  </a:lnTo>
                  <a:lnTo>
                    <a:pt x="283819" y="317677"/>
                  </a:lnTo>
                  <a:lnTo>
                    <a:pt x="275602" y="312127"/>
                  </a:lnTo>
                  <a:lnTo>
                    <a:pt x="270065" y="303911"/>
                  </a:lnTo>
                  <a:lnTo>
                    <a:pt x="268033" y="293852"/>
                  </a:lnTo>
                  <a:lnTo>
                    <a:pt x="268033" y="228155"/>
                  </a:lnTo>
                  <a:lnTo>
                    <a:pt x="265569" y="225691"/>
                  </a:lnTo>
                  <a:lnTo>
                    <a:pt x="259511" y="225691"/>
                  </a:lnTo>
                  <a:lnTo>
                    <a:pt x="257060" y="228155"/>
                  </a:lnTo>
                  <a:lnTo>
                    <a:pt x="257060" y="293852"/>
                  </a:lnTo>
                  <a:lnTo>
                    <a:pt x="259956" y="308178"/>
                  </a:lnTo>
                  <a:lnTo>
                    <a:pt x="267855" y="319887"/>
                  </a:lnTo>
                  <a:lnTo>
                    <a:pt x="279552" y="327787"/>
                  </a:lnTo>
                  <a:lnTo>
                    <a:pt x="293878" y="330682"/>
                  </a:lnTo>
                  <a:lnTo>
                    <a:pt x="308190" y="327787"/>
                  </a:lnTo>
                  <a:lnTo>
                    <a:pt x="319900" y="319887"/>
                  </a:lnTo>
                  <a:lnTo>
                    <a:pt x="320027" y="319709"/>
                  </a:lnTo>
                  <a:lnTo>
                    <a:pt x="327799" y="308178"/>
                  </a:lnTo>
                  <a:lnTo>
                    <a:pt x="330708" y="293852"/>
                  </a:lnTo>
                  <a:lnTo>
                    <a:pt x="330708" y="214718"/>
                  </a:lnTo>
                  <a:lnTo>
                    <a:pt x="341680" y="214718"/>
                  </a:lnTo>
                  <a:lnTo>
                    <a:pt x="341680" y="203746"/>
                  </a:lnTo>
                  <a:lnTo>
                    <a:pt x="24409" y="203746"/>
                  </a:lnTo>
                  <a:lnTo>
                    <a:pt x="21958" y="206197"/>
                  </a:lnTo>
                  <a:lnTo>
                    <a:pt x="21958" y="350177"/>
                  </a:lnTo>
                  <a:lnTo>
                    <a:pt x="24409" y="352628"/>
                  </a:lnTo>
                  <a:lnTo>
                    <a:pt x="350202" y="352628"/>
                  </a:lnTo>
                  <a:lnTo>
                    <a:pt x="352653" y="350177"/>
                  </a:lnTo>
                  <a:lnTo>
                    <a:pt x="352653" y="341655"/>
                  </a:lnTo>
                  <a:lnTo>
                    <a:pt x="352653" y="214718"/>
                  </a:lnTo>
                  <a:lnTo>
                    <a:pt x="352653" y="206197"/>
                  </a:lnTo>
                  <a:close/>
                </a:path>
                <a:path w="374650" h="374650">
                  <a:moveTo>
                    <a:pt x="374599" y="162306"/>
                  </a:moveTo>
                  <a:lnTo>
                    <a:pt x="372148" y="159854"/>
                  </a:lnTo>
                  <a:lnTo>
                    <a:pt x="363626" y="159854"/>
                  </a:lnTo>
                  <a:lnTo>
                    <a:pt x="363626" y="170827"/>
                  </a:lnTo>
                  <a:lnTo>
                    <a:pt x="363626" y="363613"/>
                  </a:lnTo>
                  <a:lnTo>
                    <a:pt x="10985" y="363613"/>
                  </a:lnTo>
                  <a:lnTo>
                    <a:pt x="10985" y="170827"/>
                  </a:lnTo>
                  <a:lnTo>
                    <a:pt x="363626" y="170827"/>
                  </a:lnTo>
                  <a:lnTo>
                    <a:pt x="363626" y="159854"/>
                  </a:lnTo>
                  <a:lnTo>
                    <a:pt x="330708" y="159854"/>
                  </a:lnTo>
                  <a:lnTo>
                    <a:pt x="330708" y="109740"/>
                  </a:lnTo>
                  <a:lnTo>
                    <a:pt x="330708" y="98767"/>
                  </a:lnTo>
                  <a:lnTo>
                    <a:pt x="330708" y="87795"/>
                  </a:lnTo>
                  <a:lnTo>
                    <a:pt x="330708" y="76809"/>
                  </a:lnTo>
                  <a:lnTo>
                    <a:pt x="330708" y="43891"/>
                  </a:lnTo>
                  <a:lnTo>
                    <a:pt x="339217" y="43891"/>
                  </a:lnTo>
                  <a:lnTo>
                    <a:pt x="341680" y="41440"/>
                  </a:lnTo>
                  <a:lnTo>
                    <a:pt x="341680" y="32918"/>
                  </a:lnTo>
                  <a:lnTo>
                    <a:pt x="341680" y="10972"/>
                  </a:lnTo>
                  <a:lnTo>
                    <a:pt x="341680" y="2451"/>
                  </a:lnTo>
                  <a:lnTo>
                    <a:pt x="339217" y="0"/>
                  </a:lnTo>
                  <a:lnTo>
                    <a:pt x="330695" y="0"/>
                  </a:lnTo>
                  <a:lnTo>
                    <a:pt x="330695" y="10972"/>
                  </a:lnTo>
                  <a:lnTo>
                    <a:pt x="330695" y="32918"/>
                  </a:lnTo>
                  <a:lnTo>
                    <a:pt x="319722" y="32918"/>
                  </a:lnTo>
                  <a:lnTo>
                    <a:pt x="319722" y="43891"/>
                  </a:lnTo>
                  <a:lnTo>
                    <a:pt x="319722" y="76809"/>
                  </a:lnTo>
                  <a:lnTo>
                    <a:pt x="319722" y="87795"/>
                  </a:lnTo>
                  <a:lnTo>
                    <a:pt x="319722" y="98767"/>
                  </a:lnTo>
                  <a:lnTo>
                    <a:pt x="319722" y="109740"/>
                  </a:lnTo>
                  <a:lnTo>
                    <a:pt x="319722" y="159854"/>
                  </a:lnTo>
                  <a:lnTo>
                    <a:pt x="268020" y="159854"/>
                  </a:lnTo>
                  <a:lnTo>
                    <a:pt x="268020" y="109740"/>
                  </a:lnTo>
                  <a:lnTo>
                    <a:pt x="319722" y="109740"/>
                  </a:lnTo>
                  <a:lnTo>
                    <a:pt x="319722" y="98767"/>
                  </a:lnTo>
                  <a:lnTo>
                    <a:pt x="268020" y="98767"/>
                  </a:lnTo>
                  <a:lnTo>
                    <a:pt x="268020" y="87795"/>
                  </a:lnTo>
                  <a:lnTo>
                    <a:pt x="319722" y="87795"/>
                  </a:lnTo>
                  <a:lnTo>
                    <a:pt x="319722" y="76809"/>
                  </a:lnTo>
                  <a:lnTo>
                    <a:pt x="268020" y="76809"/>
                  </a:lnTo>
                  <a:lnTo>
                    <a:pt x="268020" y="43891"/>
                  </a:lnTo>
                  <a:lnTo>
                    <a:pt x="319722" y="43891"/>
                  </a:lnTo>
                  <a:lnTo>
                    <a:pt x="319722" y="32918"/>
                  </a:lnTo>
                  <a:lnTo>
                    <a:pt x="257048" y="32918"/>
                  </a:lnTo>
                  <a:lnTo>
                    <a:pt x="257048" y="10972"/>
                  </a:lnTo>
                  <a:lnTo>
                    <a:pt x="330695" y="10972"/>
                  </a:lnTo>
                  <a:lnTo>
                    <a:pt x="330695" y="0"/>
                  </a:lnTo>
                  <a:lnTo>
                    <a:pt x="248539" y="0"/>
                  </a:lnTo>
                  <a:lnTo>
                    <a:pt x="246075" y="2451"/>
                  </a:lnTo>
                  <a:lnTo>
                    <a:pt x="246075" y="41440"/>
                  </a:lnTo>
                  <a:lnTo>
                    <a:pt x="248539" y="43891"/>
                  </a:lnTo>
                  <a:lnTo>
                    <a:pt x="257048" y="43891"/>
                  </a:lnTo>
                  <a:lnTo>
                    <a:pt x="257048" y="159854"/>
                  </a:lnTo>
                  <a:lnTo>
                    <a:pt x="224129" y="159854"/>
                  </a:lnTo>
                  <a:lnTo>
                    <a:pt x="224129" y="109740"/>
                  </a:lnTo>
                  <a:lnTo>
                    <a:pt x="224129" y="98767"/>
                  </a:lnTo>
                  <a:lnTo>
                    <a:pt x="224129" y="87795"/>
                  </a:lnTo>
                  <a:lnTo>
                    <a:pt x="224129" y="76809"/>
                  </a:lnTo>
                  <a:lnTo>
                    <a:pt x="224129" y="43891"/>
                  </a:lnTo>
                  <a:lnTo>
                    <a:pt x="232651" y="43891"/>
                  </a:lnTo>
                  <a:lnTo>
                    <a:pt x="235102" y="41440"/>
                  </a:lnTo>
                  <a:lnTo>
                    <a:pt x="235102" y="32918"/>
                  </a:lnTo>
                  <a:lnTo>
                    <a:pt x="235102" y="10972"/>
                  </a:lnTo>
                  <a:lnTo>
                    <a:pt x="235102" y="2451"/>
                  </a:lnTo>
                  <a:lnTo>
                    <a:pt x="232651" y="0"/>
                  </a:lnTo>
                  <a:lnTo>
                    <a:pt x="224129" y="0"/>
                  </a:lnTo>
                  <a:lnTo>
                    <a:pt x="224129" y="10972"/>
                  </a:lnTo>
                  <a:lnTo>
                    <a:pt x="224129" y="32918"/>
                  </a:lnTo>
                  <a:lnTo>
                    <a:pt x="213156" y="32918"/>
                  </a:lnTo>
                  <a:lnTo>
                    <a:pt x="213156" y="43891"/>
                  </a:lnTo>
                  <a:lnTo>
                    <a:pt x="213156" y="76809"/>
                  </a:lnTo>
                  <a:lnTo>
                    <a:pt x="213156" y="87795"/>
                  </a:lnTo>
                  <a:lnTo>
                    <a:pt x="213156" y="98767"/>
                  </a:lnTo>
                  <a:lnTo>
                    <a:pt x="213156" y="109740"/>
                  </a:lnTo>
                  <a:lnTo>
                    <a:pt x="213156" y="159854"/>
                  </a:lnTo>
                  <a:lnTo>
                    <a:pt x="161455" y="159854"/>
                  </a:lnTo>
                  <a:lnTo>
                    <a:pt x="161455" y="109740"/>
                  </a:lnTo>
                  <a:lnTo>
                    <a:pt x="213156" y="109740"/>
                  </a:lnTo>
                  <a:lnTo>
                    <a:pt x="213156" y="98767"/>
                  </a:lnTo>
                  <a:lnTo>
                    <a:pt x="161455" y="98767"/>
                  </a:lnTo>
                  <a:lnTo>
                    <a:pt x="161455" y="87795"/>
                  </a:lnTo>
                  <a:lnTo>
                    <a:pt x="213156" y="87795"/>
                  </a:lnTo>
                  <a:lnTo>
                    <a:pt x="213156" y="76809"/>
                  </a:lnTo>
                  <a:lnTo>
                    <a:pt x="161455" y="76809"/>
                  </a:lnTo>
                  <a:lnTo>
                    <a:pt x="161455" y="43891"/>
                  </a:lnTo>
                  <a:lnTo>
                    <a:pt x="213156" y="43891"/>
                  </a:lnTo>
                  <a:lnTo>
                    <a:pt x="213156" y="32918"/>
                  </a:lnTo>
                  <a:lnTo>
                    <a:pt x="150482" y="32918"/>
                  </a:lnTo>
                  <a:lnTo>
                    <a:pt x="150482" y="10972"/>
                  </a:lnTo>
                  <a:lnTo>
                    <a:pt x="224129" y="10972"/>
                  </a:lnTo>
                  <a:lnTo>
                    <a:pt x="224129" y="0"/>
                  </a:lnTo>
                  <a:lnTo>
                    <a:pt x="141960" y="0"/>
                  </a:lnTo>
                  <a:lnTo>
                    <a:pt x="139509" y="2451"/>
                  </a:lnTo>
                  <a:lnTo>
                    <a:pt x="139509" y="41440"/>
                  </a:lnTo>
                  <a:lnTo>
                    <a:pt x="141960" y="43891"/>
                  </a:lnTo>
                  <a:lnTo>
                    <a:pt x="150482" y="43891"/>
                  </a:lnTo>
                  <a:lnTo>
                    <a:pt x="150482" y="159854"/>
                  </a:lnTo>
                  <a:lnTo>
                    <a:pt x="117551" y="159854"/>
                  </a:lnTo>
                  <a:lnTo>
                    <a:pt x="117551" y="109740"/>
                  </a:lnTo>
                  <a:lnTo>
                    <a:pt x="117551" y="98767"/>
                  </a:lnTo>
                  <a:lnTo>
                    <a:pt x="117551" y="87795"/>
                  </a:lnTo>
                  <a:lnTo>
                    <a:pt x="117551" y="76809"/>
                  </a:lnTo>
                  <a:lnTo>
                    <a:pt x="117551" y="43891"/>
                  </a:lnTo>
                  <a:lnTo>
                    <a:pt x="126072" y="43891"/>
                  </a:lnTo>
                  <a:lnTo>
                    <a:pt x="128524" y="41440"/>
                  </a:lnTo>
                  <a:lnTo>
                    <a:pt x="128524" y="32918"/>
                  </a:lnTo>
                  <a:lnTo>
                    <a:pt x="128524" y="10972"/>
                  </a:lnTo>
                  <a:lnTo>
                    <a:pt x="128524" y="2451"/>
                  </a:lnTo>
                  <a:lnTo>
                    <a:pt x="126072" y="0"/>
                  </a:lnTo>
                  <a:lnTo>
                    <a:pt x="117551" y="0"/>
                  </a:lnTo>
                  <a:lnTo>
                    <a:pt x="117551" y="10972"/>
                  </a:lnTo>
                  <a:lnTo>
                    <a:pt x="117551" y="32918"/>
                  </a:lnTo>
                  <a:lnTo>
                    <a:pt x="106578" y="32918"/>
                  </a:lnTo>
                  <a:lnTo>
                    <a:pt x="106578" y="43891"/>
                  </a:lnTo>
                  <a:lnTo>
                    <a:pt x="106578" y="76809"/>
                  </a:lnTo>
                  <a:lnTo>
                    <a:pt x="106578" y="87795"/>
                  </a:lnTo>
                  <a:lnTo>
                    <a:pt x="106578" y="98767"/>
                  </a:lnTo>
                  <a:lnTo>
                    <a:pt x="106578" y="109740"/>
                  </a:lnTo>
                  <a:lnTo>
                    <a:pt x="106578" y="159854"/>
                  </a:lnTo>
                  <a:lnTo>
                    <a:pt x="54876" y="159854"/>
                  </a:lnTo>
                  <a:lnTo>
                    <a:pt x="54876" y="109740"/>
                  </a:lnTo>
                  <a:lnTo>
                    <a:pt x="106578" y="109740"/>
                  </a:lnTo>
                  <a:lnTo>
                    <a:pt x="106578" y="98767"/>
                  </a:lnTo>
                  <a:lnTo>
                    <a:pt x="54876" y="98767"/>
                  </a:lnTo>
                  <a:lnTo>
                    <a:pt x="54876" y="87795"/>
                  </a:lnTo>
                  <a:lnTo>
                    <a:pt x="106578" y="87795"/>
                  </a:lnTo>
                  <a:lnTo>
                    <a:pt x="106578" y="76809"/>
                  </a:lnTo>
                  <a:lnTo>
                    <a:pt x="54876" y="76809"/>
                  </a:lnTo>
                  <a:lnTo>
                    <a:pt x="54876" y="43891"/>
                  </a:lnTo>
                  <a:lnTo>
                    <a:pt x="106578" y="43891"/>
                  </a:lnTo>
                  <a:lnTo>
                    <a:pt x="106578" y="32918"/>
                  </a:lnTo>
                  <a:lnTo>
                    <a:pt x="43903" y="32918"/>
                  </a:lnTo>
                  <a:lnTo>
                    <a:pt x="43903" y="10972"/>
                  </a:lnTo>
                  <a:lnTo>
                    <a:pt x="117551" y="10972"/>
                  </a:lnTo>
                  <a:lnTo>
                    <a:pt x="117551" y="0"/>
                  </a:lnTo>
                  <a:lnTo>
                    <a:pt x="35382" y="0"/>
                  </a:lnTo>
                  <a:lnTo>
                    <a:pt x="32931" y="2451"/>
                  </a:lnTo>
                  <a:lnTo>
                    <a:pt x="32931" y="41440"/>
                  </a:lnTo>
                  <a:lnTo>
                    <a:pt x="35382" y="43891"/>
                  </a:lnTo>
                  <a:lnTo>
                    <a:pt x="43903" y="43891"/>
                  </a:lnTo>
                  <a:lnTo>
                    <a:pt x="43903" y="159854"/>
                  </a:lnTo>
                  <a:lnTo>
                    <a:pt x="2463" y="159854"/>
                  </a:lnTo>
                  <a:lnTo>
                    <a:pt x="0" y="162306"/>
                  </a:lnTo>
                  <a:lnTo>
                    <a:pt x="0" y="372135"/>
                  </a:lnTo>
                  <a:lnTo>
                    <a:pt x="2463" y="374586"/>
                  </a:lnTo>
                  <a:lnTo>
                    <a:pt x="372148" y="374586"/>
                  </a:lnTo>
                  <a:lnTo>
                    <a:pt x="374599" y="372135"/>
                  </a:lnTo>
                  <a:lnTo>
                    <a:pt x="374599" y="363613"/>
                  </a:lnTo>
                  <a:lnTo>
                    <a:pt x="374599" y="170827"/>
                  </a:lnTo>
                  <a:lnTo>
                    <a:pt x="374599" y="16230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1654641" y="7696200"/>
            <a:ext cx="609600" cy="609600"/>
            <a:chOff x="1654641" y="7578893"/>
            <a:chExt cx="609600" cy="609600"/>
          </a:xfrm>
        </p:grpSpPr>
        <p:sp>
          <p:nvSpPr>
            <p:cNvPr id="25" name="object 25"/>
            <p:cNvSpPr/>
            <p:nvPr/>
          </p:nvSpPr>
          <p:spPr>
            <a:xfrm>
              <a:off x="1654641" y="7578893"/>
              <a:ext cx="609600" cy="609600"/>
            </a:xfrm>
            <a:custGeom>
              <a:avLst/>
              <a:gdLst/>
              <a:ahLst/>
              <a:cxnLst/>
              <a:rect l="l" t="t" r="r" b="b"/>
              <a:pathLst>
                <a:path w="609600" h="609600">
                  <a:moveTo>
                    <a:pt x="304723" y="0"/>
                  </a:moveTo>
                  <a:lnTo>
                    <a:pt x="255297" y="3988"/>
                  </a:lnTo>
                  <a:lnTo>
                    <a:pt x="208410" y="15534"/>
                  </a:lnTo>
                  <a:lnTo>
                    <a:pt x="164688" y="34011"/>
                  </a:lnTo>
                  <a:lnTo>
                    <a:pt x="124760" y="58791"/>
                  </a:lnTo>
                  <a:lnTo>
                    <a:pt x="89254" y="89247"/>
                  </a:lnTo>
                  <a:lnTo>
                    <a:pt x="58795" y="124752"/>
                  </a:lnTo>
                  <a:lnTo>
                    <a:pt x="34013" y="164678"/>
                  </a:lnTo>
                  <a:lnTo>
                    <a:pt x="15535" y="208398"/>
                  </a:lnTo>
                  <a:lnTo>
                    <a:pt x="3988" y="255285"/>
                  </a:lnTo>
                  <a:lnTo>
                    <a:pt x="0" y="304711"/>
                  </a:lnTo>
                  <a:lnTo>
                    <a:pt x="3988" y="354140"/>
                  </a:lnTo>
                  <a:lnTo>
                    <a:pt x="15535" y="401029"/>
                  </a:lnTo>
                  <a:lnTo>
                    <a:pt x="34013" y="444751"/>
                  </a:lnTo>
                  <a:lnTo>
                    <a:pt x="58795" y="484679"/>
                  </a:lnTo>
                  <a:lnTo>
                    <a:pt x="89254" y="520185"/>
                  </a:lnTo>
                  <a:lnTo>
                    <a:pt x="124760" y="550642"/>
                  </a:lnTo>
                  <a:lnTo>
                    <a:pt x="164688" y="575423"/>
                  </a:lnTo>
                  <a:lnTo>
                    <a:pt x="208410" y="593900"/>
                  </a:lnTo>
                  <a:lnTo>
                    <a:pt x="255297" y="605446"/>
                  </a:lnTo>
                  <a:lnTo>
                    <a:pt x="304723" y="609434"/>
                  </a:lnTo>
                  <a:lnTo>
                    <a:pt x="354149" y="605446"/>
                  </a:lnTo>
                  <a:lnTo>
                    <a:pt x="401037" y="593900"/>
                  </a:lnTo>
                  <a:lnTo>
                    <a:pt x="444759" y="575423"/>
                  </a:lnTo>
                  <a:lnTo>
                    <a:pt x="484686" y="550642"/>
                  </a:lnTo>
                  <a:lnTo>
                    <a:pt x="520193" y="520185"/>
                  </a:lnTo>
                  <a:lnTo>
                    <a:pt x="550651" y="484679"/>
                  </a:lnTo>
                  <a:lnTo>
                    <a:pt x="575433" y="444751"/>
                  </a:lnTo>
                  <a:lnTo>
                    <a:pt x="593911" y="401029"/>
                  </a:lnTo>
                  <a:lnTo>
                    <a:pt x="605459" y="354140"/>
                  </a:lnTo>
                  <a:lnTo>
                    <a:pt x="609447" y="304711"/>
                  </a:lnTo>
                  <a:lnTo>
                    <a:pt x="605459" y="255285"/>
                  </a:lnTo>
                  <a:lnTo>
                    <a:pt x="593911" y="208398"/>
                  </a:lnTo>
                  <a:lnTo>
                    <a:pt x="575433" y="164678"/>
                  </a:lnTo>
                  <a:lnTo>
                    <a:pt x="550651" y="124752"/>
                  </a:lnTo>
                  <a:lnTo>
                    <a:pt x="520193" y="89247"/>
                  </a:lnTo>
                  <a:lnTo>
                    <a:pt x="484686" y="58791"/>
                  </a:lnTo>
                  <a:lnTo>
                    <a:pt x="444759" y="34011"/>
                  </a:lnTo>
                  <a:lnTo>
                    <a:pt x="401037" y="15534"/>
                  </a:lnTo>
                  <a:lnTo>
                    <a:pt x="354149" y="3988"/>
                  </a:lnTo>
                  <a:lnTo>
                    <a:pt x="304723" y="0"/>
                  </a:lnTo>
                  <a:close/>
                </a:path>
              </a:pathLst>
            </a:custGeom>
            <a:solidFill>
              <a:srgbClr val="3637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744433" y="7677318"/>
              <a:ext cx="429895" cy="434975"/>
            </a:xfrm>
            <a:custGeom>
              <a:avLst/>
              <a:gdLst/>
              <a:ahLst/>
              <a:cxnLst/>
              <a:rect l="l" t="t" r="r" b="b"/>
              <a:pathLst>
                <a:path w="429894" h="434975">
                  <a:moveTo>
                    <a:pt x="267004" y="167322"/>
                  </a:moveTo>
                  <a:lnTo>
                    <a:pt x="264096" y="164426"/>
                  </a:lnTo>
                  <a:lnTo>
                    <a:pt x="236105" y="164426"/>
                  </a:lnTo>
                  <a:lnTo>
                    <a:pt x="236105" y="150901"/>
                  </a:lnTo>
                  <a:lnTo>
                    <a:pt x="242811" y="144957"/>
                  </a:lnTo>
                  <a:lnTo>
                    <a:pt x="247802" y="137756"/>
                  </a:lnTo>
                  <a:lnTo>
                    <a:pt x="250964" y="129514"/>
                  </a:lnTo>
                  <a:lnTo>
                    <a:pt x="252056" y="120611"/>
                  </a:lnTo>
                  <a:lnTo>
                    <a:pt x="249135" y="106273"/>
                  </a:lnTo>
                  <a:lnTo>
                    <a:pt x="242595" y="96659"/>
                  </a:lnTo>
                  <a:lnTo>
                    <a:pt x="241173" y="94551"/>
                  </a:lnTo>
                  <a:lnTo>
                    <a:pt x="239052" y="93141"/>
                  </a:lnTo>
                  <a:lnTo>
                    <a:pt x="239052" y="120611"/>
                  </a:lnTo>
                  <a:lnTo>
                    <a:pt x="238975" y="129514"/>
                  </a:lnTo>
                  <a:lnTo>
                    <a:pt x="234238" y="137439"/>
                  </a:lnTo>
                  <a:lnTo>
                    <a:pt x="224396" y="142786"/>
                  </a:lnTo>
                  <a:lnTo>
                    <a:pt x="223100" y="144957"/>
                  </a:lnTo>
                  <a:lnTo>
                    <a:pt x="223100" y="323430"/>
                  </a:lnTo>
                  <a:lnTo>
                    <a:pt x="219430" y="327063"/>
                  </a:lnTo>
                  <a:lnTo>
                    <a:pt x="210413" y="327063"/>
                  </a:lnTo>
                  <a:lnTo>
                    <a:pt x="206743" y="323430"/>
                  </a:lnTo>
                  <a:lnTo>
                    <a:pt x="206743" y="301536"/>
                  </a:lnTo>
                  <a:lnTo>
                    <a:pt x="223100" y="301536"/>
                  </a:lnTo>
                  <a:lnTo>
                    <a:pt x="223100" y="288620"/>
                  </a:lnTo>
                  <a:lnTo>
                    <a:pt x="206756" y="288620"/>
                  </a:lnTo>
                  <a:lnTo>
                    <a:pt x="206756" y="262280"/>
                  </a:lnTo>
                  <a:lnTo>
                    <a:pt x="223100" y="262255"/>
                  </a:lnTo>
                  <a:lnTo>
                    <a:pt x="223100" y="249339"/>
                  </a:lnTo>
                  <a:lnTo>
                    <a:pt x="206756" y="249339"/>
                  </a:lnTo>
                  <a:lnTo>
                    <a:pt x="206756" y="224231"/>
                  </a:lnTo>
                  <a:lnTo>
                    <a:pt x="223100" y="224231"/>
                  </a:lnTo>
                  <a:lnTo>
                    <a:pt x="223100" y="211315"/>
                  </a:lnTo>
                  <a:lnTo>
                    <a:pt x="206756" y="211315"/>
                  </a:lnTo>
                  <a:lnTo>
                    <a:pt x="206756" y="177342"/>
                  </a:lnTo>
                  <a:lnTo>
                    <a:pt x="223100" y="177342"/>
                  </a:lnTo>
                  <a:lnTo>
                    <a:pt x="223100" y="164426"/>
                  </a:lnTo>
                  <a:lnTo>
                    <a:pt x="206743" y="164426"/>
                  </a:lnTo>
                  <a:lnTo>
                    <a:pt x="206743" y="144957"/>
                  </a:lnTo>
                  <a:lnTo>
                    <a:pt x="205447" y="142786"/>
                  </a:lnTo>
                  <a:lnTo>
                    <a:pt x="195605" y="137439"/>
                  </a:lnTo>
                  <a:lnTo>
                    <a:pt x="190881" y="129514"/>
                  </a:lnTo>
                  <a:lnTo>
                    <a:pt x="190792" y="120611"/>
                  </a:lnTo>
                  <a:lnTo>
                    <a:pt x="192697" y="111290"/>
                  </a:lnTo>
                  <a:lnTo>
                    <a:pt x="197866" y="103682"/>
                  </a:lnTo>
                  <a:lnTo>
                    <a:pt x="205536" y="98539"/>
                  </a:lnTo>
                  <a:lnTo>
                    <a:pt x="214922" y="96659"/>
                  </a:lnTo>
                  <a:lnTo>
                    <a:pt x="224307" y="98539"/>
                  </a:lnTo>
                  <a:lnTo>
                    <a:pt x="231978" y="103682"/>
                  </a:lnTo>
                  <a:lnTo>
                    <a:pt x="237159" y="111290"/>
                  </a:lnTo>
                  <a:lnTo>
                    <a:pt x="239052" y="120611"/>
                  </a:lnTo>
                  <a:lnTo>
                    <a:pt x="239052" y="93141"/>
                  </a:lnTo>
                  <a:lnTo>
                    <a:pt x="229362" y="86639"/>
                  </a:lnTo>
                  <a:lnTo>
                    <a:pt x="214922" y="83743"/>
                  </a:lnTo>
                  <a:lnTo>
                    <a:pt x="200482" y="86639"/>
                  </a:lnTo>
                  <a:lnTo>
                    <a:pt x="188671" y="94551"/>
                  </a:lnTo>
                  <a:lnTo>
                    <a:pt x="180708" y="106273"/>
                  </a:lnTo>
                  <a:lnTo>
                    <a:pt x="177787" y="120611"/>
                  </a:lnTo>
                  <a:lnTo>
                    <a:pt x="178879" y="129514"/>
                  </a:lnTo>
                  <a:lnTo>
                    <a:pt x="182041" y="137756"/>
                  </a:lnTo>
                  <a:lnTo>
                    <a:pt x="187058" y="144995"/>
                  </a:lnTo>
                  <a:lnTo>
                    <a:pt x="193738" y="150901"/>
                  </a:lnTo>
                  <a:lnTo>
                    <a:pt x="193738" y="164426"/>
                  </a:lnTo>
                  <a:lnTo>
                    <a:pt x="193738" y="177342"/>
                  </a:lnTo>
                  <a:lnTo>
                    <a:pt x="193738" y="211315"/>
                  </a:lnTo>
                  <a:lnTo>
                    <a:pt x="173850" y="211315"/>
                  </a:lnTo>
                  <a:lnTo>
                    <a:pt x="166166" y="203695"/>
                  </a:lnTo>
                  <a:lnTo>
                    <a:pt x="166166" y="184962"/>
                  </a:lnTo>
                  <a:lnTo>
                    <a:pt x="173850" y="177342"/>
                  </a:lnTo>
                  <a:lnTo>
                    <a:pt x="193738" y="177342"/>
                  </a:lnTo>
                  <a:lnTo>
                    <a:pt x="193738" y="164426"/>
                  </a:lnTo>
                  <a:lnTo>
                    <a:pt x="183273" y="164426"/>
                  </a:lnTo>
                  <a:lnTo>
                    <a:pt x="171564" y="166776"/>
                  </a:lnTo>
                  <a:lnTo>
                    <a:pt x="162001" y="173189"/>
                  </a:lnTo>
                  <a:lnTo>
                    <a:pt x="155536" y="182702"/>
                  </a:lnTo>
                  <a:lnTo>
                    <a:pt x="153162" y="194335"/>
                  </a:lnTo>
                  <a:lnTo>
                    <a:pt x="155536" y="205955"/>
                  </a:lnTo>
                  <a:lnTo>
                    <a:pt x="162001" y="215468"/>
                  </a:lnTo>
                  <a:lnTo>
                    <a:pt x="171564" y="221881"/>
                  </a:lnTo>
                  <a:lnTo>
                    <a:pt x="183273" y="224231"/>
                  </a:lnTo>
                  <a:lnTo>
                    <a:pt x="193738" y="224231"/>
                  </a:lnTo>
                  <a:lnTo>
                    <a:pt x="193738" y="249351"/>
                  </a:lnTo>
                  <a:lnTo>
                    <a:pt x="193738" y="262280"/>
                  </a:lnTo>
                  <a:lnTo>
                    <a:pt x="193738" y="288594"/>
                  </a:lnTo>
                  <a:lnTo>
                    <a:pt x="186702" y="288277"/>
                  </a:lnTo>
                  <a:lnTo>
                    <a:pt x="181063" y="282511"/>
                  </a:lnTo>
                  <a:lnTo>
                    <a:pt x="181063" y="268376"/>
                  </a:lnTo>
                  <a:lnTo>
                    <a:pt x="186702" y="262597"/>
                  </a:lnTo>
                  <a:lnTo>
                    <a:pt x="193738" y="262280"/>
                  </a:lnTo>
                  <a:lnTo>
                    <a:pt x="193738" y="249351"/>
                  </a:lnTo>
                  <a:lnTo>
                    <a:pt x="183730" y="251561"/>
                  </a:lnTo>
                  <a:lnTo>
                    <a:pt x="175577" y="257187"/>
                  </a:lnTo>
                  <a:lnTo>
                    <a:pt x="170078" y="265417"/>
                  </a:lnTo>
                  <a:lnTo>
                    <a:pt x="168059" y="275437"/>
                  </a:lnTo>
                  <a:lnTo>
                    <a:pt x="170078" y="285457"/>
                  </a:lnTo>
                  <a:lnTo>
                    <a:pt x="175577" y="293674"/>
                  </a:lnTo>
                  <a:lnTo>
                    <a:pt x="183730" y="299300"/>
                  </a:lnTo>
                  <a:lnTo>
                    <a:pt x="193738" y="301523"/>
                  </a:lnTo>
                  <a:lnTo>
                    <a:pt x="193738" y="318947"/>
                  </a:lnTo>
                  <a:lnTo>
                    <a:pt x="195402" y="327126"/>
                  </a:lnTo>
                  <a:lnTo>
                    <a:pt x="199948" y="333806"/>
                  </a:lnTo>
                  <a:lnTo>
                    <a:pt x="206679" y="338328"/>
                  </a:lnTo>
                  <a:lnTo>
                    <a:pt x="214922" y="339979"/>
                  </a:lnTo>
                  <a:lnTo>
                    <a:pt x="223164" y="338328"/>
                  </a:lnTo>
                  <a:lnTo>
                    <a:pt x="229895" y="333806"/>
                  </a:lnTo>
                  <a:lnTo>
                    <a:pt x="234442" y="327126"/>
                  </a:lnTo>
                  <a:lnTo>
                    <a:pt x="236105" y="318947"/>
                  </a:lnTo>
                  <a:lnTo>
                    <a:pt x="236105" y="301536"/>
                  </a:lnTo>
                  <a:lnTo>
                    <a:pt x="248793" y="301523"/>
                  </a:lnTo>
                  <a:lnTo>
                    <a:pt x="251688" y="298653"/>
                  </a:lnTo>
                  <a:lnTo>
                    <a:pt x="251688" y="291515"/>
                  </a:lnTo>
                  <a:lnTo>
                    <a:pt x="248780" y="288620"/>
                  </a:lnTo>
                  <a:lnTo>
                    <a:pt x="236105" y="288620"/>
                  </a:lnTo>
                  <a:lnTo>
                    <a:pt x="236105" y="262255"/>
                  </a:lnTo>
                  <a:lnTo>
                    <a:pt x="245681" y="259918"/>
                  </a:lnTo>
                  <a:lnTo>
                    <a:pt x="253479" y="254406"/>
                  </a:lnTo>
                  <a:lnTo>
                    <a:pt x="256806" y="249339"/>
                  </a:lnTo>
                  <a:lnTo>
                    <a:pt x="258711" y="246443"/>
                  </a:lnTo>
                  <a:lnTo>
                    <a:pt x="260629" y="236778"/>
                  </a:lnTo>
                  <a:lnTo>
                    <a:pt x="258711" y="227126"/>
                  </a:lnTo>
                  <a:lnTo>
                    <a:pt x="256857" y="224294"/>
                  </a:lnTo>
                  <a:lnTo>
                    <a:pt x="253479" y="219163"/>
                  </a:lnTo>
                  <a:lnTo>
                    <a:pt x="247611" y="215011"/>
                  </a:lnTo>
                  <a:lnTo>
                    <a:pt x="247611" y="230238"/>
                  </a:lnTo>
                  <a:lnTo>
                    <a:pt x="247611" y="243332"/>
                  </a:lnTo>
                  <a:lnTo>
                    <a:pt x="242544" y="248716"/>
                  </a:lnTo>
                  <a:lnTo>
                    <a:pt x="236105" y="249275"/>
                  </a:lnTo>
                  <a:lnTo>
                    <a:pt x="236105" y="224294"/>
                  </a:lnTo>
                  <a:lnTo>
                    <a:pt x="242544" y="224866"/>
                  </a:lnTo>
                  <a:lnTo>
                    <a:pt x="247611" y="230238"/>
                  </a:lnTo>
                  <a:lnTo>
                    <a:pt x="247611" y="215011"/>
                  </a:lnTo>
                  <a:lnTo>
                    <a:pt x="245681" y="213639"/>
                  </a:lnTo>
                  <a:lnTo>
                    <a:pt x="236105" y="211340"/>
                  </a:lnTo>
                  <a:lnTo>
                    <a:pt x="236105" y="177342"/>
                  </a:lnTo>
                  <a:lnTo>
                    <a:pt x="264096" y="177342"/>
                  </a:lnTo>
                  <a:lnTo>
                    <a:pt x="267004" y="174447"/>
                  </a:lnTo>
                  <a:lnTo>
                    <a:pt x="267004" y="167322"/>
                  </a:lnTo>
                  <a:close/>
                </a:path>
                <a:path w="429894" h="434975">
                  <a:moveTo>
                    <a:pt x="409384" y="159245"/>
                  </a:moveTo>
                  <a:lnTo>
                    <a:pt x="387616" y="121818"/>
                  </a:lnTo>
                  <a:lnTo>
                    <a:pt x="383628" y="120751"/>
                  </a:lnTo>
                  <a:lnTo>
                    <a:pt x="377418" y="124320"/>
                  </a:lnTo>
                  <a:lnTo>
                    <a:pt x="376351" y="128270"/>
                  </a:lnTo>
                  <a:lnTo>
                    <a:pt x="395744" y="161620"/>
                  </a:lnTo>
                  <a:lnTo>
                    <a:pt x="395376" y="163588"/>
                  </a:lnTo>
                  <a:lnTo>
                    <a:pt x="394995" y="164363"/>
                  </a:lnTo>
                  <a:lnTo>
                    <a:pt x="343115" y="194094"/>
                  </a:lnTo>
                  <a:lnTo>
                    <a:pt x="337413" y="198424"/>
                  </a:lnTo>
                  <a:lnTo>
                    <a:pt x="333159" y="203936"/>
                  </a:lnTo>
                  <a:lnTo>
                    <a:pt x="330492" y="210350"/>
                  </a:lnTo>
                  <a:lnTo>
                    <a:pt x="329565" y="217411"/>
                  </a:lnTo>
                  <a:lnTo>
                    <a:pt x="330492" y="224485"/>
                  </a:lnTo>
                  <a:lnTo>
                    <a:pt x="333159" y="230898"/>
                  </a:lnTo>
                  <a:lnTo>
                    <a:pt x="337413" y="236410"/>
                  </a:lnTo>
                  <a:lnTo>
                    <a:pt x="343115" y="240728"/>
                  </a:lnTo>
                  <a:lnTo>
                    <a:pt x="395046" y="270497"/>
                  </a:lnTo>
                  <a:lnTo>
                    <a:pt x="395770" y="273164"/>
                  </a:lnTo>
                  <a:lnTo>
                    <a:pt x="353949" y="345084"/>
                  </a:lnTo>
                  <a:lnTo>
                    <a:pt x="352996" y="345630"/>
                  </a:lnTo>
                  <a:lnTo>
                    <a:pt x="350824" y="345490"/>
                  </a:lnTo>
                  <a:lnTo>
                    <a:pt x="299351" y="315988"/>
                  </a:lnTo>
                  <a:lnTo>
                    <a:pt x="292735" y="313258"/>
                  </a:lnTo>
                  <a:lnTo>
                    <a:pt x="285800" y="312343"/>
                  </a:lnTo>
                  <a:lnTo>
                    <a:pt x="278866" y="313258"/>
                  </a:lnTo>
                  <a:lnTo>
                    <a:pt x="272237" y="315988"/>
                  </a:lnTo>
                  <a:lnTo>
                    <a:pt x="266534" y="320319"/>
                  </a:lnTo>
                  <a:lnTo>
                    <a:pt x="262280" y="325818"/>
                  </a:lnTo>
                  <a:lnTo>
                    <a:pt x="259613" y="332244"/>
                  </a:lnTo>
                  <a:lnTo>
                    <a:pt x="258686" y="339305"/>
                  </a:lnTo>
                  <a:lnTo>
                    <a:pt x="258686" y="399427"/>
                  </a:lnTo>
                  <a:lnTo>
                    <a:pt x="257314" y="400786"/>
                  </a:lnTo>
                  <a:lnTo>
                    <a:pt x="172542" y="400786"/>
                  </a:lnTo>
                  <a:lnTo>
                    <a:pt x="171157" y="399427"/>
                  </a:lnTo>
                  <a:lnTo>
                    <a:pt x="171157" y="339305"/>
                  </a:lnTo>
                  <a:lnTo>
                    <a:pt x="170230" y="332244"/>
                  </a:lnTo>
                  <a:lnTo>
                    <a:pt x="144043" y="312343"/>
                  </a:lnTo>
                  <a:lnTo>
                    <a:pt x="137109" y="313258"/>
                  </a:lnTo>
                  <a:lnTo>
                    <a:pt x="130492" y="315988"/>
                  </a:lnTo>
                  <a:lnTo>
                    <a:pt x="79032" y="345490"/>
                  </a:lnTo>
                  <a:lnTo>
                    <a:pt x="76847" y="345617"/>
                  </a:lnTo>
                  <a:lnTo>
                    <a:pt x="75895" y="345084"/>
                  </a:lnTo>
                  <a:lnTo>
                    <a:pt x="34086" y="273164"/>
                  </a:lnTo>
                  <a:lnTo>
                    <a:pt x="34798" y="270497"/>
                  </a:lnTo>
                  <a:lnTo>
                    <a:pt x="86728" y="240728"/>
                  </a:lnTo>
                  <a:lnTo>
                    <a:pt x="92430" y="236410"/>
                  </a:lnTo>
                  <a:lnTo>
                    <a:pt x="96685" y="230898"/>
                  </a:lnTo>
                  <a:lnTo>
                    <a:pt x="99352" y="224485"/>
                  </a:lnTo>
                  <a:lnTo>
                    <a:pt x="100279" y="217411"/>
                  </a:lnTo>
                  <a:lnTo>
                    <a:pt x="99352" y="210350"/>
                  </a:lnTo>
                  <a:lnTo>
                    <a:pt x="96685" y="203936"/>
                  </a:lnTo>
                  <a:lnTo>
                    <a:pt x="92430" y="198424"/>
                  </a:lnTo>
                  <a:lnTo>
                    <a:pt x="86728" y="194094"/>
                  </a:lnTo>
                  <a:lnTo>
                    <a:pt x="34848" y="164363"/>
                  </a:lnTo>
                  <a:lnTo>
                    <a:pt x="34175" y="162471"/>
                  </a:lnTo>
                  <a:lnTo>
                    <a:pt x="34112" y="161620"/>
                  </a:lnTo>
                  <a:lnTo>
                    <a:pt x="75895" y="89750"/>
                  </a:lnTo>
                  <a:lnTo>
                    <a:pt x="76847" y="89204"/>
                  </a:lnTo>
                  <a:lnTo>
                    <a:pt x="79032" y="89331"/>
                  </a:lnTo>
                  <a:lnTo>
                    <a:pt x="130492" y="118833"/>
                  </a:lnTo>
                  <a:lnTo>
                    <a:pt x="137109" y="121577"/>
                  </a:lnTo>
                  <a:lnTo>
                    <a:pt x="144056" y="122478"/>
                  </a:lnTo>
                  <a:lnTo>
                    <a:pt x="150990" y="121577"/>
                  </a:lnTo>
                  <a:lnTo>
                    <a:pt x="157607" y="118833"/>
                  </a:lnTo>
                  <a:lnTo>
                    <a:pt x="163309" y="114515"/>
                  </a:lnTo>
                  <a:lnTo>
                    <a:pt x="167563" y="109004"/>
                  </a:lnTo>
                  <a:lnTo>
                    <a:pt x="170230" y="102590"/>
                  </a:lnTo>
                  <a:lnTo>
                    <a:pt x="171157" y="95516"/>
                  </a:lnTo>
                  <a:lnTo>
                    <a:pt x="171157" y="35407"/>
                  </a:lnTo>
                  <a:lnTo>
                    <a:pt x="172542" y="34036"/>
                  </a:lnTo>
                  <a:lnTo>
                    <a:pt x="257314" y="34036"/>
                  </a:lnTo>
                  <a:lnTo>
                    <a:pt x="258686" y="35407"/>
                  </a:lnTo>
                  <a:lnTo>
                    <a:pt x="258686" y="95529"/>
                  </a:lnTo>
                  <a:lnTo>
                    <a:pt x="259613" y="102590"/>
                  </a:lnTo>
                  <a:lnTo>
                    <a:pt x="285800" y="122478"/>
                  </a:lnTo>
                  <a:lnTo>
                    <a:pt x="292735" y="121577"/>
                  </a:lnTo>
                  <a:lnTo>
                    <a:pt x="299364" y="118833"/>
                  </a:lnTo>
                  <a:lnTo>
                    <a:pt x="351294" y="89204"/>
                  </a:lnTo>
                  <a:lnTo>
                    <a:pt x="352996" y="89204"/>
                  </a:lnTo>
                  <a:lnTo>
                    <a:pt x="353949" y="89750"/>
                  </a:lnTo>
                  <a:lnTo>
                    <a:pt x="366572" y="111455"/>
                  </a:lnTo>
                  <a:lnTo>
                    <a:pt x="370547" y="112509"/>
                  </a:lnTo>
                  <a:lnTo>
                    <a:pt x="376770" y="108940"/>
                  </a:lnTo>
                  <a:lnTo>
                    <a:pt x="377837" y="104990"/>
                  </a:lnTo>
                  <a:lnTo>
                    <a:pt x="362877" y="79273"/>
                  </a:lnTo>
                  <a:lnTo>
                    <a:pt x="357670" y="76288"/>
                  </a:lnTo>
                  <a:lnTo>
                    <a:pt x="349008" y="76288"/>
                  </a:lnTo>
                  <a:lnTo>
                    <a:pt x="346303" y="77012"/>
                  </a:lnTo>
                  <a:lnTo>
                    <a:pt x="288442" y="110185"/>
                  </a:lnTo>
                  <a:lnTo>
                    <a:pt x="283159" y="110185"/>
                  </a:lnTo>
                  <a:lnTo>
                    <a:pt x="274332" y="105117"/>
                  </a:lnTo>
                  <a:lnTo>
                    <a:pt x="271691" y="100584"/>
                  </a:lnTo>
                  <a:lnTo>
                    <a:pt x="271691" y="28282"/>
                  </a:lnTo>
                  <a:lnTo>
                    <a:pt x="264490" y="21120"/>
                  </a:lnTo>
                  <a:lnTo>
                    <a:pt x="165366" y="21120"/>
                  </a:lnTo>
                  <a:lnTo>
                    <a:pt x="158153" y="28282"/>
                  </a:lnTo>
                  <a:lnTo>
                    <a:pt x="158153" y="100584"/>
                  </a:lnTo>
                  <a:lnTo>
                    <a:pt x="155524" y="105117"/>
                  </a:lnTo>
                  <a:lnTo>
                    <a:pt x="146685" y="110185"/>
                  </a:lnTo>
                  <a:lnTo>
                    <a:pt x="141414" y="110185"/>
                  </a:lnTo>
                  <a:lnTo>
                    <a:pt x="83540" y="77012"/>
                  </a:lnTo>
                  <a:lnTo>
                    <a:pt x="80848" y="76288"/>
                  </a:lnTo>
                  <a:lnTo>
                    <a:pt x="72186" y="76288"/>
                  </a:lnTo>
                  <a:lnTo>
                    <a:pt x="66967" y="79273"/>
                  </a:lnTo>
                  <a:lnTo>
                    <a:pt x="20472" y="159245"/>
                  </a:lnTo>
                  <a:lnTo>
                    <a:pt x="21120" y="163995"/>
                  </a:lnTo>
                  <a:lnTo>
                    <a:pt x="22402" y="168757"/>
                  </a:lnTo>
                  <a:lnTo>
                    <a:pt x="24231" y="173189"/>
                  </a:lnTo>
                  <a:lnTo>
                    <a:pt x="84645" y="207810"/>
                  </a:lnTo>
                  <a:lnTo>
                    <a:pt x="87274" y="212344"/>
                  </a:lnTo>
                  <a:lnTo>
                    <a:pt x="87274" y="222478"/>
                  </a:lnTo>
                  <a:lnTo>
                    <a:pt x="84645" y="227012"/>
                  </a:lnTo>
                  <a:lnTo>
                    <a:pt x="25539" y="260896"/>
                  </a:lnTo>
                  <a:lnTo>
                    <a:pt x="22872" y="264337"/>
                  </a:lnTo>
                  <a:lnTo>
                    <a:pt x="20650" y="272580"/>
                  </a:lnTo>
                  <a:lnTo>
                    <a:pt x="21221" y="276872"/>
                  </a:lnTo>
                  <a:lnTo>
                    <a:pt x="66967" y="355549"/>
                  </a:lnTo>
                  <a:lnTo>
                    <a:pt x="72186" y="358533"/>
                  </a:lnTo>
                  <a:lnTo>
                    <a:pt x="80848" y="358533"/>
                  </a:lnTo>
                  <a:lnTo>
                    <a:pt x="83540" y="357822"/>
                  </a:lnTo>
                  <a:lnTo>
                    <a:pt x="141414" y="324637"/>
                  </a:lnTo>
                  <a:lnTo>
                    <a:pt x="146685" y="324637"/>
                  </a:lnTo>
                  <a:lnTo>
                    <a:pt x="155511" y="329704"/>
                  </a:lnTo>
                  <a:lnTo>
                    <a:pt x="158153" y="334238"/>
                  </a:lnTo>
                  <a:lnTo>
                    <a:pt x="158153" y="406539"/>
                  </a:lnTo>
                  <a:lnTo>
                    <a:pt x="165366" y="413702"/>
                  </a:lnTo>
                  <a:lnTo>
                    <a:pt x="264477" y="413702"/>
                  </a:lnTo>
                  <a:lnTo>
                    <a:pt x="271691" y="406539"/>
                  </a:lnTo>
                  <a:lnTo>
                    <a:pt x="271691" y="334238"/>
                  </a:lnTo>
                  <a:lnTo>
                    <a:pt x="274332" y="329704"/>
                  </a:lnTo>
                  <a:lnTo>
                    <a:pt x="283159" y="324637"/>
                  </a:lnTo>
                  <a:lnTo>
                    <a:pt x="288442" y="324637"/>
                  </a:lnTo>
                  <a:lnTo>
                    <a:pt x="346303" y="357822"/>
                  </a:lnTo>
                  <a:lnTo>
                    <a:pt x="349008" y="358533"/>
                  </a:lnTo>
                  <a:lnTo>
                    <a:pt x="357670" y="358533"/>
                  </a:lnTo>
                  <a:lnTo>
                    <a:pt x="362877" y="355549"/>
                  </a:lnTo>
                  <a:lnTo>
                    <a:pt x="408622" y="276872"/>
                  </a:lnTo>
                  <a:lnTo>
                    <a:pt x="409194" y="272580"/>
                  </a:lnTo>
                  <a:lnTo>
                    <a:pt x="406971" y="264337"/>
                  </a:lnTo>
                  <a:lnTo>
                    <a:pt x="404317" y="260896"/>
                  </a:lnTo>
                  <a:lnTo>
                    <a:pt x="400596" y="258762"/>
                  </a:lnTo>
                  <a:lnTo>
                    <a:pt x="345211" y="227012"/>
                  </a:lnTo>
                  <a:lnTo>
                    <a:pt x="342569" y="222478"/>
                  </a:lnTo>
                  <a:lnTo>
                    <a:pt x="342569" y="212344"/>
                  </a:lnTo>
                  <a:lnTo>
                    <a:pt x="345211" y="207810"/>
                  </a:lnTo>
                  <a:lnTo>
                    <a:pt x="405612" y="173189"/>
                  </a:lnTo>
                  <a:lnTo>
                    <a:pt x="407441" y="168757"/>
                  </a:lnTo>
                  <a:lnTo>
                    <a:pt x="408724" y="163995"/>
                  </a:lnTo>
                  <a:lnTo>
                    <a:pt x="409384" y="159245"/>
                  </a:lnTo>
                  <a:close/>
                </a:path>
                <a:path w="429894" h="434975">
                  <a:moveTo>
                    <a:pt x="429844" y="164617"/>
                  </a:moveTo>
                  <a:lnTo>
                    <a:pt x="384213" y="73723"/>
                  </a:lnTo>
                  <a:lnTo>
                    <a:pt x="354253" y="55232"/>
                  </a:lnTo>
                  <a:lnTo>
                    <a:pt x="346976" y="55473"/>
                  </a:lnTo>
                  <a:lnTo>
                    <a:pt x="339902" y="57111"/>
                  </a:lnTo>
                  <a:lnTo>
                    <a:pt x="333184" y="60147"/>
                  </a:lnTo>
                  <a:lnTo>
                    <a:pt x="292963" y="83197"/>
                  </a:lnTo>
                  <a:lnTo>
                    <a:pt x="292963" y="37084"/>
                  </a:lnTo>
                  <a:lnTo>
                    <a:pt x="290017" y="22656"/>
                  </a:lnTo>
                  <a:lnTo>
                    <a:pt x="282016" y="10871"/>
                  </a:lnTo>
                  <a:lnTo>
                    <a:pt x="270141" y="2908"/>
                  </a:lnTo>
                  <a:lnTo>
                    <a:pt x="255625" y="0"/>
                  </a:lnTo>
                  <a:lnTo>
                    <a:pt x="174231" y="0"/>
                  </a:lnTo>
                  <a:lnTo>
                    <a:pt x="159702" y="2908"/>
                  </a:lnTo>
                  <a:lnTo>
                    <a:pt x="147828" y="10871"/>
                  </a:lnTo>
                  <a:lnTo>
                    <a:pt x="139814" y="22656"/>
                  </a:lnTo>
                  <a:lnTo>
                    <a:pt x="136880" y="37084"/>
                  </a:lnTo>
                  <a:lnTo>
                    <a:pt x="136880" y="83197"/>
                  </a:lnTo>
                  <a:lnTo>
                    <a:pt x="96659" y="60147"/>
                  </a:lnTo>
                  <a:lnTo>
                    <a:pt x="89941" y="57111"/>
                  </a:lnTo>
                  <a:lnTo>
                    <a:pt x="82867" y="55473"/>
                  </a:lnTo>
                  <a:lnTo>
                    <a:pt x="75590" y="55232"/>
                  </a:lnTo>
                  <a:lnTo>
                    <a:pt x="68313" y="56438"/>
                  </a:lnTo>
                  <a:lnTo>
                    <a:pt x="4940" y="143700"/>
                  </a:lnTo>
                  <a:lnTo>
                    <a:pt x="0" y="164617"/>
                  </a:lnTo>
                  <a:lnTo>
                    <a:pt x="1206" y="171843"/>
                  </a:lnTo>
                  <a:lnTo>
                    <a:pt x="58839" y="217424"/>
                  </a:lnTo>
                  <a:lnTo>
                    <a:pt x="18618" y="240474"/>
                  </a:lnTo>
                  <a:lnTo>
                    <a:pt x="7505" y="250202"/>
                  </a:lnTo>
                  <a:lnTo>
                    <a:pt x="1231" y="262991"/>
                  </a:lnTo>
                  <a:lnTo>
                    <a:pt x="228" y="277177"/>
                  </a:lnTo>
                  <a:lnTo>
                    <a:pt x="4940" y="291134"/>
                  </a:lnTo>
                  <a:lnTo>
                    <a:pt x="45643" y="361124"/>
                  </a:lnTo>
                  <a:lnTo>
                    <a:pt x="55448" y="372148"/>
                  </a:lnTo>
                  <a:lnTo>
                    <a:pt x="68326" y="378383"/>
                  </a:lnTo>
                  <a:lnTo>
                    <a:pt x="82613" y="379374"/>
                  </a:lnTo>
                  <a:lnTo>
                    <a:pt x="96659" y="374688"/>
                  </a:lnTo>
                  <a:lnTo>
                    <a:pt x="112217" y="365772"/>
                  </a:lnTo>
                  <a:lnTo>
                    <a:pt x="113284" y="361823"/>
                  </a:lnTo>
                  <a:lnTo>
                    <a:pt x="109689" y="355650"/>
                  </a:lnTo>
                  <a:lnTo>
                    <a:pt x="105714" y="354596"/>
                  </a:lnTo>
                  <a:lnTo>
                    <a:pt x="90157" y="363512"/>
                  </a:lnTo>
                  <a:lnTo>
                    <a:pt x="81000" y="366560"/>
                  </a:lnTo>
                  <a:lnTo>
                    <a:pt x="16205" y="284670"/>
                  </a:lnTo>
                  <a:lnTo>
                    <a:pt x="13131" y="275577"/>
                  </a:lnTo>
                  <a:lnTo>
                    <a:pt x="13792" y="266331"/>
                  </a:lnTo>
                  <a:lnTo>
                    <a:pt x="17881" y="258000"/>
                  </a:lnTo>
                  <a:lnTo>
                    <a:pt x="25120" y="251663"/>
                  </a:lnTo>
                  <a:lnTo>
                    <a:pt x="77101" y="221856"/>
                  </a:lnTo>
                  <a:lnTo>
                    <a:pt x="78346" y="219722"/>
                  </a:lnTo>
                  <a:lnTo>
                    <a:pt x="78346" y="215112"/>
                  </a:lnTo>
                  <a:lnTo>
                    <a:pt x="77101" y="212979"/>
                  </a:lnTo>
                  <a:lnTo>
                    <a:pt x="19481" y="179946"/>
                  </a:lnTo>
                  <a:lnTo>
                    <a:pt x="15455" y="174739"/>
                  </a:lnTo>
                  <a:lnTo>
                    <a:pt x="12090" y="162267"/>
                  </a:lnTo>
                  <a:lnTo>
                    <a:pt x="12954" y="155752"/>
                  </a:lnTo>
                  <a:lnTo>
                    <a:pt x="60159" y="74587"/>
                  </a:lnTo>
                  <a:lnTo>
                    <a:pt x="65405" y="70586"/>
                  </a:lnTo>
                  <a:lnTo>
                    <a:pt x="77965" y="67246"/>
                  </a:lnTo>
                  <a:lnTo>
                    <a:pt x="84518" y="68097"/>
                  </a:lnTo>
                  <a:lnTo>
                    <a:pt x="142138" y="101130"/>
                  </a:lnTo>
                  <a:lnTo>
                    <a:pt x="144627" y="101130"/>
                  </a:lnTo>
                  <a:lnTo>
                    <a:pt x="148640" y="98831"/>
                  </a:lnTo>
                  <a:lnTo>
                    <a:pt x="149885" y="96697"/>
                  </a:lnTo>
                  <a:lnTo>
                    <a:pt x="149885" y="37084"/>
                  </a:lnTo>
                  <a:lnTo>
                    <a:pt x="151803" y="27686"/>
                  </a:lnTo>
                  <a:lnTo>
                    <a:pt x="157022" y="20002"/>
                  </a:lnTo>
                  <a:lnTo>
                    <a:pt x="164757" y="14808"/>
                  </a:lnTo>
                  <a:lnTo>
                    <a:pt x="174231" y="12915"/>
                  </a:lnTo>
                  <a:lnTo>
                    <a:pt x="255625" y="12915"/>
                  </a:lnTo>
                  <a:lnTo>
                    <a:pt x="265087" y="14808"/>
                  </a:lnTo>
                  <a:lnTo>
                    <a:pt x="272821" y="20002"/>
                  </a:lnTo>
                  <a:lnTo>
                    <a:pt x="278041" y="27686"/>
                  </a:lnTo>
                  <a:lnTo>
                    <a:pt x="279958" y="37084"/>
                  </a:lnTo>
                  <a:lnTo>
                    <a:pt x="279958" y="96697"/>
                  </a:lnTo>
                  <a:lnTo>
                    <a:pt x="281203" y="98818"/>
                  </a:lnTo>
                  <a:lnTo>
                    <a:pt x="285229" y="101130"/>
                  </a:lnTo>
                  <a:lnTo>
                    <a:pt x="287705" y="101130"/>
                  </a:lnTo>
                  <a:lnTo>
                    <a:pt x="345325" y="68097"/>
                  </a:lnTo>
                  <a:lnTo>
                    <a:pt x="351878" y="67246"/>
                  </a:lnTo>
                  <a:lnTo>
                    <a:pt x="364439" y="70586"/>
                  </a:lnTo>
                  <a:lnTo>
                    <a:pt x="369697" y="74587"/>
                  </a:lnTo>
                  <a:lnTo>
                    <a:pt x="416890" y="155752"/>
                  </a:lnTo>
                  <a:lnTo>
                    <a:pt x="417753" y="162267"/>
                  </a:lnTo>
                  <a:lnTo>
                    <a:pt x="414388" y="174739"/>
                  </a:lnTo>
                  <a:lnTo>
                    <a:pt x="410362" y="179946"/>
                  </a:lnTo>
                  <a:lnTo>
                    <a:pt x="352742" y="212979"/>
                  </a:lnTo>
                  <a:lnTo>
                    <a:pt x="351497" y="215112"/>
                  </a:lnTo>
                  <a:lnTo>
                    <a:pt x="351497" y="219722"/>
                  </a:lnTo>
                  <a:lnTo>
                    <a:pt x="352742" y="221856"/>
                  </a:lnTo>
                  <a:lnTo>
                    <a:pt x="410362" y="254889"/>
                  </a:lnTo>
                  <a:lnTo>
                    <a:pt x="414388" y="260096"/>
                  </a:lnTo>
                  <a:lnTo>
                    <a:pt x="417753" y="272567"/>
                  </a:lnTo>
                  <a:lnTo>
                    <a:pt x="416890" y="279082"/>
                  </a:lnTo>
                  <a:lnTo>
                    <a:pt x="372948" y="354660"/>
                  </a:lnTo>
                  <a:lnTo>
                    <a:pt x="366547" y="361848"/>
                  </a:lnTo>
                  <a:lnTo>
                    <a:pt x="358165" y="365899"/>
                  </a:lnTo>
                  <a:lnTo>
                    <a:pt x="348843" y="366547"/>
                  </a:lnTo>
                  <a:lnTo>
                    <a:pt x="339686" y="363499"/>
                  </a:lnTo>
                  <a:lnTo>
                    <a:pt x="287705" y="333705"/>
                  </a:lnTo>
                  <a:lnTo>
                    <a:pt x="285229" y="333705"/>
                  </a:lnTo>
                  <a:lnTo>
                    <a:pt x="281203" y="336016"/>
                  </a:lnTo>
                  <a:lnTo>
                    <a:pt x="279958" y="338137"/>
                  </a:lnTo>
                  <a:lnTo>
                    <a:pt x="279958" y="397751"/>
                  </a:lnTo>
                  <a:lnTo>
                    <a:pt x="278041" y="407136"/>
                  </a:lnTo>
                  <a:lnTo>
                    <a:pt x="272821" y="414820"/>
                  </a:lnTo>
                  <a:lnTo>
                    <a:pt x="265087" y="420014"/>
                  </a:lnTo>
                  <a:lnTo>
                    <a:pt x="255625" y="421919"/>
                  </a:lnTo>
                  <a:lnTo>
                    <a:pt x="174231" y="421919"/>
                  </a:lnTo>
                  <a:lnTo>
                    <a:pt x="164757" y="420014"/>
                  </a:lnTo>
                  <a:lnTo>
                    <a:pt x="157022" y="414820"/>
                  </a:lnTo>
                  <a:lnTo>
                    <a:pt x="151803" y="407136"/>
                  </a:lnTo>
                  <a:lnTo>
                    <a:pt x="149885" y="397751"/>
                  </a:lnTo>
                  <a:lnTo>
                    <a:pt x="149885" y="338137"/>
                  </a:lnTo>
                  <a:lnTo>
                    <a:pt x="148640" y="336016"/>
                  </a:lnTo>
                  <a:lnTo>
                    <a:pt x="144627" y="333705"/>
                  </a:lnTo>
                  <a:lnTo>
                    <a:pt x="142138" y="333705"/>
                  </a:lnTo>
                  <a:lnTo>
                    <a:pt x="120738" y="345973"/>
                  </a:lnTo>
                  <a:lnTo>
                    <a:pt x="119672" y="349923"/>
                  </a:lnTo>
                  <a:lnTo>
                    <a:pt x="123266" y="356108"/>
                  </a:lnTo>
                  <a:lnTo>
                    <a:pt x="127241" y="357162"/>
                  </a:lnTo>
                  <a:lnTo>
                    <a:pt x="136880" y="351637"/>
                  </a:lnTo>
                  <a:lnTo>
                    <a:pt x="136880" y="397751"/>
                  </a:lnTo>
                  <a:lnTo>
                    <a:pt x="139814" y="412165"/>
                  </a:lnTo>
                  <a:lnTo>
                    <a:pt x="147828" y="423951"/>
                  </a:lnTo>
                  <a:lnTo>
                    <a:pt x="159702" y="431914"/>
                  </a:lnTo>
                  <a:lnTo>
                    <a:pt x="174231" y="434835"/>
                  </a:lnTo>
                  <a:lnTo>
                    <a:pt x="255625" y="434835"/>
                  </a:lnTo>
                  <a:lnTo>
                    <a:pt x="270141" y="431914"/>
                  </a:lnTo>
                  <a:lnTo>
                    <a:pt x="282016" y="423951"/>
                  </a:lnTo>
                  <a:lnTo>
                    <a:pt x="290017" y="412165"/>
                  </a:lnTo>
                  <a:lnTo>
                    <a:pt x="292963" y="397751"/>
                  </a:lnTo>
                  <a:lnTo>
                    <a:pt x="292963" y="351637"/>
                  </a:lnTo>
                  <a:lnTo>
                    <a:pt x="339051" y="378053"/>
                  </a:lnTo>
                  <a:lnTo>
                    <a:pt x="345465" y="379653"/>
                  </a:lnTo>
                  <a:lnTo>
                    <a:pt x="351802" y="379653"/>
                  </a:lnTo>
                  <a:lnTo>
                    <a:pt x="424903" y="291134"/>
                  </a:lnTo>
                  <a:lnTo>
                    <a:pt x="429844" y="270205"/>
                  </a:lnTo>
                  <a:lnTo>
                    <a:pt x="428637" y="262991"/>
                  </a:lnTo>
                  <a:lnTo>
                    <a:pt x="371017" y="217424"/>
                  </a:lnTo>
                  <a:lnTo>
                    <a:pt x="411238" y="194360"/>
                  </a:lnTo>
                  <a:lnTo>
                    <a:pt x="417233" y="190093"/>
                  </a:lnTo>
                  <a:lnTo>
                    <a:pt x="422211" y="184835"/>
                  </a:lnTo>
                  <a:lnTo>
                    <a:pt x="426046" y="178701"/>
                  </a:lnTo>
                  <a:lnTo>
                    <a:pt x="428637" y="171843"/>
                  </a:lnTo>
                  <a:lnTo>
                    <a:pt x="429844" y="16461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Pompe</a:t>
            </a:r>
            <a:r>
              <a:rPr spc="-75" dirty="0"/>
              <a:t> </a:t>
            </a:r>
            <a:r>
              <a:rPr spc="-10" dirty="0"/>
              <a:t>Disease</a:t>
            </a:r>
          </a:p>
        </p:txBody>
      </p:sp>
      <p:grpSp>
        <p:nvGrpSpPr>
          <p:cNvPr id="28" name="object 28"/>
          <p:cNvGrpSpPr/>
          <p:nvPr/>
        </p:nvGrpSpPr>
        <p:grpSpPr>
          <a:xfrm>
            <a:off x="301232" y="5828551"/>
            <a:ext cx="831850" cy="831850"/>
            <a:chOff x="301232" y="5828551"/>
            <a:chExt cx="831850" cy="831850"/>
          </a:xfrm>
        </p:grpSpPr>
        <p:sp>
          <p:nvSpPr>
            <p:cNvPr id="29" name="object 29"/>
            <p:cNvSpPr/>
            <p:nvPr/>
          </p:nvSpPr>
          <p:spPr>
            <a:xfrm>
              <a:off x="301232" y="5828551"/>
              <a:ext cx="831850" cy="831850"/>
            </a:xfrm>
            <a:custGeom>
              <a:avLst/>
              <a:gdLst/>
              <a:ahLst/>
              <a:cxnLst/>
              <a:rect l="l" t="t" r="r" b="b"/>
              <a:pathLst>
                <a:path w="831850" h="831850">
                  <a:moveTo>
                    <a:pt x="415810" y="0"/>
                  </a:moveTo>
                  <a:lnTo>
                    <a:pt x="367319" y="2797"/>
                  </a:lnTo>
                  <a:lnTo>
                    <a:pt x="320470" y="10981"/>
                  </a:lnTo>
                  <a:lnTo>
                    <a:pt x="275576" y="24240"/>
                  </a:lnTo>
                  <a:lnTo>
                    <a:pt x="232949" y="42261"/>
                  </a:lnTo>
                  <a:lnTo>
                    <a:pt x="192901" y="64734"/>
                  </a:lnTo>
                  <a:lnTo>
                    <a:pt x="155744" y="91345"/>
                  </a:lnTo>
                  <a:lnTo>
                    <a:pt x="121789" y="121783"/>
                  </a:lnTo>
                  <a:lnTo>
                    <a:pt x="91350" y="155736"/>
                  </a:lnTo>
                  <a:lnTo>
                    <a:pt x="64737" y="192892"/>
                  </a:lnTo>
                  <a:lnTo>
                    <a:pt x="42264" y="232939"/>
                  </a:lnTo>
                  <a:lnTo>
                    <a:pt x="24241" y="275565"/>
                  </a:lnTo>
                  <a:lnTo>
                    <a:pt x="10982" y="320458"/>
                  </a:lnTo>
                  <a:lnTo>
                    <a:pt x="2797" y="367306"/>
                  </a:lnTo>
                  <a:lnTo>
                    <a:pt x="0" y="415797"/>
                  </a:lnTo>
                  <a:lnTo>
                    <a:pt x="2797" y="464291"/>
                  </a:lnTo>
                  <a:lnTo>
                    <a:pt x="10982" y="511142"/>
                  </a:lnTo>
                  <a:lnTo>
                    <a:pt x="24241" y="556037"/>
                  </a:lnTo>
                  <a:lnTo>
                    <a:pt x="42264" y="598664"/>
                  </a:lnTo>
                  <a:lnTo>
                    <a:pt x="64737" y="638712"/>
                  </a:lnTo>
                  <a:lnTo>
                    <a:pt x="91350" y="675869"/>
                  </a:lnTo>
                  <a:lnTo>
                    <a:pt x="121789" y="709823"/>
                  </a:lnTo>
                  <a:lnTo>
                    <a:pt x="155744" y="740262"/>
                  </a:lnTo>
                  <a:lnTo>
                    <a:pt x="192901" y="766873"/>
                  </a:lnTo>
                  <a:lnTo>
                    <a:pt x="232949" y="789346"/>
                  </a:lnTo>
                  <a:lnTo>
                    <a:pt x="275576" y="807368"/>
                  </a:lnTo>
                  <a:lnTo>
                    <a:pt x="320470" y="820627"/>
                  </a:lnTo>
                  <a:lnTo>
                    <a:pt x="367319" y="828811"/>
                  </a:lnTo>
                  <a:lnTo>
                    <a:pt x="415810" y="831608"/>
                  </a:lnTo>
                  <a:lnTo>
                    <a:pt x="464302" y="828811"/>
                  </a:lnTo>
                  <a:lnTo>
                    <a:pt x="511150" y="820627"/>
                  </a:lnTo>
                  <a:lnTo>
                    <a:pt x="556044" y="807368"/>
                  </a:lnTo>
                  <a:lnTo>
                    <a:pt x="598671" y="789346"/>
                  </a:lnTo>
                  <a:lnTo>
                    <a:pt x="638719" y="766873"/>
                  </a:lnTo>
                  <a:lnTo>
                    <a:pt x="675877" y="740262"/>
                  </a:lnTo>
                  <a:lnTo>
                    <a:pt x="709831" y="709823"/>
                  </a:lnTo>
                  <a:lnTo>
                    <a:pt x="740271" y="675869"/>
                  </a:lnTo>
                  <a:lnTo>
                    <a:pt x="766883" y="638712"/>
                  </a:lnTo>
                  <a:lnTo>
                    <a:pt x="789357" y="598664"/>
                  </a:lnTo>
                  <a:lnTo>
                    <a:pt x="807379" y="556037"/>
                  </a:lnTo>
                  <a:lnTo>
                    <a:pt x="820639" y="511142"/>
                  </a:lnTo>
                  <a:lnTo>
                    <a:pt x="828823" y="464291"/>
                  </a:lnTo>
                  <a:lnTo>
                    <a:pt x="831621" y="415797"/>
                  </a:lnTo>
                  <a:lnTo>
                    <a:pt x="828823" y="367306"/>
                  </a:lnTo>
                  <a:lnTo>
                    <a:pt x="820639" y="320458"/>
                  </a:lnTo>
                  <a:lnTo>
                    <a:pt x="807379" y="275565"/>
                  </a:lnTo>
                  <a:lnTo>
                    <a:pt x="789357" y="232939"/>
                  </a:lnTo>
                  <a:lnTo>
                    <a:pt x="766883" y="192892"/>
                  </a:lnTo>
                  <a:lnTo>
                    <a:pt x="740271" y="155736"/>
                  </a:lnTo>
                  <a:lnTo>
                    <a:pt x="709831" y="121783"/>
                  </a:lnTo>
                  <a:lnTo>
                    <a:pt x="675877" y="91345"/>
                  </a:lnTo>
                  <a:lnTo>
                    <a:pt x="638719" y="64734"/>
                  </a:lnTo>
                  <a:lnTo>
                    <a:pt x="598671" y="42261"/>
                  </a:lnTo>
                  <a:lnTo>
                    <a:pt x="556044" y="24240"/>
                  </a:lnTo>
                  <a:lnTo>
                    <a:pt x="511150" y="10981"/>
                  </a:lnTo>
                  <a:lnTo>
                    <a:pt x="464302" y="2797"/>
                  </a:lnTo>
                  <a:lnTo>
                    <a:pt x="415810" y="0"/>
                  </a:lnTo>
                  <a:close/>
                </a:path>
              </a:pathLst>
            </a:custGeom>
            <a:solidFill>
              <a:srgbClr val="36375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79050" y="5911611"/>
              <a:ext cx="668020" cy="666750"/>
            </a:xfrm>
            <a:custGeom>
              <a:avLst/>
              <a:gdLst/>
              <a:ahLst/>
              <a:cxnLst/>
              <a:rect l="l" t="t" r="r" b="b"/>
              <a:pathLst>
                <a:path w="668019" h="666750">
                  <a:moveTo>
                    <a:pt x="153919" y="585470"/>
                  </a:moveTo>
                  <a:lnTo>
                    <a:pt x="147734" y="585470"/>
                  </a:lnTo>
                  <a:lnTo>
                    <a:pt x="140088" y="593090"/>
                  </a:lnTo>
                  <a:lnTo>
                    <a:pt x="140088" y="599440"/>
                  </a:lnTo>
                  <a:lnTo>
                    <a:pt x="172778" y="631190"/>
                  </a:lnTo>
                  <a:lnTo>
                    <a:pt x="172109" y="638810"/>
                  </a:lnTo>
                  <a:lnTo>
                    <a:pt x="193962" y="666750"/>
                  </a:lnTo>
                  <a:lnTo>
                    <a:pt x="209240" y="666750"/>
                  </a:lnTo>
                  <a:lnTo>
                    <a:pt x="216962" y="664210"/>
                  </a:lnTo>
                  <a:lnTo>
                    <a:pt x="222867" y="659130"/>
                  </a:lnTo>
                  <a:lnTo>
                    <a:pt x="230847" y="648970"/>
                  </a:lnTo>
                  <a:lnTo>
                    <a:pt x="198458" y="648970"/>
                  </a:lnTo>
                  <a:lnTo>
                    <a:pt x="194546" y="645160"/>
                  </a:lnTo>
                  <a:lnTo>
                    <a:pt x="190571" y="641350"/>
                  </a:lnTo>
                  <a:lnTo>
                    <a:pt x="190838" y="633730"/>
                  </a:lnTo>
                  <a:lnTo>
                    <a:pt x="194800" y="629920"/>
                  </a:lnTo>
                  <a:lnTo>
                    <a:pt x="204474" y="614680"/>
                  </a:lnTo>
                  <a:lnTo>
                    <a:pt x="183129" y="614680"/>
                  </a:lnTo>
                  <a:lnTo>
                    <a:pt x="153919" y="585470"/>
                  </a:lnTo>
                  <a:close/>
                </a:path>
                <a:path w="668019" h="666750">
                  <a:moveTo>
                    <a:pt x="321545" y="478790"/>
                  </a:moveTo>
                  <a:lnTo>
                    <a:pt x="214472" y="478790"/>
                  </a:lnTo>
                  <a:lnTo>
                    <a:pt x="222080" y="480060"/>
                  </a:lnTo>
                  <a:lnTo>
                    <a:pt x="229192" y="482600"/>
                  </a:lnTo>
                  <a:lnTo>
                    <a:pt x="236685" y="485140"/>
                  </a:lnTo>
                  <a:lnTo>
                    <a:pt x="241569" y="527050"/>
                  </a:lnTo>
                  <a:lnTo>
                    <a:pt x="240642" y="570230"/>
                  </a:lnTo>
                  <a:lnTo>
                    <a:pt x="230821" y="610870"/>
                  </a:lnTo>
                  <a:lnTo>
                    <a:pt x="209024" y="645160"/>
                  </a:lnTo>
                  <a:lnTo>
                    <a:pt x="204960" y="648970"/>
                  </a:lnTo>
                  <a:lnTo>
                    <a:pt x="230847" y="648970"/>
                  </a:lnTo>
                  <a:lnTo>
                    <a:pt x="255523" y="598170"/>
                  </a:lnTo>
                  <a:lnTo>
                    <a:pt x="261523" y="553720"/>
                  </a:lnTo>
                  <a:lnTo>
                    <a:pt x="261481" y="533400"/>
                  </a:lnTo>
                  <a:lnTo>
                    <a:pt x="260058" y="511810"/>
                  </a:lnTo>
                  <a:lnTo>
                    <a:pt x="257259" y="490220"/>
                  </a:lnTo>
                  <a:lnTo>
                    <a:pt x="320889" y="490220"/>
                  </a:lnTo>
                  <a:lnTo>
                    <a:pt x="321940" y="488950"/>
                  </a:lnTo>
                  <a:lnTo>
                    <a:pt x="321545" y="478790"/>
                  </a:lnTo>
                  <a:close/>
                </a:path>
                <a:path w="668019" h="666750">
                  <a:moveTo>
                    <a:pt x="126461" y="466090"/>
                  </a:moveTo>
                  <a:lnTo>
                    <a:pt x="99906" y="466090"/>
                  </a:lnTo>
                  <a:lnTo>
                    <a:pt x="200871" y="567690"/>
                  </a:lnTo>
                  <a:lnTo>
                    <a:pt x="198663" y="580390"/>
                  </a:lnTo>
                  <a:lnTo>
                    <a:pt x="195086" y="593090"/>
                  </a:lnTo>
                  <a:lnTo>
                    <a:pt x="189966" y="604520"/>
                  </a:lnTo>
                  <a:lnTo>
                    <a:pt x="183129" y="614680"/>
                  </a:lnTo>
                  <a:lnTo>
                    <a:pt x="204474" y="614680"/>
                  </a:lnTo>
                  <a:lnTo>
                    <a:pt x="213342" y="600710"/>
                  </a:lnTo>
                  <a:lnTo>
                    <a:pt x="220976" y="562610"/>
                  </a:lnTo>
                  <a:lnTo>
                    <a:pt x="220700" y="541020"/>
                  </a:lnTo>
                  <a:lnTo>
                    <a:pt x="201950" y="541020"/>
                  </a:lnTo>
                  <a:lnTo>
                    <a:pt x="126461" y="466090"/>
                  </a:lnTo>
                  <a:close/>
                </a:path>
                <a:path w="668019" h="666750">
                  <a:moveTo>
                    <a:pt x="63263" y="494030"/>
                  </a:moveTo>
                  <a:lnTo>
                    <a:pt x="35771" y="494030"/>
                  </a:lnTo>
                  <a:lnTo>
                    <a:pt x="115438" y="574040"/>
                  </a:lnTo>
                  <a:lnTo>
                    <a:pt x="121635" y="574040"/>
                  </a:lnTo>
                  <a:lnTo>
                    <a:pt x="129281" y="566420"/>
                  </a:lnTo>
                  <a:lnTo>
                    <a:pt x="129281" y="560070"/>
                  </a:lnTo>
                  <a:lnTo>
                    <a:pt x="63263" y="494030"/>
                  </a:lnTo>
                  <a:close/>
                </a:path>
                <a:path w="668019" h="666750">
                  <a:moveTo>
                    <a:pt x="243593" y="466090"/>
                  </a:moveTo>
                  <a:lnTo>
                    <a:pt x="142714" y="466090"/>
                  </a:lnTo>
                  <a:lnTo>
                    <a:pt x="193492" y="473710"/>
                  </a:lnTo>
                  <a:lnTo>
                    <a:pt x="196426" y="488950"/>
                  </a:lnTo>
                  <a:lnTo>
                    <a:pt x="199021" y="505460"/>
                  </a:lnTo>
                  <a:lnTo>
                    <a:pt x="200966" y="523240"/>
                  </a:lnTo>
                  <a:lnTo>
                    <a:pt x="201950" y="541020"/>
                  </a:lnTo>
                  <a:lnTo>
                    <a:pt x="220700" y="541020"/>
                  </a:lnTo>
                  <a:lnTo>
                    <a:pt x="220441" y="520700"/>
                  </a:lnTo>
                  <a:lnTo>
                    <a:pt x="214472" y="478790"/>
                  </a:lnTo>
                  <a:lnTo>
                    <a:pt x="321545" y="478790"/>
                  </a:lnTo>
                  <a:lnTo>
                    <a:pt x="321495" y="477520"/>
                  </a:lnTo>
                  <a:lnTo>
                    <a:pt x="318422" y="474980"/>
                  </a:lnTo>
                  <a:lnTo>
                    <a:pt x="303499" y="474980"/>
                  </a:lnTo>
                  <a:lnTo>
                    <a:pt x="295130" y="473710"/>
                  </a:lnTo>
                  <a:lnTo>
                    <a:pt x="286875" y="473710"/>
                  </a:lnTo>
                  <a:lnTo>
                    <a:pt x="265444" y="471170"/>
                  </a:lnTo>
                  <a:lnTo>
                    <a:pt x="243593" y="466090"/>
                  </a:lnTo>
                  <a:close/>
                </a:path>
                <a:path w="668019" h="666750">
                  <a:moveTo>
                    <a:pt x="132241" y="406400"/>
                  </a:moveTo>
                  <a:lnTo>
                    <a:pt x="86656" y="408940"/>
                  </a:lnTo>
                  <a:lnTo>
                    <a:pt x="44401" y="420370"/>
                  </a:lnTo>
                  <a:lnTo>
                    <a:pt x="8847" y="444500"/>
                  </a:lnTo>
                  <a:lnTo>
                    <a:pt x="0" y="466090"/>
                  </a:lnTo>
                  <a:lnTo>
                    <a:pt x="2112" y="476250"/>
                  </a:lnTo>
                  <a:lnTo>
                    <a:pt x="8593" y="486410"/>
                  </a:lnTo>
                  <a:lnTo>
                    <a:pt x="14414" y="491490"/>
                  </a:lnTo>
                  <a:lnTo>
                    <a:pt x="21153" y="494030"/>
                  </a:lnTo>
                  <a:lnTo>
                    <a:pt x="28406" y="495300"/>
                  </a:lnTo>
                  <a:lnTo>
                    <a:pt x="35771" y="494030"/>
                  </a:lnTo>
                  <a:lnTo>
                    <a:pt x="63263" y="494030"/>
                  </a:lnTo>
                  <a:lnTo>
                    <a:pt x="53106" y="483870"/>
                  </a:lnTo>
                  <a:lnTo>
                    <a:pt x="62446" y="477520"/>
                  </a:lnTo>
                  <a:lnTo>
                    <a:pt x="65209" y="476250"/>
                  </a:lnTo>
                  <a:lnTo>
                    <a:pt x="26258" y="476250"/>
                  </a:lnTo>
                  <a:lnTo>
                    <a:pt x="22423" y="472440"/>
                  </a:lnTo>
                  <a:lnTo>
                    <a:pt x="18511" y="468630"/>
                  </a:lnTo>
                  <a:lnTo>
                    <a:pt x="18626" y="462280"/>
                  </a:lnTo>
                  <a:lnTo>
                    <a:pt x="22690" y="458470"/>
                  </a:lnTo>
                  <a:lnTo>
                    <a:pt x="56925" y="436880"/>
                  </a:lnTo>
                  <a:lnTo>
                    <a:pt x="98545" y="426720"/>
                  </a:lnTo>
                  <a:lnTo>
                    <a:pt x="143621" y="425450"/>
                  </a:lnTo>
                  <a:lnTo>
                    <a:pt x="246986" y="425450"/>
                  </a:lnTo>
                  <a:lnTo>
                    <a:pt x="242882" y="424180"/>
                  </a:lnTo>
                  <a:lnTo>
                    <a:pt x="241505" y="419100"/>
                  </a:lnTo>
                  <a:lnTo>
                    <a:pt x="220886" y="419100"/>
                  </a:lnTo>
                  <a:lnTo>
                    <a:pt x="213494" y="416560"/>
                  </a:lnTo>
                  <a:lnTo>
                    <a:pt x="198458" y="414020"/>
                  </a:lnTo>
                  <a:lnTo>
                    <a:pt x="197706" y="410210"/>
                  </a:lnTo>
                  <a:lnTo>
                    <a:pt x="177782" y="410210"/>
                  </a:lnTo>
                  <a:lnTo>
                    <a:pt x="132241" y="406400"/>
                  </a:lnTo>
                  <a:close/>
                </a:path>
                <a:path w="668019" h="666750">
                  <a:moveTo>
                    <a:pt x="320889" y="490220"/>
                  </a:moveTo>
                  <a:lnTo>
                    <a:pt x="264413" y="490220"/>
                  </a:lnTo>
                  <a:lnTo>
                    <a:pt x="278593" y="492760"/>
                  </a:lnTo>
                  <a:lnTo>
                    <a:pt x="285605" y="492760"/>
                  </a:lnTo>
                  <a:lnTo>
                    <a:pt x="292325" y="494030"/>
                  </a:lnTo>
                  <a:lnTo>
                    <a:pt x="317736" y="494030"/>
                  </a:lnTo>
                  <a:lnTo>
                    <a:pt x="320889" y="490220"/>
                  </a:lnTo>
                  <a:close/>
                </a:path>
                <a:path w="668019" h="666750">
                  <a:moveTo>
                    <a:pt x="617844" y="248920"/>
                  </a:moveTo>
                  <a:lnTo>
                    <a:pt x="446209" y="248920"/>
                  </a:lnTo>
                  <a:lnTo>
                    <a:pt x="453766" y="250190"/>
                  </a:lnTo>
                  <a:lnTo>
                    <a:pt x="461246" y="252730"/>
                  </a:lnTo>
                  <a:lnTo>
                    <a:pt x="473434" y="290830"/>
                  </a:lnTo>
                  <a:lnTo>
                    <a:pt x="472414" y="328930"/>
                  </a:lnTo>
                  <a:lnTo>
                    <a:pt x="448527" y="398780"/>
                  </a:lnTo>
                  <a:lnTo>
                    <a:pt x="410803" y="440690"/>
                  </a:lnTo>
                  <a:lnTo>
                    <a:pt x="374848" y="461010"/>
                  </a:lnTo>
                  <a:lnTo>
                    <a:pt x="349308" y="468630"/>
                  </a:lnTo>
                  <a:lnTo>
                    <a:pt x="346235" y="474980"/>
                  </a:lnTo>
                  <a:lnTo>
                    <a:pt x="349054" y="485140"/>
                  </a:lnTo>
                  <a:lnTo>
                    <a:pt x="354591" y="487680"/>
                  </a:lnTo>
                  <a:lnTo>
                    <a:pt x="359671" y="486410"/>
                  </a:lnTo>
                  <a:lnTo>
                    <a:pt x="403448" y="468630"/>
                  </a:lnTo>
                  <a:lnTo>
                    <a:pt x="440139" y="440690"/>
                  </a:lnTo>
                  <a:lnTo>
                    <a:pt x="465009" y="408940"/>
                  </a:lnTo>
                  <a:lnTo>
                    <a:pt x="482331" y="372110"/>
                  </a:lnTo>
                  <a:lnTo>
                    <a:pt x="491781" y="331470"/>
                  </a:lnTo>
                  <a:lnTo>
                    <a:pt x="493034" y="287020"/>
                  </a:lnTo>
                  <a:lnTo>
                    <a:pt x="492430" y="279400"/>
                  </a:lnTo>
                  <a:lnTo>
                    <a:pt x="491591" y="273050"/>
                  </a:lnTo>
                  <a:lnTo>
                    <a:pt x="490521" y="265430"/>
                  </a:lnTo>
                  <a:lnTo>
                    <a:pt x="489224" y="257810"/>
                  </a:lnTo>
                  <a:lnTo>
                    <a:pt x="585331" y="257810"/>
                  </a:lnTo>
                  <a:lnTo>
                    <a:pt x="598443" y="255270"/>
                  </a:lnTo>
                  <a:lnTo>
                    <a:pt x="617844" y="248920"/>
                  </a:lnTo>
                  <a:close/>
                </a:path>
                <a:path w="668019" h="666750">
                  <a:moveTo>
                    <a:pt x="108667" y="445770"/>
                  </a:moveTo>
                  <a:lnTo>
                    <a:pt x="79333" y="450850"/>
                  </a:lnTo>
                  <a:lnTo>
                    <a:pt x="55383" y="459740"/>
                  </a:lnTo>
                  <a:lnTo>
                    <a:pt x="36914" y="472440"/>
                  </a:lnTo>
                  <a:lnTo>
                    <a:pt x="33116" y="476250"/>
                  </a:lnTo>
                  <a:lnTo>
                    <a:pt x="65209" y="476250"/>
                  </a:lnTo>
                  <a:lnTo>
                    <a:pt x="73501" y="472440"/>
                  </a:lnTo>
                  <a:lnTo>
                    <a:pt x="86058" y="468630"/>
                  </a:lnTo>
                  <a:lnTo>
                    <a:pt x="99906" y="466090"/>
                  </a:lnTo>
                  <a:lnTo>
                    <a:pt x="243593" y="466090"/>
                  </a:lnTo>
                  <a:lnTo>
                    <a:pt x="226321" y="462280"/>
                  </a:lnTo>
                  <a:lnTo>
                    <a:pt x="209517" y="457200"/>
                  </a:lnTo>
                  <a:lnTo>
                    <a:pt x="189458" y="453390"/>
                  </a:lnTo>
                  <a:lnTo>
                    <a:pt x="167073" y="449580"/>
                  </a:lnTo>
                  <a:lnTo>
                    <a:pt x="143289" y="447040"/>
                  </a:lnTo>
                  <a:lnTo>
                    <a:pt x="108667" y="445770"/>
                  </a:lnTo>
                  <a:close/>
                </a:path>
                <a:path w="668019" h="666750">
                  <a:moveTo>
                    <a:pt x="316885" y="473710"/>
                  </a:moveTo>
                  <a:lnTo>
                    <a:pt x="311551" y="473710"/>
                  </a:lnTo>
                  <a:lnTo>
                    <a:pt x="303499" y="474980"/>
                  </a:lnTo>
                  <a:lnTo>
                    <a:pt x="318422" y="474980"/>
                  </a:lnTo>
                  <a:lnTo>
                    <a:pt x="316885" y="473710"/>
                  </a:lnTo>
                  <a:close/>
                </a:path>
                <a:path w="668019" h="666750">
                  <a:moveTo>
                    <a:pt x="246986" y="425450"/>
                  </a:moveTo>
                  <a:lnTo>
                    <a:pt x="143621" y="425450"/>
                  </a:lnTo>
                  <a:lnTo>
                    <a:pt x="188221" y="431800"/>
                  </a:lnTo>
                  <a:lnTo>
                    <a:pt x="213736" y="436880"/>
                  </a:lnTo>
                  <a:lnTo>
                    <a:pt x="239387" y="444500"/>
                  </a:lnTo>
                  <a:lnTo>
                    <a:pt x="265042" y="449580"/>
                  </a:lnTo>
                  <a:lnTo>
                    <a:pt x="290571" y="453390"/>
                  </a:lnTo>
                  <a:lnTo>
                    <a:pt x="325963" y="452120"/>
                  </a:lnTo>
                  <a:lnTo>
                    <a:pt x="358509" y="445770"/>
                  </a:lnTo>
                  <a:lnTo>
                    <a:pt x="382200" y="434340"/>
                  </a:lnTo>
                  <a:lnTo>
                    <a:pt x="291853" y="434340"/>
                  </a:lnTo>
                  <a:lnTo>
                    <a:pt x="279821" y="433070"/>
                  </a:lnTo>
                  <a:lnTo>
                    <a:pt x="255193" y="427990"/>
                  </a:lnTo>
                  <a:lnTo>
                    <a:pt x="246986" y="425450"/>
                  </a:lnTo>
                  <a:close/>
                </a:path>
                <a:path w="668019" h="666750">
                  <a:moveTo>
                    <a:pt x="261953" y="339090"/>
                  </a:moveTo>
                  <a:lnTo>
                    <a:pt x="234970" y="339090"/>
                  </a:lnTo>
                  <a:lnTo>
                    <a:pt x="327871" y="431800"/>
                  </a:lnTo>
                  <a:lnTo>
                    <a:pt x="310262" y="434340"/>
                  </a:lnTo>
                  <a:lnTo>
                    <a:pt x="382200" y="434340"/>
                  </a:lnTo>
                  <a:lnTo>
                    <a:pt x="387465" y="431800"/>
                  </a:lnTo>
                  <a:lnTo>
                    <a:pt x="394030" y="426720"/>
                  </a:lnTo>
                  <a:lnTo>
                    <a:pt x="350337" y="426720"/>
                  </a:lnTo>
                  <a:lnTo>
                    <a:pt x="261953" y="339090"/>
                  </a:lnTo>
                  <a:close/>
                </a:path>
                <a:path w="668019" h="666750">
                  <a:moveTo>
                    <a:pt x="321749" y="306070"/>
                  </a:moveTo>
                  <a:lnTo>
                    <a:pt x="315552" y="306070"/>
                  </a:lnTo>
                  <a:lnTo>
                    <a:pt x="307906" y="313690"/>
                  </a:lnTo>
                  <a:lnTo>
                    <a:pt x="307906" y="320040"/>
                  </a:lnTo>
                  <a:lnTo>
                    <a:pt x="392006" y="403860"/>
                  </a:lnTo>
                  <a:lnTo>
                    <a:pt x="382689" y="411480"/>
                  </a:lnTo>
                  <a:lnTo>
                    <a:pt x="372605" y="417830"/>
                  </a:lnTo>
                  <a:lnTo>
                    <a:pt x="361804" y="422910"/>
                  </a:lnTo>
                  <a:lnTo>
                    <a:pt x="350337" y="426720"/>
                  </a:lnTo>
                  <a:lnTo>
                    <a:pt x="394030" y="426720"/>
                  </a:lnTo>
                  <a:lnTo>
                    <a:pt x="412084" y="412750"/>
                  </a:lnTo>
                  <a:lnTo>
                    <a:pt x="429483" y="389890"/>
                  </a:lnTo>
                  <a:lnTo>
                    <a:pt x="405684" y="389890"/>
                  </a:lnTo>
                  <a:lnTo>
                    <a:pt x="321749" y="306070"/>
                  </a:lnTo>
                  <a:close/>
                </a:path>
                <a:path w="668019" h="666750">
                  <a:moveTo>
                    <a:pt x="376524" y="214630"/>
                  </a:moveTo>
                  <a:lnTo>
                    <a:pt x="341127" y="214630"/>
                  </a:lnTo>
                  <a:lnTo>
                    <a:pt x="308581" y="222250"/>
                  </a:lnTo>
                  <a:lnTo>
                    <a:pt x="255011" y="255270"/>
                  </a:lnTo>
                  <a:lnTo>
                    <a:pt x="222238" y="308610"/>
                  </a:lnTo>
                  <a:lnTo>
                    <a:pt x="214201" y="370840"/>
                  </a:lnTo>
                  <a:lnTo>
                    <a:pt x="214151" y="378460"/>
                  </a:lnTo>
                  <a:lnTo>
                    <a:pt x="214921" y="387350"/>
                  </a:lnTo>
                  <a:lnTo>
                    <a:pt x="216349" y="397510"/>
                  </a:lnTo>
                  <a:lnTo>
                    <a:pt x="218334" y="407670"/>
                  </a:lnTo>
                  <a:lnTo>
                    <a:pt x="220886" y="419100"/>
                  </a:lnTo>
                  <a:lnTo>
                    <a:pt x="241505" y="419100"/>
                  </a:lnTo>
                  <a:lnTo>
                    <a:pt x="237374" y="403860"/>
                  </a:lnTo>
                  <a:lnTo>
                    <a:pt x="234078" y="382270"/>
                  </a:lnTo>
                  <a:lnTo>
                    <a:pt x="233206" y="360680"/>
                  </a:lnTo>
                  <a:lnTo>
                    <a:pt x="234970" y="339090"/>
                  </a:lnTo>
                  <a:lnTo>
                    <a:pt x="261953" y="339090"/>
                  </a:lnTo>
                  <a:lnTo>
                    <a:pt x="240177" y="317500"/>
                  </a:lnTo>
                  <a:lnTo>
                    <a:pt x="244454" y="306070"/>
                  </a:lnTo>
                  <a:lnTo>
                    <a:pt x="249710" y="294640"/>
                  </a:lnTo>
                  <a:lnTo>
                    <a:pt x="255931" y="284480"/>
                  </a:lnTo>
                  <a:lnTo>
                    <a:pt x="263101" y="275590"/>
                  </a:lnTo>
                  <a:lnTo>
                    <a:pt x="290848" y="275590"/>
                  </a:lnTo>
                  <a:lnTo>
                    <a:pt x="277096" y="261620"/>
                  </a:lnTo>
                  <a:lnTo>
                    <a:pt x="286627" y="255270"/>
                  </a:lnTo>
                  <a:lnTo>
                    <a:pt x="296916" y="248920"/>
                  </a:lnTo>
                  <a:lnTo>
                    <a:pt x="307912" y="243840"/>
                  </a:lnTo>
                  <a:lnTo>
                    <a:pt x="319565" y="240030"/>
                  </a:lnTo>
                  <a:lnTo>
                    <a:pt x="347529" y="240030"/>
                  </a:lnTo>
                  <a:lnTo>
                    <a:pt x="342450" y="234950"/>
                  </a:lnTo>
                  <a:lnTo>
                    <a:pt x="362889" y="233680"/>
                  </a:lnTo>
                  <a:lnTo>
                    <a:pt x="468444" y="233680"/>
                  </a:lnTo>
                  <a:lnTo>
                    <a:pt x="402046" y="217170"/>
                  </a:lnTo>
                  <a:lnTo>
                    <a:pt x="376524" y="214630"/>
                  </a:lnTo>
                  <a:close/>
                </a:path>
                <a:path w="668019" h="666750">
                  <a:moveTo>
                    <a:pt x="379839" y="173990"/>
                  </a:moveTo>
                  <a:lnTo>
                    <a:pt x="335754" y="175260"/>
                  </a:lnTo>
                  <a:lnTo>
                    <a:pt x="294954" y="185420"/>
                  </a:lnTo>
                  <a:lnTo>
                    <a:pt x="258376" y="201930"/>
                  </a:lnTo>
                  <a:lnTo>
                    <a:pt x="226956" y="227330"/>
                  </a:lnTo>
                  <a:lnTo>
                    <a:pt x="202088" y="259080"/>
                  </a:lnTo>
                  <a:lnTo>
                    <a:pt x="184770" y="294640"/>
                  </a:lnTo>
                  <a:lnTo>
                    <a:pt x="175325" y="336550"/>
                  </a:lnTo>
                  <a:lnTo>
                    <a:pt x="174147" y="377190"/>
                  </a:lnTo>
                  <a:lnTo>
                    <a:pt x="174167" y="381000"/>
                  </a:lnTo>
                  <a:lnTo>
                    <a:pt x="174633" y="387350"/>
                  </a:lnTo>
                  <a:lnTo>
                    <a:pt x="175437" y="394970"/>
                  </a:lnTo>
                  <a:lnTo>
                    <a:pt x="176486" y="402590"/>
                  </a:lnTo>
                  <a:lnTo>
                    <a:pt x="177782" y="410210"/>
                  </a:lnTo>
                  <a:lnTo>
                    <a:pt x="197706" y="410210"/>
                  </a:lnTo>
                  <a:lnTo>
                    <a:pt x="196705" y="405130"/>
                  </a:lnTo>
                  <a:lnTo>
                    <a:pt x="195313" y="396240"/>
                  </a:lnTo>
                  <a:lnTo>
                    <a:pt x="194280" y="387350"/>
                  </a:lnTo>
                  <a:lnTo>
                    <a:pt x="193703" y="379730"/>
                  </a:lnTo>
                  <a:lnTo>
                    <a:pt x="193641" y="377190"/>
                  </a:lnTo>
                  <a:lnTo>
                    <a:pt x="194692" y="339090"/>
                  </a:lnTo>
                  <a:lnTo>
                    <a:pt x="218575" y="269240"/>
                  </a:lnTo>
                  <a:lnTo>
                    <a:pt x="268957" y="218440"/>
                  </a:lnTo>
                  <a:lnTo>
                    <a:pt x="338688" y="195580"/>
                  </a:lnTo>
                  <a:lnTo>
                    <a:pt x="378569" y="194310"/>
                  </a:lnTo>
                  <a:lnTo>
                    <a:pt x="478631" y="194310"/>
                  </a:lnTo>
                  <a:lnTo>
                    <a:pt x="473781" y="193040"/>
                  </a:lnTo>
                  <a:lnTo>
                    <a:pt x="473025" y="189230"/>
                  </a:lnTo>
                  <a:lnTo>
                    <a:pt x="452877" y="189230"/>
                  </a:lnTo>
                  <a:lnTo>
                    <a:pt x="443441" y="186690"/>
                  </a:lnTo>
                  <a:lnTo>
                    <a:pt x="438323" y="185420"/>
                  </a:lnTo>
                  <a:lnTo>
                    <a:pt x="430703" y="182880"/>
                  </a:lnTo>
                  <a:lnTo>
                    <a:pt x="429991" y="177800"/>
                  </a:lnTo>
                  <a:lnTo>
                    <a:pt x="410154" y="177800"/>
                  </a:lnTo>
                  <a:lnTo>
                    <a:pt x="394944" y="175260"/>
                  </a:lnTo>
                  <a:lnTo>
                    <a:pt x="387371" y="175260"/>
                  </a:lnTo>
                  <a:lnTo>
                    <a:pt x="379839" y="173990"/>
                  </a:lnTo>
                  <a:close/>
                </a:path>
                <a:path w="668019" h="666750">
                  <a:moveTo>
                    <a:pt x="347529" y="240030"/>
                  </a:moveTo>
                  <a:lnTo>
                    <a:pt x="319565" y="240030"/>
                  </a:lnTo>
                  <a:lnTo>
                    <a:pt x="427794" y="347980"/>
                  </a:lnTo>
                  <a:lnTo>
                    <a:pt x="423739" y="359410"/>
                  </a:lnTo>
                  <a:lnTo>
                    <a:pt x="418692" y="370840"/>
                  </a:lnTo>
                  <a:lnTo>
                    <a:pt x="412667" y="381000"/>
                  </a:lnTo>
                  <a:lnTo>
                    <a:pt x="405684" y="389890"/>
                  </a:lnTo>
                  <a:lnTo>
                    <a:pt x="429483" y="389890"/>
                  </a:lnTo>
                  <a:lnTo>
                    <a:pt x="431416" y="387350"/>
                  </a:lnTo>
                  <a:lnTo>
                    <a:pt x="444858" y="359410"/>
                  </a:lnTo>
                  <a:lnTo>
                    <a:pt x="452159" y="326390"/>
                  </a:lnTo>
                  <a:lnTo>
                    <a:pt x="452191" y="325120"/>
                  </a:lnTo>
                  <a:lnTo>
                    <a:pt x="432595" y="325120"/>
                  </a:lnTo>
                  <a:lnTo>
                    <a:pt x="347529" y="240030"/>
                  </a:lnTo>
                  <a:close/>
                </a:path>
                <a:path w="668019" h="666750">
                  <a:moveTo>
                    <a:pt x="468444" y="233680"/>
                  </a:moveTo>
                  <a:lnTo>
                    <a:pt x="362889" y="233680"/>
                  </a:lnTo>
                  <a:lnTo>
                    <a:pt x="383505" y="234950"/>
                  </a:lnTo>
                  <a:lnTo>
                    <a:pt x="404056" y="237490"/>
                  </a:lnTo>
                  <a:lnTo>
                    <a:pt x="432816" y="284480"/>
                  </a:lnTo>
                  <a:lnTo>
                    <a:pt x="433843" y="306070"/>
                  </a:lnTo>
                  <a:lnTo>
                    <a:pt x="432595" y="325120"/>
                  </a:lnTo>
                  <a:lnTo>
                    <a:pt x="452191" y="325120"/>
                  </a:lnTo>
                  <a:lnTo>
                    <a:pt x="452128" y="280670"/>
                  </a:lnTo>
                  <a:lnTo>
                    <a:pt x="446209" y="248920"/>
                  </a:lnTo>
                  <a:lnTo>
                    <a:pt x="617844" y="248920"/>
                  </a:lnTo>
                  <a:lnTo>
                    <a:pt x="621725" y="247650"/>
                  </a:lnTo>
                  <a:lnTo>
                    <a:pt x="632983" y="241300"/>
                  </a:lnTo>
                  <a:lnTo>
                    <a:pt x="521676" y="241300"/>
                  </a:lnTo>
                  <a:lnTo>
                    <a:pt x="478518" y="236220"/>
                  </a:lnTo>
                  <a:lnTo>
                    <a:pt x="468444" y="233680"/>
                  </a:lnTo>
                  <a:close/>
                </a:path>
                <a:path w="668019" h="666750">
                  <a:moveTo>
                    <a:pt x="290848" y="275590"/>
                  </a:moveTo>
                  <a:lnTo>
                    <a:pt x="263101" y="275590"/>
                  </a:lnTo>
                  <a:lnTo>
                    <a:pt x="283256" y="295910"/>
                  </a:lnTo>
                  <a:lnTo>
                    <a:pt x="289453" y="295910"/>
                  </a:lnTo>
                  <a:lnTo>
                    <a:pt x="297099" y="288290"/>
                  </a:lnTo>
                  <a:lnTo>
                    <a:pt x="297099" y="281940"/>
                  </a:lnTo>
                  <a:lnTo>
                    <a:pt x="290848" y="275590"/>
                  </a:lnTo>
                  <a:close/>
                </a:path>
                <a:path w="668019" h="666750">
                  <a:moveTo>
                    <a:pt x="585331" y="257810"/>
                  </a:moveTo>
                  <a:lnTo>
                    <a:pt x="489224" y="257810"/>
                  </a:lnTo>
                  <a:lnTo>
                    <a:pt x="511677" y="260350"/>
                  </a:lnTo>
                  <a:lnTo>
                    <a:pt x="533031" y="261620"/>
                  </a:lnTo>
                  <a:lnTo>
                    <a:pt x="553230" y="261620"/>
                  </a:lnTo>
                  <a:lnTo>
                    <a:pt x="572219" y="260350"/>
                  </a:lnTo>
                  <a:lnTo>
                    <a:pt x="585331" y="257810"/>
                  </a:lnTo>
                  <a:close/>
                </a:path>
                <a:path w="668019" h="666750">
                  <a:moveTo>
                    <a:pt x="665908" y="190500"/>
                  </a:moveTo>
                  <a:lnTo>
                    <a:pt x="641777" y="190500"/>
                  </a:lnTo>
                  <a:lnTo>
                    <a:pt x="645587" y="194310"/>
                  </a:lnTo>
                  <a:lnTo>
                    <a:pt x="649562" y="198120"/>
                  </a:lnTo>
                  <a:lnTo>
                    <a:pt x="649295" y="204470"/>
                  </a:lnTo>
                  <a:lnTo>
                    <a:pt x="645333" y="208280"/>
                  </a:lnTo>
                  <a:lnTo>
                    <a:pt x="609883" y="231140"/>
                  </a:lnTo>
                  <a:lnTo>
                    <a:pt x="567064" y="241300"/>
                  </a:lnTo>
                  <a:lnTo>
                    <a:pt x="632983" y="241300"/>
                  </a:lnTo>
                  <a:lnTo>
                    <a:pt x="641990" y="236220"/>
                  </a:lnTo>
                  <a:lnTo>
                    <a:pt x="659163" y="222250"/>
                  </a:lnTo>
                  <a:lnTo>
                    <a:pt x="665764" y="212090"/>
                  </a:lnTo>
                  <a:lnTo>
                    <a:pt x="668016" y="200660"/>
                  </a:lnTo>
                  <a:lnTo>
                    <a:pt x="665908" y="190500"/>
                  </a:lnTo>
                  <a:close/>
                </a:path>
                <a:path w="668019" h="666750">
                  <a:moveTo>
                    <a:pt x="478631" y="194310"/>
                  </a:moveTo>
                  <a:lnTo>
                    <a:pt x="378569" y="194310"/>
                  </a:lnTo>
                  <a:lnTo>
                    <a:pt x="400358" y="196850"/>
                  </a:lnTo>
                  <a:lnTo>
                    <a:pt x="420371" y="200660"/>
                  </a:lnTo>
                  <a:lnTo>
                    <a:pt x="440698" y="205740"/>
                  </a:lnTo>
                  <a:lnTo>
                    <a:pt x="463430" y="210820"/>
                  </a:lnTo>
                  <a:lnTo>
                    <a:pt x="508182" y="219710"/>
                  </a:lnTo>
                  <a:lnTo>
                    <a:pt x="554575" y="220980"/>
                  </a:lnTo>
                  <a:lnTo>
                    <a:pt x="597315" y="214630"/>
                  </a:lnTo>
                  <a:lnTo>
                    <a:pt x="618436" y="201930"/>
                  </a:lnTo>
                  <a:lnTo>
                    <a:pt x="538170" y="201930"/>
                  </a:lnTo>
                  <a:lnTo>
                    <a:pt x="504228" y="199390"/>
                  </a:lnTo>
                  <a:lnTo>
                    <a:pt x="488330" y="196850"/>
                  </a:lnTo>
                  <a:lnTo>
                    <a:pt x="478631" y="194310"/>
                  </a:lnTo>
                  <a:close/>
                </a:path>
                <a:path w="668019" h="666750">
                  <a:moveTo>
                    <a:pt x="493389" y="129540"/>
                  </a:moveTo>
                  <a:lnTo>
                    <a:pt x="465678" y="129540"/>
                  </a:lnTo>
                  <a:lnTo>
                    <a:pt x="538170" y="201930"/>
                  </a:lnTo>
                  <a:lnTo>
                    <a:pt x="618436" y="201930"/>
                  </a:lnTo>
                  <a:lnTo>
                    <a:pt x="620548" y="200660"/>
                  </a:lnTo>
                  <a:lnTo>
                    <a:pt x="564980" y="200660"/>
                  </a:lnTo>
                  <a:lnTo>
                    <a:pt x="493389" y="129540"/>
                  </a:lnTo>
                  <a:close/>
                </a:path>
                <a:path w="668019" h="666750">
                  <a:moveTo>
                    <a:pt x="511032" y="54610"/>
                  </a:moveTo>
                  <a:lnTo>
                    <a:pt x="483369" y="54610"/>
                  </a:lnTo>
                  <a:lnTo>
                    <a:pt x="612694" y="184150"/>
                  </a:lnTo>
                  <a:lnTo>
                    <a:pt x="602675" y="190500"/>
                  </a:lnTo>
                  <a:lnTo>
                    <a:pt x="591194" y="195580"/>
                  </a:lnTo>
                  <a:lnTo>
                    <a:pt x="578534" y="199390"/>
                  </a:lnTo>
                  <a:lnTo>
                    <a:pt x="564980" y="200660"/>
                  </a:lnTo>
                  <a:lnTo>
                    <a:pt x="620548" y="200660"/>
                  </a:lnTo>
                  <a:lnTo>
                    <a:pt x="631109" y="194310"/>
                  </a:lnTo>
                  <a:lnTo>
                    <a:pt x="634893" y="190500"/>
                  </a:lnTo>
                  <a:lnTo>
                    <a:pt x="665908" y="190500"/>
                  </a:lnTo>
                  <a:lnTo>
                    <a:pt x="659430" y="180340"/>
                  </a:lnTo>
                  <a:lnTo>
                    <a:pt x="652892" y="175260"/>
                  </a:lnTo>
                  <a:lnTo>
                    <a:pt x="645256" y="172720"/>
                  </a:lnTo>
                  <a:lnTo>
                    <a:pt x="629064" y="172720"/>
                  </a:lnTo>
                  <a:lnTo>
                    <a:pt x="511032" y="54610"/>
                  </a:lnTo>
                  <a:close/>
                </a:path>
                <a:path w="668019" h="666750">
                  <a:moveTo>
                    <a:pt x="494176" y="19050"/>
                  </a:moveTo>
                  <a:lnTo>
                    <a:pt x="466559" y="19050"/>
                  </a:lnTo>
                  <a:lnTo>
                    <a:pt x="473278" y="21590"/>
                  </a:lnTo>
                  <a:lnTo>
                    <a:pt x="476413" y="29210"/>
                  </a:lnTo>
                  <a:lnTo>
                    <a:pt x="473222" y="36830"/>
                  </a:lnTo>
                  <a:lnTo>
                    <a:pt x="454470" y="67310"/>
                  </a:lnTo>
                  <a:lnTo>
                    <a:pt x="446657" y="105410"/>
                  </a:lnTo>
                  <a:lnTo>
                    <a:pt x="447040" y="147320"/>
                  </a:lnTo>
                  <a:lnTo>
                    <a:pt x="452877" y="189230"/>
                  </a:lnTo>
                  <a:lnTo>
                    <a:pt x="473025" y="189230"/>
                  </a:lnTo>
                  <a:lnTo>
                    <a:pt x="471008" y="179070"/>
                  </a:lnTo>
                  <a:lnTo>
                    <a:pt x="468549" y="162560"/>
                  </a:lnTo>
                  <a:lnTo>
                    <a:pt x="466680" y="146050"/>
                  </a:lnTo>
                  <a:lnTo>
                    <a:pt x="465678" y="129540"/>
                  </a:lnTo>
                  <a:lnTo>
                    <a:pt x="493389" y="129540"/>
                  </a:lnTo>
                  <a:lnTo>
                    <a:pt x="466542" y="102870"/>
                  </a:lnTo>
                  <a:lnTo>
                    <a:pt x="468585" y="88900"/>
                  </a:lnTo>
                  <a:lnTo>
                    <a:pt x="471955" y="76200"/>
                  </a:lnTo>
                  <a:lnTo>
                    <a:pt x="476825" y="64770"/>
                  </a:lnTo>
                  <a:lnTo>
                    <a:pt x="483369" y="54610"/>
                  </a:lnTo>
                  <a:lnTo>
                    <a:pt x="511032" y="54610"/>
                  </a:lnTo>
                  <a:lnTo>
                    <a:pt x="494533" y="38100"/>
                  </a:lnTo>
                  <a:lnTo>
                    <a:pt x="495877" y="30480"/>
                  </a:lnTo>
                  <a:lnTo>
                    <a:pt x="495126" y="21590"/>
                  </a:lnTo>
                  <a:lnTo>
                    <a:pt x="494176" y="19050"/>
                  </a:lnTo>
                  <a:close/>
                </a:path>
                <a:path w="668019" h="666750">
                  <a:moveTo>
                    <a:pt x="411919" y="92710"/>
                  </a:moveTo>
                  <a:lnTo>
                    <a:pt x="407169" y="96520"/>
                  </a:lnTo>
                  <a:lnTo>
                    <a:pt x="406725" y="102870"/>
                  </a:lnTo>
                  <a:lnTo>
                    <a:pt x="405893" y="120650"/>
                  </a:lnTo>
                  <a:lnTo>
                    <a:pt x="406192" y="138430"/>
                  </a:lnTo>
                  <a:lnTo>
                    <a:pt x="407614" y="157480"/>
                  </a:lnTo>
                  <a:lnTo>
                    <a:pt x="410154" y="177800"/>
                  </a:lnTo>
                  <a:lnTo>
                    <a:pt x="429991" y="177800"/>
                  </a:lnTo>
                  <a:lnTo>
                    <a:pt x="427679" y="161290"/>
                  </a:lnTo>
                  <a:lnTo>
                    <a:pt x="425924" y="140970"/>
                  </a:lnTo>
                  <a:lnTo>
                    <a:pt x="425441" y="121920"/>
                  </a:lnTo>
                  <a:lnTo>
                    <a:pt x="426232" y="104140"/>
                  </a:lnTo>
                  <a:lnTo>
                    <a:pt x="426677" y="99060"/>
                  </a:lnTo>
                  <a:lnTo>
                    <a:pt x="422663" y="93980"/>
                  </a:lnTo>
                  <a:lnTo>
                    <a:pt x="411919" y="92710"/>
                  </a:lnTo>
                  <a:close/>
                </a:path>
                <a:path w="668019" h="666750">
                  <a:moveTo>
                    <a:pt x="637116" y="171450"/>
                  </a:moveTo>
                  <a:lnTo>
                    <a:pt x="629064" y="172720"/>
                  </a:lnTo>
                  <a:lnTo>
                    <a:pt x="645256" y="172720"/>
                  </a:lnTo>
                  <a:lnTo>
                    <a:pt x="637116" y="171450"/>
                  </a:lnTo>
                  <a:close/>
                </a:path>
                <a:path w="668019" h="666750">
                  <a:moveTo>
                    <a:pt x="466290" y="0"/>
                  </a:moveTo>
                  <a:lnTo>
                    <a:pt x="428450" y="29210"/>
                  </a:lnTo>
                  <a:lnTo>
                    <a:pt x="416288" y="55880"/>
                  </a:lnTo>
                  <a:lnTo>
                    <a:pt x="416762" y="63500"/>
                  </a:lnTo>
                  <a:lnTo>
                    <a:pt x="422368" y="67310"/>
                  </a:lnTo>
                  <a:lnTo>
                    <a:pt x="429550" y="67310"/>
                  </a:lnTo>
                  <a:lnTo>
                    <a:pt x="434754" y="62230"/>
                  </a:lnTo>
                  <a:lnTo>
                    <a:pt x="439415" y="50800"/>
                  </a:lnTo>
                  <a:lnTo>
                    <a:pt x="445023" y="39370"/>
                  </a:lnTo>
                  <a:lnTo>
                    <a:pt x="451558" y="30480"/>
                  </a:lnTo>
                  <a:lnTo>
                    <a:pt x="458998" y="21590"/>
                  </a:lnTo>
                  <a:lnTo>
                    <a:pt x="466559" y="19050"/>
                  </a:lnTo>
                  <a:lnTo>
                    <a:pt x="494176" y="19050"/>
                  </a:lnTo>
                  <a:lnTo>
                    <a:pt x="492275" y="13970"/>
                  </a:lnTo>
                  <a:lnTo>
                    <a:pt x="487319" y="7620"/>
                  </a:lnTo>
                  <a:lnTo>
                    <a:pt x="477500" y="1270"/>
                  </a:lnTo>
                  <a:lnTo>
                    <a:pt x="46629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75052" y="9672041"/>
            <a:ext cx="701675" cy="178435"/>
            <a:chOff x="402287" y="9686270"/>
            <a:chExt cx="701675" cy="178435"/>
          </a:xfrm>
        </p:grpSpPr>
        <p:sp>
          <p:nvSpPr>
            <p:cNvPr id="33" name="object 33"/>
            <p:cNvSpPr/>
            <p:nvPr/>
          </p:nvSpPr>
          <p:spPr>
            <a:xfrm>
              <a:off x="404190" y="9733000"/>
              <a:ext cx="254000" cy="132080"/>
            </a:xfrm>
            <a:custGeom>
              <a:avLst/>
              <a:gdLst/>
              <a:ahLst/>
              <a:cxnLst/>
              <a:rect l="l" t="t" r="r" b="b"/>
              <a:pathLst>
                <a:path w="254000" h="132079">
                  <a:moveTo>
                    <a:pt x="115239" y="109791"/>
                  </a:moveTo>
                  <a:lnTo>
                    <a:pt x="102463" y="78587"/>
                  </a:lnTo>
                  <a:lnTo>
                    <a:pt x="74371" y="63804"/>
                  </a:lnTo>
                  <a:lnTo>
                    <a:pt x="46266" y="55308"/>
                  </a:lnTo>
                  <a:lnTo>
                    <a:pt x="33502" y="42964"/>
                  </a:lnTo>
                  <a:lnTo>
                    <a:pt x="33502" y="35267"/>
                  </a:lnTo>
                  <a:lnTo>
                    <a:pt x="41376" y="30403"/>
                  </a:lnTo>
                  <a:lnTo>
                    <a:pt x="54825" y="30403"/>
                  </a:lnTo>
                  <a:lnTo>
                    <a:pt x="64452" y="31178"/>
                  </a:lnTo>
                  <a:lnTo>
                    <a:pt x="73990" y="33413"/>
                  </a:lnTo>
                  <a:lnTo>
                    <a:pt x="83527" y="36969"/>
                  </a:lnTo>
                  <a:lnTo>
                    <a:pt x="94424" y="42456"/>
                  </a:lnTo>
                  <a:lnTo>
                    <a:pt x="99250" y="42710"/>
                  </a:lnTo>
                  <a:lnTo>
                    <a:pt x="101422" y="41275"/>
                  </a:lnTo>
                  <a:lnTo>
                    <a:pt x="111150" y="21069"/>
                  </a:lnTo>
                  <a:lnTo>
                    <a:pt x="111429" y="19596"/>
                  </a:lnTo>
                  <a:lnTo>
                    <a:pt x="111429" y="16332"/>
                  </a:lnTo>
                  <a:lnTo>
                    <a:pt x="69443" y="800"/>
                  </a:lnTo>
                  <a:lnTo>
                    <a:pt x="55841" y="0"/>
                  </a:lnTo>
                  <a:lnTo>
                    <a:pt x="32766" y="3251"/>
                  </a:lnTo>
                  <a:lnTo>
                    <a:pt x="15163" y="12433"/>
                  </a:lnTo>
                  <a:lnTo>
                    <a:pt x="3937" y="26708"/>
                  </a:lnTo>
                  <a:lnTo>
                    <a:pt x="0" y="45224"/>
                  </a:lnTo>
                  <a:lnTo>
                    <a:pt x="12763" y="73367"/>
                  </a:lnTo>
                  <a:lnTo>
                    <a:pt x="40855" y="86131"/>
                  </a:lnTo>
                  <a:lnTo>
                    <a:pt x="68948" y="95834"/>
                  </a:lnTo>
                  <a:lnTo>
                    <a:pt x="81724" y="114820"/>
                  </a:lnTo>
                  <a:lnTo>
                    <a:pt x="81724" y="118579"/>
                  </a:lnTo>
                  <a:lnTo>
                    <a:pt x="79959" y="125615"/>
                  </a:lnTo>
                  <a:lnTo>
                    <a:pt x="79959" y="127622"/>
                  </a:lnTo>
                  <a:lnTo>
                    <a:pt x="81229" y="129133"/>
                  </a:lnTo>
                  <a:lnTo>
                    <a:pt x="110413" y="129133"/>
                  </a:lnTo>
                  <a:lnTo>
                    <a:pt x="111937" y="127876"/>
                  </a:lnTo>
                  <a:lnTo>
                    <a:pt x="114731" y="119837"/>
                  </a:lnTo>
                  <a:lnTo>
                    <a:pt x="115239" y="114058"/>
                  </a:lnTo>
                  <a:lnTo>
                    <a:pt x="115239" y="109791"/>
                  </a:lnTo>
                  <a:close/>
                </a:path>
                <a:path w="254000" h="132079">
                  <a:moveTo>
                    <a:pt x="253580" y="14566"/>
                  </a:moveTo>
                  <a:lnTo>
                    <a:pt x="220573" y="3022"/>
                  </a:lnTo>
                  <a:lnTo>
                    <a:pt x="220573" y="36423"/>
                  </a:lnTo>
                  <a:lnTo>
                    <a:pt x="220573" y="96215"/>
                  </a:lnTo>
                  <a:lnTo>
                    <a:pt x="218554" y="97980"/>
                  </a:lnTo>
                  <a:lnTo>
                    <a:pt x="214236" y="99237"/>
                  </a:lnTo>
                  <a:lnTo>
                    <a:pt x="208648" y="100736"/>
                  </a:lnTo>
                  <a:lnTo>
                    <a:pt x="203822" y="101498"/>
                  </a:lnTo>
                  <a:lnTo>
                    <a:pt x="196977" y="101498"/>
                  </a:lnTo>
                  <a:lnTo>
                    <a:pt x="185191" y="99606"/>
                  </a:lnTo>
                  <a:lnTo>
                    <a:pt x="175133" y="93522"/>
                  </a:lnTo>
                  <a:lnTo>
                    <a:pt x="168122" y="82626"/>
                  </a:lnTo>
                  <a:lnTo>
                    <a:pt x="165493" y="66319"/>
                  </a:lnTo>
                  <a:lnTo>
                    <a:pt x="168122" y="50012"/>
                  </a:lnTo>
                  <a:lnTo>
                    <a:pt x="175133" y="39128"/>
                  </a:lnTo>
                  <a:lnTo>
                    <a:pt x="185191" y="33045"/>
                  </a:lnTo>
                  <a:lnTo>
                    <a:pt x="196977" y="31153"/>
                  </a:lnTo>
                  <a:lnTo>
                    <a:pt x="203822" y="31153"/>
                  </a:lnTo>
                  <a:lnTo>
                    <a:pt x="208648" y="31902"/>
                  </a:lnTo>
                  <a:lnTo>
                    <a:pt x="214236" y="33413"/>
                  </a:lnTo>
                  <a:lnTo>
                    <a:pt x="218554" y="34671"/>
                  </a:lnTo>
                  <a:lnTo>
                    <a:pt x="220573" y="36423"/>
                  </a:lnTo>
                  <a:lnTo>
                    <a:pt x="220573" y="3022"/>
                  </a:lnTo>
                  <a:lnTo>
                    <a:pt x="210070" y="1574"/>
                  </a:lnTo>
                  <a:lnTo>
                    <a:pt x="197231" y="1003"/>
                  </a:lnTo>
                  <a:lnTo>
                    <a:pt x="170865" y="5588"/>
                  </a:lnTo>
                  <a:lnTo>
                    <a:pt x="150228" y="18681"/>
                  </a:lnTo>
                  <a:lnTo>
                    <a:pt x="136791" y="39268"/>
                  </a:lnTo>
                  <a:lnTo>
                    <a:pt x="131991" y="66319"/>
                  </a:lnTo>
                  <a:lnTo>
                    <a:pt x="136283" y="93586"/>
                  </a:lnTo>
                  <a:lnTo>
                    <a:pt x="148831" y="114147"/>
                  </a:lnTo>
                  <a:lnTo>
                    <a:pt x="169151" y="127127"/>
                  </a:lnTo>
                  <a:lnTo>
                    <a:pt x="196723" y="131648"/>
                  </a:lnTo>
                  <a:lnTo>
                    <a:pt x="209219" y="131102"/>
                  </a:lnTo>
                  <a:lnTo>
                    <a:pt x="247230" y="121589"/>
                  </a:lnTo>
                  <a:lnTo>
                    <a:pt x="253580" y="117068"/>
                  </a:lnTo>
                  <a:lnTo>
                    <a:pt x="253580" y="101498"/>
                  </a:lnTo>
                  <a:lnTo>
                    <a:pt x="253580" y="31153"/>
                  </a:lnTo>
                  <a:lnTo>
                    <a:pt x="253580" y="14566"/>
                  </a:lnTo>
                  <a:close/>
                </a:path>
              </a:pathLst>
            </a:custGeom>
            <a:solidFill>
              <a:srgbClr val="0013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8738" y="9733997"/>
              <a:ext cx="115493" cy="128130"/>
            </a:xfrm>
            <a:prstGeom prst="rect">
              <a:avLst/>
            </a:prstGeom>
          </p:spPr>
        </p:pic>
        <p:pic>
          <p:nvPicPr>
            <p:cNvPr id="35" name="object 3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8597" y="9733997"/>
              <a:ext cx="127685" cy="130632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980884" y="9686277"/>
              <a:ext cx="121920" cy="175895"/>
            </a:xfrm>
            <a:custGeom>
              <a:avLst/>
              <a:gdLst/>
              <a:ahLst/>
              <a:cxnLst/>
              <a:rect l="l" t="t" r="r" b="b"/>
              <a:pathLst>
                <a:path w="121919" h="175895">
                  <a:moveTo>
                    <a:pt x="73113" y="3987"/>
                  </a:moveTo>
                  <a:lnTo>
                    <a:pt x="71589" y="2501"/>
                  </a:lnTo>
                  <a:lnTo>
                    <a:pt x="68033" y="1752"/>
                  </a:lnTo>
                  <a:lnTo>
                    <a:pt x="62953" y="495"/>
                  </a:lnTo>
                  <a:lnTo>
                    <a:pt x="57454" y="0"/>
                  </a:lnTo>
                  <a:lnTo>
                    <a:pt x="52044" y="0"/>
                  </a:lnTo>
                  <a:lnTo>
                    <a:pt x="30632" y="3149"/>
                  </a:lnTo>
                  <a:lnTo>
                    <a:pt x="14224" y="12814"/>
                  </a:lnTo>
                  <a:lnTo>
                    <a:pt x="3708" y="29248"/>
                  </a:lnTo>
                  <a:lnTo>
                    <a:pt x="0" y="52755"/>
                  </a:lnTo>
                  <a:lnTo>
                    <a:pt x="0" y="173837"/>
                  </a:lnTo>
                  <a:lnTo>
                    <a:pt x="2032" y="175856"/>
                  </a:lnTo>
                  <a:lnTo>
                    <a:pt x="30721" y="175856"/>
                  </a:lnTo>
                  <a:lnTo>
                    <a:pt x="32753" y="173837"/>
                  </a:lnTo>
                  <a:lnTo>
                    <a:pt x="32753" y="77876"/>
                  </a:lnTo>
                  <a:lnTo>
                    <a:pt x="68287" y="77876"/>
                  </a:lnTo>
                  <a:lnTo>
                    <a:pt x="70065" y="75869"/>
                  </a:lnTo>
                  <a:lnTo>
                    <a:pt x="70065" y="52247"/>
                  </a:lnTo>
                  <a:lnTo>
                    <a:pt x="68287" y="50241"/>
                  </a:lnTo>
                  <a:lnTo>
                    <a:pt x="32753" y="50241"/>
                  </a:lnTo>
                  <a:lnTo>
                    <a:pt x="32753" y="47472"/>
                  </a:lnTo>
                  <a:lnTo>
                    <a:pt x="33921" y="38379"/>
                  </a:lnTo>
                  <a:lnTo>
                    <a:pt x="37541" y="31864"/>
                  </a:lnTo>
                  <a:lnTo>
                    <a:pt x="43789" y="27940"/>
                  </a:lnTo>
                  <a:lnTo>
                    <a:pt x="52806" y="26619"/>
                  </a:lnTo>
                  <a:lnTo>
                    <a:pt x="57886" y="26619"/>
                  </a:lnTo>
                  <a:lnTo>
                    <a:pt x="63347" y="27876"/>
                  </a:lnTo>
                  <a:lnTo>
                    <a:pt x="68287" y="27876"/>
                  </a:lnTo>
                  <a:lnTo>
                    <a:pt x="69557" y="26123"/>
                  </a:lnTo>
                  <a:lnTo>
                    <a:pt x="73113" y="7861"/>
                  </a:lnTo>
                  <a:lnTo>
                    <a:pt x="73113" y="3987"/>
                  </a:lnTo>
                  <a:close/>
                </a:path>
                <a:path w="121919" h="175895">
                  <a:moveTo>
                    <a:pt x="121856" y="52247"/>
                  </a:moveTo>
                  <a:lnTo>
                    <a:pt x="119824" y="50241"/>
                  </a:lnTo>
                  <a:lnTo>
                    <a:pt x="116776" y="50241"/>
                  </a:lnTo>
                  <a:lnTo>
                    <a:pt x="90881" y="50241"/>
                  </a:lnTo>
                  <a:lnTo>
                    <a:pt x="88849" y="52247"/>
                  </a:lnTo>
                  <a:lnTo>
                    <a:pt x="88849" y="173850"/>
                  </a:lnTo>
                  <a:lnTo>
                    <a:pt x="90881" y="175856"/>
                  </a:lnTo>
                  <a:lnTo>
                    <a:pt x="119824" y="175856"/>
                  </a:lnTo>
                  <a:lnTo>
                    <a:pt x="121856" y="173850"/>
                  </a:lnTo>
                  <a:lnTo>
                    <a:pt x="121856" y="52247"/>
                  </a:lnTo>
                  <a:close/>
                </a:path>
              </a:pathLst>
            </a:custGeom>
            <a:solidFill>
              <a:srgbClr val="00132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02285" y="9686315"/>
              <a:ext cx="701675" cy="178435"/>
            </a:xfrm>
            <a:custGeom>
              <a:avLst/>
              <a:gdLst/>
              <a:ahLst/>
              <a:cxnLst/>
              <a:rect l="l" t="t" r="r" b="b"/>
              <a:pathLst>
                <a:path w="701675" h="178434">
                  <a:moveTo>
                    <a:pt x="35280" y="150190"/>
                  </a:moveTo>
                  <a:lnTo>
                    <a:pt x="28422" y="143662"/>
                  </a:lnTo>
                  <a:lnTo>
                    <a:pt x="17259" y="143662"/>
                  </a:lnTo>
                  <a:lnTo>
                    <a:pt x="6858" y="143662"/>
                  </a:lnTo>
                  <a:lnTo>
                    <a:pt x="0" y="150190"/>
                  </a:lnTo>
                  <a:lnTo>
                    <a:pt x="0" y="171551"/>
                  </a:lnTo>
                  <a:lnTo>
                    <a:pt x="6858" y="178333"/>
                  </a:lnTo>
                  <a:lnTo>
                    <a:pt x="28422" y="178333"/>
                  </a:lnTo>
                  <a:lnTo>
                    <a:pt x="35280" y="171551"/>
                  </a:lnTo>
                  <a:lnTo>
                    <a:pt x="35280" y="150190"/>
                  </a:lnTo>
                  <a:close/>
                </a:path>
                <a:path w="701675" h="178434">
                  <a:moveTo>
                    <a:pt x="701586" y="6527"/>
                  </a:moveTo>
                  <a:lnTo>
                    <a:pt x="694728" y="0"/>
                  </a:lnTo>
                  <a:lnTo>
                    <a:pt x="683564" y="0"/>
                  </a:lnTo>
                  <a:lnTo>
                    <a:pt x="673163" y="0"/>
                  </a:lnTo>
                  <a:lnTo>
                    <a:pt x="666305" y="6527"/>
                  </a:lnTo>
                  <a:lnTo>
                    <a:pt x="666305" y="27889"/>
                  </a:lnTo>
                  <a:lnTo>
                    <a:pt x="673163" y="34671"/>
                  </a:lnTo>
                  <a:lnTo>
                    <a:pt x="694728" y="34671"/>
                  </a:lnTo>
                  <a:lnTo>
                    <a:pt x="701586" y="27889"/>
                  </a:lnTo>
                  <a:lnTo>
                    <a:pt x="701586" y="6527"/>
                  </a:lnTo>
                  <a:close/>
                </a:path>
              </a:pathLst>
            </a:custGeom>
            <a:solidFill>
              <a:srgbClr val="6344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8" name="object 38"/>
          <p:cNvGrpSpPr/>
          <p:nvPr/>
        </p:nvGrpSpPr>
        <p:grpSpPr>
          <a:xfrm>
            <a:off x="1755730" y="4995683"/>
            <a:ext cx="407670" cy="372110"/>
            <a:chOff x="1755730" y="5030776"/>
            <a:chExt cx="407670" cy="372110"/>
          </a:xfrm>
        </p:grpSpPr>
        <p:pic>
          <p:nvPicPr>
            <p:cNvPr id="39" name="object 3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25104" y="5167001"/>
              <a:ext cx="159346" cy="127126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11631" y="5120834"/>
              <a:ext cx="113515" cy="110523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1755730" y="5030776"/>
              <a:ext cx="407670" cy="372110"/>
            </a:xfrm>
            <a:custGeom>
              <a:avLst/>
              <a:gdLst/>
              <a:ahLst/>
              <a:cxnLst/>
              <a:rect l="l" t="t" r="r" b="b"/>
              <a:pathLst>
                <a:path w="407669" h="372110">
                  <a:moveTo>
                    <a:pt x="149047" y="0"/>
                  </a:moveTo>
                  <a:lnTo>
                    <a:pt x="140140" y="1545"/>
                  </a:lnTo>
                  <a:lnTo>
                    <a:pt x="132527" y="5822"/>
                  </a:lnTo>
                  <a:lnTo>
                    <a:pt x="126747" y="12290"/>
                  </a:lnTo>
                  <a:lnTo>
                    <a:pt x="123342" y="20408"/>
                  </a:lnTo>
                  <a:lnTo>
                    <a:pt x="96532" y="20408"/>
                  </a:lnTo>
                  <a:lnTo>
                    <a:pt x="91947" y="22263"/>
                  </a:lnTo>
                  <a:lnTo>
                    <a:pt x="88417" y="25311"/>
                  </a:lnTo>
                  <a:lnTo>
                    <a:pt x="34836" y="25311"/>
                  </a:lnTo>
                  <a:lnTo>
                    <a:pt x="21291" y="28051"/>
                  </a:lnTo>
                  <a:lnTo>
                    <a:pt x="10217" y="35521"/>
                  </a:lnTo>
                  <a:lnTo>
                    <a:pt x="2741" y="46596"/>
                  </a:lnTo>
                  <a:lnTo>
                    <a:pt x="0" y="60134"/>
                  </a:lnTo>
                  <a:lnTo>
                    <a:pt x="0" y="336842"/>
                  </a:lnTo>
                  <a:lnTo>
                    <a:pt x="2742" y="350386"/>
                  </a:lnTo>
                  <a:lnTo>
                    <a:pt x="10217" y="361461"/>
                  </a:lnTo>
                  <a:lnTo>
                    <a:pt x="21291" y="368935"/>
                  </a:lnTo>
                  <a:lnTo>
                    <a:pt x="34836" y="371678"/>
                  </a:lnTo>
                  <a:lnTo>
                    <a:pt x="263258" y="371678"/>
                  </a:lnTo>
                  <a:lnTo>
                    <a:pt x="276807" y="368935"/>
                  </a:lnTo>
                  <a:lnTo>
                    <a:pt x="287882" y="361461"/>
                  </a:lnTo>
                  <a:lnTo>
                    <a:pt x="289068" y="359702"/>
                  </a:lnTo>
                  <a:lnTo>
                    <a:pt x="34836" y="359702"/>
                  </a:lnTo>
                  <a:lnTo>
                    <a:pt x="25943" y="357903"/>
                  </a:lnTo>
                  <a:lnTo>
                    <a:pt x="18676" y="353001"/>
                  </a:lnTo>
                  <a:lnTo>
                    <a:pt x="13774" y="345734"/>
                  </a:lnTo>
                  <a:lnTo>
                    <a:pt x="11976" y="336842"/>
                  </a:lnTo>
                  <a:lnTo>
                    <a:pt x="11976" y="60134"/>
                  </a:lnTo>
                  <a:lnTo>
                    <a:pt x="13774" y="51247"/>
                  </a:lnTo>
                  <a:lnTo>
                    <a:pt x="18676" y="43980"/>
                  </a:lnTo>
                  <a:lnTo>
                    <a:pt x="25943" y="39074"/>
                  </a:lnTo>
                  <a:lnTo>
                    <a:pt x="34836" y="37274"/>
                  </a:lnTo>
                  <a:lnTo>
                    <a:pt x="94081" y="37274"/>
                  </a:lnTo>
                  <a:lnTo>
                    <a:pt x="95681" y="34163"/>
                  </a:lnTo>
                  <a:lnTo>
                    <a:pt x="98412" y="32372"/>
                  </a:lnTo>
                  <a:lnTo>
                    <a:pt x="131940" y="32372"/>
                  </a:lnTo>
                  <a:lnTo>
                    <a:pt x="134619" y="29692"/>
                  </a:lnTo>
                  <a:lnTo>
                    <a:pt x="134619" y="18427"/>
                  </a:lnTo>
                  <a:lnTo>
                    <a:pt x="141096" y="11963"/>
                  </a:lnTo>
                  <a:lnTo>
                    <a:pt x="171053" y="11963"/>
                  </a:lnTo>
                  <a:lnTo>
                    <a:pt x="165566" y="5822"/>
                  </a:lnTo>
                  <a:lnTo>
                    <a:pt x="157953" y="1545"/>
                  </a:lnTo>
                  <a:lnTo>
                    <a:pt x="149047" y="0"/>
                  </a:lnTo>
                  <a:close/>
                </a:path>
                <a:path w="407669" h="372110">
                  <a:moveTo>
                    <a:pt x="282465" y="201079"/>
                  </a:moveTo>
                  <a:lnTo>
                    <a:pt x="268655" y="201079"/>
                  </a:lnTo>
                  <a:lnTo>
                    <a:pt x="283560" y="226899"/>
                  </a:lnTo>
                  <a:lnTo>
                    <a:pt x="285388" y="229959"/>
                  </a:lnTo>
                  <a:lnTo>
                    <a:pt x="286130" y="230974"/>
                  </a:lnTo>
                  <a:lnTo>
                    <a:pt x="286130" y="336842"/>
                  </a:lnTo>
                  <a:lnTo>
                    <a:pt x="284330" y="345734"/>
                  </a:lnTo>
                  <a:lnTo>
                    <a:pt x="279423" y="353001"/>
                  </a:lnTo>
                  <a:lnTo>
                    <a:pt x="272152" y="357903"/>
                  </a:lnTo>
                  <a:lnTo>
                    <a:pt x="263258" y="359702"/>
                  </a:lnTo>
                  <a:lnTo>
                    <a:pt x="289068" y="359702"/>
                  </a:lnTo>
                  <a:lnTo>
                    <a:pt x="295353" y="350386"/>
                  </a:lnTo>
                  <a:lnTo>
                    <a:pt x="298094" y="336842"/>
                  </a:lnTo>
                  <a:lnTo>
                    <a:pt x="298094" y="238366"/>
                  </a:lnTo>
                  <a:lnTo>
                    <a:pt x="308102" y="238366"/>
                  </a:lnTo>
                  <a:lnTo>
                    <a:pt x="326072" y="227990"/>
                  </a:lnTo>
                  <a:lnTo>
                    <a:pt x="302145" y="227990"/>
                  </a:lnTo>
                  <a:lnTo>
                    <a:pt x="297167" y="226542"/>
                  </a:lnTo>
                  <a:lnTo>
                    <a:pt x="282465" y="201079"/>
                  </a:lnTo>
                  <a:close/>
                </a:path>
                <a:path w="407669" h="372110">
                  <a:moveTo>
                    <a:pt x="94081" y="37274"/>
                  </a:moveTo>
                  <a:lnTo>
                    <a:pt x="81711" y="37274"/>
                  </a:lnTo>
                  <a:lnTo>
                    <a:pt x="81338" y="39243"/>
                  </a:lnTo>
                  <a:lnTo>
                    <a:pt x="81222" y="43980"/>
                  </a:lnTo>
                  <a:lnTo>
                    <a:pt x="81441" y="53784"/>
                  </a:lnTo>
                  <a:lnTo>
                    <a:pt x="81521" y="54749"/>
                  </a:lnTo>
                  <a:lnTo>
                    <a:pt x="32105" y="54762"/>
                  </a:lnTo>
                  <a:lnTo>
                    <a:pt x="29438" y="57416"/>
                  </a:lnTo>
                  <a:lnTo>
                    <a:pt x="29438" y="339559"/>
                  </a:lnTo>
                  <a:lnTo>
                    <a:pt x="32118" y="342239"/>
                  </a:lnTo>
                  <a:lnTo>
                    <a:pt x="138391" y="342239"/>
                  </a:lnTo>
                  <a:lnTo>
                    <a:pt x="141071" y="339559"/>
                  </a:lnTo>
                  <a:lnTo>
                    <a:pt x="141071" y="332943"/>
                  </a:lnTo>
                  <a:lnTo>
                    <a:pt x="138391" y="330276"/>
                  </a:lnTo>
                  <a:lnTo>
                    <a:pt x="41401" y="330276"/>
                  </a:lnTo>
                  <a:lnTo>
                    <a:pt x="41401" y="290055"/>
                  </a:lnTo>
                  <a:lnTo>
                    <a:pt x="58321" y="290055"/>
                  </a:lnTo>
                  <a:lnTo>
                    <a:pt x="49860" y="281597"/>
                  </a:lnTo>
                  <a:lnTo>
                    <a:pt x="102044" y="281597"/>
                  </a:lnTo>
                  <a:lnTo>
                    <a:pt x="102044" y="272313"/>
                  </a:lnTo>
                  <a:lnTo>
                    <a:pt x="99364" y="269633"/>
                  </a:lnTo>
                  <a:lnTo>
                    <a:pt x="41401" y="269633"/>
                  </a:lnTo>
                  <a:lnTo>
                    <a:pt x="41401" y="66713"/>
                  </a:lnTo>
                  <a:lnTo>
                    <a:pt x="288290" y="66713"/>
                  </a:lnTo>
                  <a:lnTo>
                    <a:pt x="292580" y="64236"/>
                  </a:lnTo>
                  <a:lnTo>
                    <a:pt x="268655" y="64236"/>
                  </a:lnTo>
                  <a:lnTo>
                    <a:pt x="268655" y="61226"/>
                  </a:lnTo>
                  <a:lnTo>
                    <a:pt x="97789" y="61226"/>
                  </a:lnTo>
                  <a:lnTo>
                    <a:pt x="94729" y="58674"/>
                  </a:lnTo>
                  <a:lnTo>
                    <a:pt x="93569" y="54762"/>
                  </a:lnTo>
                  <a:lnTo>
                    <a:pt x="93520" y="54546"/>
                  </a:lnTo>
                  <a:lnTo>
                    <a:pt x="93408" y="39890"/>
                  </a:lnTo>
                  <a:lnTo>
                    <a:pt x="93189" y="39243"/>
                  </a:lnTo>
                  <a:lnTo>
                    <a:pt x="93156" y="39074"/>
                  </a:lnTo>
                  <a:lnTo>
                    <a:pt x="94081" y="37274"/>
                  </a:lnTo>
                  <a:close/>
                </a:path>
                <a:path w="407669" h="372110">
                  <a:moveTo>
                    <a:pt x="288290" y="66713"/>
                  </a:moveTo>
                  <a:lnTo>
                    <a:pt x="256692" y="66713"/>
                  </a:lnTo>
                  <a:lnTo>
                    <a:pt x="256692" y="71145"/>
                  </a:lnTo>
                  <a:lnTo>
                    <a:pt x="226809" y="88392"/>
                  </a:lnTo>
                  <a:lnTo>
                    <a:pt x="220816" y="93671"/>
                  </a:lnTo>
                  <a:lnTo>
                    <a:pt x="217436" y="100598"/>
                  </a:lnTo>
                  <a:lnTo>
                    <a:pt x="216904" y="108289"/>
                  </a:lnTo>
                  <a:lnTo>
                    <a:pt x="219455" y="115862"/>
                  </a:lnTo>
                  <a:lnTo>
                    <a:pt x="256692" y="180365"/>
                  </a:lnTo>
                  <a:lnTo>
                    <a:pt x="256692" y="330276"/>
                  </a:lnTo>
                  <a:lnTo>
                    <a:pt x="159702" y="330276"/>
                  </a:lnTo>
                  <a:lnTo>
                    <a:pt x="157035" y="332943"/>
                  </a:lnTo>
                  <a:lnTo>
                    <a:pt x="157022" y="339559"/>
                  </a:lnTo>
                  <a:lnTo>
                    <a:pt x="159702" y="342239"/>
                  </a:lnTo>
                  <a:lnTo>
                    <a:pt x="265976" y="342239"/>
                  </a:lnTo>
                  <a:lnTo>
                    <a:pt x="268655" y="339559"/>
                  </a:lnTo>
                  <a:lnTo>
                    <a:pt x="268655" y="201079"/>
                  </a:lnTo>
                  <a:lnTo>
                    <a:pt x="282465" y="201079"/>
                  </a:lnTo>
                  <a:lnTo>
                    <a:pt x="227558" y="105981"/>
                  </a:lnTo>
                  <a:lnTo>
                    <a:pt x="228892" y="101003"/>
                  </a:lnTo>
                  <a:lnTo>
                    <a:pt x="288290" y="66713"/>
                  </a:lnTo>
                  <a:close/>
                </a:path>
                <a:path w="407669" h="372110">
                  <a:moveTo>
                    <a:pt x="58321" y="290055"/>
                  </a:moveTo>
                  <a:lnTo>
                    <a:pt x="41401" y="290055"/>
                  </a:lnTo>
                  <a:lnTo>
                    <a:pt x="81622" y="330276"/>
                  </a:lnTo>
                  <a:lnTo>
                    <a:pt x="102044" y="330276"/>
                  </a:lnTo>
                  <a:lnTo>
                    <a:pt x="102044" y="321805"/>
                  </a:lnTo>
                  <a:lnTo>
                    <a:pt x="90081" y="321805"/>
                  </a:lnTo>
                  <a:lnTo>
                    <a:pt x="58321" y="290055"/>
                  </a:lnTo>
                  <a:close/>
                </a:path>
                <a:path w="407669" h="372110">
                  <a:moveTo>
                    <a:pt x="102044" y="281597"/>
                  </a:moveTo>
                  <a:lnTo>
                    <a:pt x="90081" y="281597"/>
                  </a:lnTo>
                  <a:lnTo>
                    <a:pt x="90081" y="321805"/>
                  </a:lnTo>
                  <a:lnTo>
                    <a:pt x="102044" y="321805"/>
                  </a:lnTo>
                  <a:lnTo>
                    <a:pt x="102044" y="281597"/>
                  </a:lnTo>
                  <a:close/>
                </a:path>
                <a:path w="407669" h="372110">
                  <a:moveTo>
                    <a:pt x="308102" y="238366"/>
                  </a:moveTo>
                  <a:lnTo>
                    <a:pt x="298094" y="238366"/>
                  </a:lnTo>
                  <a:lnTo>
                    <a:pt x="302933" y="239331"/>
                  </a:lnTo>
                  <a:lnTo>
                    <a:pt x="307860" y="238506"/>
                  </a:lnTo>
                  <a:lnTo>
                    <a:pt x="308102" y="238366"/>
                  </a:lnTo>
                  <a:close/>
                </a:path>
                <a:path w="407669" h="372110">
                  <a:moveTo>
                    <a:pt x="372363" y="109029"/>
                  </a:moveTo>
                  <a:lnTo>
                    <a:pt x="366648" y="112331"/>
                  </a:lnTo>
                  <a:lnTo>
                    <a:pt x="365658" y="115989"/>
                  </a:lnTo>
                  <a:lnTo>
                    <a:pt x="396455" y="169316"/>
                  </a:lnTo>
                  <a:lnTo>
                    <a:pt x="395122" y="174320"/>
                  </a:lnTo>
                  <a:lnTo>
                    <a:pt x="302145" y="227990"/>
                  </a:lnTo>
                  <a:lnTo>
                    <a:pt x="326072" y="227990"/>
                  </a:lnTo>
                  <a:lnTo>
                    <a:pt x="397205" y="186918"/>
                  </a:lnTo>
                  <a:lnTo>
                    <a:pt x="403192" y="181640"/>
                  </a:lnTo>
                  <a:lnTo>
                    <a:pt x="406574" y="174707"/>
                  </a:lnTo>
                  <a:lnTo>
                    <a:pt x="407113" y="167012"/>
                  </a:lnTo>
                  <a:lnTo>
                    <a:pt x="404571" y="159448"/>
                  </a:lnTo>
                  <a:lnTo>
                    <a:pt x="376021" y="110007"/>
                  </a:lnTo>
                  <a:lnTo>
                    <a:pt x="372363" y="109029"/>
                  </a:lnTo>
                  <a:close/>
                </a:path>
                <a:path w="407669" h="372110">
                  <a:moveTo>
                    <a:pt x="339859" y="47358"/>
                  </a:moveTo>
                  <a:lnTo>
                    <a:pt x="321817" y="47358"/>
                  </a:lnTo>
                  <a:lnTo>
                    <a:pt x="326809" y="48691"/>
                  </a:lnTo>
                  <a:lnTo>
                    <a:pt x="354990" y="97510"/>
                  </a:lnTo>
                  <a:lnTo>
                    <a:pt x="358660" y="98501"/>
                  </a:lnTo>
                  <a:lnTo>
                    <a:pt x="364375" y="95186"/>
                  </a:lnTo>
                  <a:lnTo>
                    <a:pt x="365353" y="91528"/>
                  </a:lnTo>
                  <a:lnTo>
                    <a:pt x="339859" y="47358"/>
                  </a:lnTo>
                  <a:close/>
                </a:path>
                <a:path w="407669" h="372110">
                  <a:moveTo>
                    <a:pt x="211302" y="66713"/>
                  </a:moveTo>
                  <a:lnTo>
                    <a:pt x="86791" y="66713"/>
                  </a:lnTo>
                  <a:lnTo>
                    <a:pt x="90462" y="70688"/>
                  </a:lnTo>
                  <a:lnTo>
                    <a:pt x="95719" y="73190"/>
                  </a:lnTo>
                  <a:lnTo>
                    <a:pt x="202374" y="73190"/>
                  </a:lnTo>
                  <a:lnTo>
                    <a:pt x="207632" y="70688"/>
                  </a:lnTo>
                  <a:lnTo>
                    <a:pt x="211302" y="66713"/>
                  </a:lnTo>
                  <a:close/>
                </a:path>
                <a:path w="407669" h="372110">
                  <a:moveTo>
                    <a:pt x="289036" y="37274"/>
                  </a:moveTo>
                  <a:lnTo>
                    <a:pt x="263258" y="37274"/>
                  </a:lnTo>
                  <a:lnTo>
                    <a:pt x="270807" y="38576"/>
                  </a:lnTo>
                  <a:lnTo>
                    <a:pt x="277339" y="42186"/>
                  </a:lnTo>
                  <a:lnTo>
                    <a:pt x="282371" y="47657"/>
                  </a:lnTo>
                  <a:lnTo>
                    <a:pt x="285419" y="54546"/>
                  </a:lnTo>
                  <a:lnTo>
                    <a:pt x="268655" y="64236"/>
                  </a:lnTo>
                  <a:lnTo>
                    <a:pt x="292580" y="64236"/>
                  </a:lnTo>
                  <a:lnTo>
                    <a:pt x="319970" y="48425"/>
                  </a:lnTo>
                  <a:lnTo>
                    <a:pt x="296036" y="48425"/>
                  </a:lnTo>
                  <a:lnTo>
                    <a:pt x="291013" y="39243"/>
                  </a:lnTo>
                  <a:lnTo>
                    <a:pt x="290895" y="39074"/>
                  </a:lnTo>
                  <a:lnTo>
                    <a:pt x="289036" y="37274"/>
                  </a:lnTo>
                  <a:close/>
                </a:path>
                <a:path w="407669" h="372110">
                  <a:moveTo>
                    <a:pt x="171053" y="11963"/>
                  </a:moveTo>
                  <a:lnTo>
                    <a:pt x="157010" y="11963"/>
                  </a:lnTo>
                  <a:lnTo>
                    <a:pt x="163474" y="18427"/>
                  </a:lnTo>
                  <a:lnTo>
                    <a:pt x="163474" y="29692"/>
                  </a:lnTo>
                  <a:lnTo>
                    <a:pt x="166154" y="32372"/>
                  </a:lnTo>
                  <a:lnTo>
                    <a:pt x="199618" y="32372"/>
                  </a:lnTo>
                  <a:lnTo>
                    <a:pt x="202399" y="34086"/>
                  </a:lnTo>
                  <a:lnTo>
                    <a:pt x="204925" y="39074"/>
                  </a:lnTo>
                  <a:lnTo>
                    <a:pt x="204882" y="39243"/>
                  </a:lnTo>
                  <a:lnTo>
                    <a:pt x="204685" y="39560"/>
                  </a:lnTo>
                  <a:lnTo>
                    <a:pt x="204568" y="54546"/>
                  </a:lnTo>
                  <a:lnTo>
                    <a:pt x="204533" y="54762"/>
                  </a:lnTo>
                  <a:lnTo>
                    <a:pt x="203326" y="58813"/>
                  </a:lnTo>
                  <a:lnTo>
                    <a:pt x="200177" y="61226"/>
                  </a:lnTo>
                  <a:lnTo>
                    <a:pt x="268655" y="61226"/>
                  </a:lnTo>
                  <a:lnTo>
                    <a:pt x="268643" y="57416"/>
                  </a:lnTo>
                  <a:lnTo>
                    <a:pt x="265976" y="54749"/>
                  </a:lnTo>
                  <a:lnTo>
                    <a:pt x="216585" y="54749"/>
                  </a:lnTo>
                  <a:lnTo>
                    <a:pt x="216699" y="51247"/>
                  </a:lnTo>
                  <a:lnTo>
                    <a:pt x="216785" y="46592"/>
                  </a:lnTo>
                  <a:lnTo>
                    <a:pt x="216700" y="39074"/>
                  </a:lnTo>
                  <a:lnTo>
                    <a:pt x="216382" y="37274"/>
                  </a:lnTo>
                  <a:lnTo>
                    <a:pt x="289036" y="37274"/>
                  </a:lnTo>
                  <a:lnTo>
                    <a:pt x="283400" y="31815"/>
                  </a:lnTo>
                  <a:lnTo>
                    <a:pt x="273973" y="27027"/>
                  </a:lnTo>
                  <a:lnTo>
                    <a:pt x="263258" y="25311"/>
                  </a:lnTo>
                  <a:lnTo>
                    <a:pt x="209676" y="25311"/>
                  </a:lnTo>
                  <a:lnTo>
                    <a:pt x="206146" y="22250"/>
                  </a:lnTo>
                  <a:lnTo>
                    <a:pt x="201561" y="20408"/>
                  </a:lnTo>
                  <a:lnTo>
                    <a:pt x="174751" y="20408"/>
                  </a:lnTo>
                  <a:lnTo>
                    <a:pt x="171346" y="12290"/>
                  </a:lnTo>
                  <a:lnTo>
                    <a:pt x="171053" y="11963"/>
                  </a:lnTo>
                  <a:close/>
                </a:path>
                <a:path w="407669" h="372110">
                  <a:moveTo>
                    <a:pt x="319512" y="36700"/>
                  </a:moveTo>
                  <a:lnTo>
                    <a:pt x="311950" y="39243"/>
                  </a:lnTo>
                  <a:lnTo>
                    <a:pt x="296036" y="48425"/>
                  </a:lnTo>
                  <a:lnTo>
                    <a:pt x="319970" y="48425"/>
                  </a:lnTo>
                  <a:lnTo>
                    <a:pt x="321817" y="47358"/>
                  </a:lnTo>
                  <a:lnTo>
                    <a:pt x="339859" y="47358"/>
                  </a:lnTo>
                  <a:lnTo>
                    <a:pt x="339416" y="46592"/>
                  </a:lnTo>
                  <a:lnTo>
                    <a:pt x="334136" y="40616"/>
                  </a:lnTo>
                  <a:lnTo>
                    <a:pt x="327204" y="37237"/>
                  </a:lnTo>
                  <a:lnTo>
                    <a:pt x="319512" y="367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2" name="object 42"/>
          <p:cNvGrpSpPr/>
          <p:nvPr/>
        </p:nvGrpSpPr>
        <p:grpSpPr>
          <a:xfrm>
            <a:off x="345250" y="1056485"/>
            <a:ext cx="874394" cy="972819"/>
            <a:chOff x="345250" y="1056485"/>
            <a:chExt cx="874394" cy="972819"/>
          </a:xfrm>
        </p:grpSpPr>
        <p:pic>
          <p:nvPicPr>
            <p:cNvPr id="43" name="object 4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87599" y="1056485"/>
              <a:ext cx="140563" cy="140411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43124" y="1056485"/>
              <a:ext cx="140563" cy="140411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345249" y="1201190"/>
              <a:ext cx="681355" cy="568960"/>
            </a:xfrm>
            <a:custGeom>
              <a:avLst/>
              <a:gdLst/>
              <a:ahLst/>
              <a:cxnLst/>
              <a:rect l="l" t="t" r="r" b="b"/>
              <a:pathLst>
                <a:path w="681355" h="568960">
                  <a:moveTo>
                    <a:pt x="336321" y="216242"/>
                  </a:moveTo>
                  <a:lnTo>
                    <a:pt x="335800" y="214477"/>
                  </a:lnTo>
                  <a:lnTo>
                    <a:pt x="282575" y="29337"/>
                  </a:lnTo>
                  <a:lnTo>
                    <a:pt x="278257" y="17576"/>
                  </a:lnTo>
                  <a:lnTo>
                    <a:pt x="270433" y="8280"/>
                  </a:lnTo>
                  <a:lnTo>
                    <a:pt x="259930" y="2197"/>
                  </a:lnTo>
                  <a:lnTo>
                    <a:pt x="247586" y="0"/>
                  </a:lnTo>
                  <a:lnTo>
                    <a:pt x="88747" y="0"/>
                  </a:lnTo>
                  <a:lnTo>
                    <a:pt x="53746" y="29337"/>
                  </a:lnTo>
                  <a:lnTo>
                    <a:pt x="0" y="216242"/>
                  </a:lnTo>
                  <a:lnTo>
                    <a:pt x="50" y="218059"/>
                  </a:lnTo>
                  <a:lnTo>
                    <a:pt x="558" y="219684"/>
                  </a:lnTo>
                  <a:lnTo>
                    <a:pt x="152" y="223012"/>
                  </a:lnTo>
                  <a:lnTo>
                    <a:pt x="152" y="224637"/>
                  </a:lnTo>
                  <a:lnTo>
                    <a:pt x="2959" y="238493"/>
                  </a:lnTo>
                  <a:lnTo>
                    <a:pt x="10604" y="249809"/>
                  </a:lnTo>
                  <a:lnTo>
                    <a:pt x="21932" y="257454"/>
                  </a:lnTo>
                  <a:lnTo>
                    <a:pt x="35801" y="260248"/>
                  </a:lnTo>
                  <a:lnTo>
                    <a:pt x="48082" y="258076"/>
                  </a:lnTo>
                  <a:lnTo>
                    <a:pt x="58559" y="252095"/>
                  </a:lnTo>
                  <a:lnTo>
                    <a:pt x="66370" y="243078"/>
                  </a:lnTo>
                  <a:lnTo>
                    <a:pt x="70650" y="231813"/>
                  </a:lnTo>
                  <a:lnTo>
                    <a:pt x="93624" y="146583"/>
                  </a:lnTo>
                  <a:lnTo>
                    <a:pt x="55613" y="330568"/>
                  </a:lnTo>
                  <a:lnTo>
                    <a:pt x="53949" y="334784"/>
                  </a:lnTo>
                  <a:lnTo>
                    <a:pt x="53111" y="339191"/>
                  </a:lnTo>
                  <a:lnTo>
                    <a:pt x="53111" y="343687"/>
                  </a:lnTo>
                  <a:lnTo>
                    <a:pt x="55918" y="357530"/>
                  </a:lnTo>
                  <a:lnTo>
                    <a:pt x="63563" y="368846"/>
                  </a:lnTo>
                  <a:lnTo>
                    <a:pt x="74891" y="376491"/>
                  </a:lnTo>
                  <a:lnTo>
                    <a:pt x="88760" y="379285"/>
                  </a:lnTo>
                  <a:lnTo>
                    <a:pt x="92633" y="379285"/>
                  </a:lnTo>
                  <a:lnTo>
                    <a:pt x="92633" y="532930"/>
                  </a:lnTo>
                  <a:lnTo>
                    <a:pt x="95440" y="546785"/>
                  </a:lnTo>
                  <a:lnTo>
                    <a:pt x="103085" y="558101"/>
                  </a:lnTo>
                  <a:lnTo>
                    <a:pt x="114414" y="565734"/>
                  </a:lnTo>
                  <a:lnTo>
                    <a:pt x="128282" y="568528"/>
                  </a:lnTo>
                  <a:lnTo>
                    <a:pt x="142138" y="565734"/>
                  </a:lnTo>
                  <a:lnTo>
                    <a:pt x="153466" y="558088"/>
                  </a:lnTo>
                  <a:lnTo>
                    <a:pt x="161112" y="546773"/>
                  </a:lnTo>
                  <a:lnTo>
                    <a:pt x="163918" y="532930"/>
                  </a:lnTo>
                  <a:lnTo>
                    <a:pt x="163918" y="379285"/>
                  </a:lnTo>
                  <a:lnTo>
                    <a:pt x="172440" y="379285"/>
                  </a:lnTo>
                  <a:lnTo>
                    <a:pt x="172440" y="532930"/>
                  </a:lnTo>
                  <a:lnTo>
                    <a:pt x="175234" y="546785"/>
                  </a:lnTo>
                  <a:lnTo>
                    <a:pt x="182880" y="558101"/>
                  </a:lnTo>
                  <a:lnTo>
                    <a:pt x="194208" y="565734"/>
                  </a:lnTo>
                  <a:lnTo>
                    <a:pt x="208076" y="568528"/>
                  </a:lnTo>
                  <a:lnTo>
                    <a:pt x="221932" y="565734"/>
                  </a:lnTo>
                  <a:lnTo>
                    <a:pt x="233273" y="558088"/>
                  </a:lnTo>
                  <a:lnTo>
                    <a:pt x="240919" y="546773"/>
                  </a:lnTo>
                  <a:lnTo>
                    <a:pt x="243725" y="532930"/>
                  </a:lnTo>
                  <a:lnTo>
                    <a:pt x="243725" y="379285"/>
                  </a:lnTo>
                  <a:lnTo>
                    <a:pt x="247611" y="379285"/>
                  </a:lnTo>
                  <a:lnTo>
                    <a:pt x="261467" y="376491"/>
                  </a:lnTo>
                  <a:lnTo>
                    <a:pt x="272796" y="368846"/>
                  </a:lnTo>
                  <a:lnTo>
                    <a:pt x="280441" y="357530"/>
                  </a:lnTo>
                  <a:lnTo>
                    <a:pt x="283248" y="343687"/>
                  </a:lnTo>
                  <a:lnTo>
                    <a:pt x="283248" y="339153"/>
                  </a:lnTo>
                  <a:lnTo>
                    <a:pt x="282397" y="334746"/>
                  </a:lnTo>
                  <a:lnTo>
                    <a:pt x="280733" y="330542"/>
                  </a:lnTo>
                  <a:lnTo>
                    <a:pt x="242747" y="146570"/>
                  </a:lnTo>
                  <a:lnTo>
                    <a:pt x="265544" y="231076"/>
                  </a:lnTo>
                  <a:lnTo>
                    <a:pt x="300558" y="260248"/>
                  </a:lnTo>
                  <a:lnTo>
                    <a:pt x="314413" y="257454"/>
                  </a:lnTo>
                  <a:lnTo>
                    <a:pt x="325729" y="249809"/>
                  </a:lnTo>
                  <a:lnTo>
                    <a:pt x="333375" y="238493"/>
                  </a:lnTo>
                  <a:lnTo>
                    <a:pt x="336181" y="224637"/>
                  </a:lnTo>
                  <a:lnTo>
                    <a:pt x="335788" y="219684"/>
                  </a:lnTo>
                  <a:lnTo>
                    <a:pt x="336270" y="218046"/>
                  </a:lnTo>
                  <a:lnTo>
                    <a:pt x="336321" y="216242"/>
                  </a:lnTo>
                  <a:close/>
                </a:path>
                <a:path w="681355" h="568960">
                  <a:moveTo>
                    <a:pt x="680758" y="216827"/>
                  </a:moveTo>
                  <a:lnTo>
                    <a:pt x="645477" y="29921"/>
                  </a:lnTo>
                  <a:lnTo>
                    <a:pt x="610374" y="0"/>
                  </a:lnTo>
                  <a:lnTo>
                    <a:pt x="414858" y="0"/>
                  </a:lnTo>
                  <a:lnTo>
                    <a:pt x="379818" y="29692"/>
                  </a:lnTo>
                  <a:lnTo>
                    <a:pt x="344487" y="216827"/>
                  </a:lnTo>
                  <a:lnTo>
                    <a:pt x="344589" y="218313"/>
                  </a:lnTo>
                  <a:lnTo>
                    <a:pt x="345008" y="219684"/>
                  </a:lnTo>
                  <a:lnTo>
                    <a:pt x="344614" y="223012"/>
                  </a:lnTo>
                  <a:lnTo>
                    <a:pt x="344614" y="224650"/>
                  </a:lnTo>
                  <a:lnTo>
                    <a:pt x="347421" y="238493"/>
                  </a:lnTo>
                  <a:lnTo>
                    <a:pt x="355066" y="249809"/>
                  </a:lnTo>
                  <a:lnTo>
                    <a:pt x="366407" y="257441"/>
                  </a:lnTo>
                  <a:lnTo>
                    <a:pt x="380263" y="260248"/>
                  </a:lnTo>
                  <a:lnTo>
                    <a:pt x="392544" y="258064"/>
                  </a:lnTo>
                  <a:lnTo>
                    <a:pt x="403047" y="251980"/>
                  </a:lnTo>
                  <a:lnTo>
                    <a:pt x="410908" y="242684"/>
                  </a:lnTo>
                  <a:lnTo>
                    <a:pt x="415290" y="230886"/>
                  </a:lnTo>
                  <a:lnTo>
                    <a:pt x="437362" y="93027"/>
                  </a:lnTo>
                  <a:lnTo>
                    <a:pt x="437083" y="532942"/>
                  </a:lnTo>
                  <a:lnTo>
                    <a:pt x="439889" y="546785"/>
                  </a:lnTo>
                  <a:lnTo>
                    <a:pt x="447535" y="558101"/>
                  </a:lnTo>
                  <a:lnTo>
                    <a:pt x="458863" y="565734"/>
                  </a:lnTo>
                  <a:lnTo>
                    <a:pt x="472719" y="568528"/>
                  </a:lnTo>
                  <a:lnTo>
                    <a:pt x="486587" y="565721"/>
                  </a:lnTo>
                  <a:lnTo>
                    <a:pt x="497916" y="558088"/>
                  </a:lnTo>
                  <a:lnTo>
                    <a:pt x="505561" y="546785"/>
                  </a:lnTo>
                  <a:lnTo>
                    <a:pt x="508368" y="532942"/>
                  </a:lnTo>
                  <a:lnTo>
                    <a:pt x="508368" y="315188"/>
                  </a:lnTo>
                  <a:lnTo>
                    <a:pt x="516877" y="315188"/>
                  </a:lnTo>
                  <a:lnTo>
                    <a:pt x="516877" y="532942"/>
                  </a:lnTo>
                  <a:lnTo>
                    <a:pt x="519684" y="546785"/>
                  </a:lnTo>
                  <a:lnTo>
                    <a:pt x="527329" y="558101"/>
                  </a:lnTo>
                  <a:lnTo>
                    <a:pt x="538670" y="565734"/>
                  </a:lnTo>
                  <a:lnTo>
                    <a:pt x="552538" y="568528"/>
                  </a:lnTo>
                  <a:lnTo>
                    <a:pt x="566394" y="565721"/>
                  </a:lnTo>
                  <a:lnTo>
                    <a:pt x="577723" y="558088"/>
                  </a:lnTo>
                  <a:lnTo>
                    <a:pt x="585355" y="546773"/>
                  </a:lnTo>
                  <a:lnTo>
                    <a:pt x="588162" y="532930"/>
                  </a:lnTo>
                  <a:lnTo>
                    <a:pt x="587883" y="93027"/>
                  </a:lnTo>
                  <a:lnTo>
                    <a:pt x="609993" y="231089"/>
                  </a:lnTo>
                  <a:lnTo>
                    <a:pt x="614349" y="242773"/>
                  </a:lnTo>
                  <a:lnTo>
                    <a:pt x="622211" y="252006"/>
                  </a:lnTo>
                  <a:lnTo>
                    <a:pt x="632714" y="258064"/>
                  </a:lnTo>
                  <a:lnTo>
                    <a:pt x="644994" y="260248"/>
                  </a:lnTo>
                  <a:lnTo>
                    <a:pt x="658850" y="257441"/>
                  </a:lnTo>
                  <a:lnTo>
                    <a:pt x="670179" y="249809"/>
                  </a:lnTo>
                  <a:lnTo>
                    <a:pt x="677824" y="238493"/>
                  </a:lnTo>
                  <a:lnTo>
                    <a:pt x="680631" y="224650"/>
                  </a:lnTo>
                  <a:lnTo>
                    <a:pt x="680504" y="221361"/>
                  </a:lnTo>
                  <a:lnTo>
                    <a:pt x="680224" y="219684"/>
                  </a:lnTo>
                  <a:lnTo>
                    <a:pt x="680656" y="218313"/>
                  </a:lnTo>
                  <a:lnTo>
                    <a:pt x="680758" y="21682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80639" y="1315768"/>
              <a:ext cx="140563" cy="140411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36164" y="1315768"/>
              <a:ext cx="140563" cy="140411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538290" y="1460472"/>
              <a:ext cx="336550" cy="568960"/>
            </a:xfrm>
            <a:custGeom>
              <a:avLst/>
              <a:gdLst/>
              <a:ahLst/>
              <a:cxnLst/>
              <a:rect l="l" t="t" r="r" b="b"/>
              <a:pathLst>
                <a:path w="336550" h="568960">
                  <a:moveTo>
                    <a:pt x="247586" y="0"/>
                  </a:moveTo>
                  <a:lnTo>
                    <a:pt x="88747" y="0"/>
                  </a:lnTo>
                  <a:lnTo>
                    <a:pt x="76386" y="2188"/>
                  </a:lnTo>
                  <a:lnTo>
                    <a:pt x="65879" y="8281"/>
                  </a:lnTo>
                  <a:lnTo>
                    <a:pt x="58056" y="17568"/>
                  </a:lnTo>
                  <a:lnTo>
                    <a:pt x="53746" y="29337"/>
                  </a:lnTo>
                  <a:lnTo>
                    <a:pt x="0" y="216242"/>
                  </a:lnTo>
                  <a:lnTo>
                    <a:pt x="50" y="218059"/>
                  </a:lnTo>
                  <a:lnTo>
                    <a:pt x="558" y="219684"/>
                  </a:lnTo>
                  <a:lnTo>
                    <a:pt x="152" y="223012"/>
                  </a:lnTo>
                  <a:lnTo>
                    <a:pt x="152" y="224637"/>
                  </a:lnTo>
                  <a:lnTo>
                    <a:pt x="2957" y="238484"/>
                  </a:lnTo>
                  <a:lnTo>
                    <a:pt x="10604" y="249805"/>
                  </a:lnTo>
                  <a:lnTo>
                    <a:pt x="21937" y="257445"/>
                  </a:lnTo>
                  <a:lnTo>
                    <a:pt x="35801" y="260248"/>
                  </a:lnTo>
                  <a:lnTo>
                    <a:pt x="48081" y="258078"/>
                  </a:lnTo>
                  <a:lnTo>
                    <a:pt x="58564" y="252093"/>
                  </a:lnTo>
                  <a:lnTo>
                    <a:pt x="66378" y="243076"/>
                  </a:lnTo>
                  <a:lnTo>
                    <a:pt x="70650" y="231813"/>
                  </a:lnTo>
                  <a:lnTo>
                    <a:pt x="93624" y="146583"/>
                  </a:lnTo>
                  <a:lnTo>
                    <a:pt x="55613" y="330568"/>
                  </a:lnTo>
                  <a:lnTo>
                    <a:pt x="53949" y="334784"/>
                  </a:lnTo>
                  <a:lnTo>
                    <a:pt x="53111" y="339191"/>
                  </a:lnTo>
                  <a:lnTo>
                    <a:pt x="53111" y="343687"/>
                  </a:lnTo>
                  <a:lnTo>
                    <a:pt x="55916" y="357527"/>
                  </a:lnTo>
                  <a:lnTo>
                    <a:pt x="63563" y="368844"/>
                  </a:lnTo>
                  <a:lnTo>
                    <a:pt x="74896" y="376482"/>
                  </a:lnTo>
                  <a:lnTo>
                    <a:pt x="88760" y="379285"/>
                  </a:lnTo>
                  <a:lnTo>
                    <a:pt x="92633" y="379285"/>
                  </a:lnTo>
                  <a:lnTo>
                    <a:pt x="92633" y="532930"/>
                  </a:lnTo>
                  <a:lnTo>
                    <a:pt x="95439" y="546780"/>
                  </a:lnTo>
                  <a:lnTo>
                    <a:pt x="103085" y="558096"/>
                  </a:lnTo>
                  <a:lnTo>
                    <a:pt x="114418" y="565728"/>
                  </a:lnTo>
                  <a:lnTo>
                    <a:pt x="128282" y="568528"/>
                  </a:lnTo>
                  <a:lnTo>
                    <a:pt x="142139" y="565725"/>
                  </a:lnTo>
                  <a:lnTo>
                    <a:pt x="153468" y="558087"/>
                  </a:lnTo>
                  <a:lnTo>
                    <a:pt x="161113" y="546770"/>
                  </a:lnTo>
                  <a:lnTo>
                    <a:pt x="163918" y="532930"/>
                  </a:lnTo>
                  <a:lnTo>
                    <a:pt x="163918" y="379285"/>
                  </a:lnTo>
                  <a:lnTo>
                    <a:pt x="172440" y="379285"/>
                  </a:lnTo>
                  <a:lnTo>
                    <a:pt x="172440" y="532930"/>
                  </a:lnTo>
                  <a:lnTo>
                    <a:pt x="175244" y="546780"/>
                  </a:lnTo>
                  <a:lnTo>
                    <a:pt x="182886" y="558096"/>
                  </a:lnTo>
                  <a:lnTo>
                    <a:pt x="194214" y="565728"/>
                  </a:lnTo>
                  <a:lnTo>
                    <a:pt x="208076" y="568528"/>
                  </a:lnTo>
                  <a:lnTo>
                    <a:pt x="221940" y="565725"/>
                  </a:lnTo>
                  <a:lnTo>
                    <a:pt x="233273" y="558087"/>
                  </a:lnTo>
                  <a:lnTo>
                    <a:pt x="240920" y="546770"/>
                  </a:lnTo>
                  <a:lnTo>
                    <a:pt x="243725" y="532930"/>
                  </a:lnTo>
                  <a:lnTo>
                    <a:pt x="243725" y="379285"/>
                  </a:lnTo>
                  <a:lnTo>
                    <a:pt x="247611" y="379285"/>
                  </a:lnTo>
                  <a:lnTo>
                    <a:pt x="261468" y="376482"/>
                  </a:lnTo>
                  <a:lnTo>
                    <a:pt x="272797" y="368844"/>
                  </a:lnTo>
                  <a:lnTo>
                    <a:pt x="280442" y="357527"/>
                  </a:lnTo>
                  <a:lnTo>
                    <a:pt x="283248" y="343687"/>
                  </a:lnTo>
                  <a:lnTo>
                    <a:pt x="283248" y="339153"/>
                  </a:lnTo>
                  <a:lnTo>
                    <a:pt x="282397" y="334746"/>
                  </a:lnTo>
                  <a:lnTo>
                    <a:pt x="280733" y="330542"/>
                  </a:lnTo>
                  <a:lnTo>
                    <a:pt x="242747" y="146570"/>
                  </a:lnTo>
                  <a:lnTo>
                    <a:pt x="265544" y="231076"/>
                  </a:lnTo>
                  <a:lnTo>
                    <a:pt x="300558" y="260248"/>
                  </a:lnTo>
                  <a:lnTo>
                    <a:pt x="314412" y="257445"/>
                  </a:lnTo>
                  <a:lnTo>
                    <a:pt x="325737" y="249805"/>
                  </a:lnTo>
                  <a:lnTo>
                    <a:pt x="333378" y="238484"/>
                  </a:lnTo>
                  <a:lnTo>
                    <a:pt x="336181" y="224637"/>
                  </a:lnTo>
                  <a:lnTo>
                    <a:pt x="335788" y="219684"/>
                  </a:lnTo>
                  <a:lnTo>
                    <a:pt x="336270" y="218046"/>
                  </a:lnTo>
                  <a:lnTo>
                    <a:pt x="336321" y="216242"/>
                  </a:lnTo>
                  <a:lnTo>
                    <a:pt x="335800" y="214477"/>
                  </a:lnTo>
                  <a:lnTo>
                    <a:pt x="282575" y="29337"/>
                  </a:lnTo>
                  <a:lnTo>
                    <a:pt x="278265" y="17568"/>
                  </a:lnTo>
                  <a:lnTo>
                    <a:pt x="270443" y="8281"/>
                  </a:lnTo>
                  <a:lnTo>
                    <a:pt x="259940" y="2188"/>
                  </a:lnTo>
                  <a:lnTo>
                    <a:pt x="2475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882785" y="1460466"/>
              <a:ext cx="336550" cy="568960"/>
            </a:xfrm>
            <a:custGeom>
              <a:avLst/>
              <a:gdLst/>
              <a:ahLst/>
              <a:cxnLst/>
              <a:rect l="l" t="t" r="r" b="b"/>
              <a:pathLst>
                <a:path w="336550" h="568960">
                  <a:moveTo>
                    <a:pt x="265887" y="0"/>
                  </a:moveTo>
                  <a:lnTo>
                    <a:pt x="70370" y="0"/>
                  </a:lnTo>
                  <a:lnTo>
                    <a:pt x="57889" y="2233"/>
                  </a:lnTo>
                  <a:lnTo>
                    <a:pt x="47312" y="8431"/>
                  </a:lnTo>
                  <a:lnTo>
                    <a:pt x="39504" y="17836"/>
                  </a:lnTo>
                  <a:lnTo>
                    <a:pt x="35331" y="29692"/>
                  </a:lnTo>
                  <a:lnTo>
                    <a:pt x="0" y="216827"/>
                  </a:lnTo>
                  <a:lnTo>
                    <a:pt x="101" y="218313"/>
                  </a:lnTo>
                  <a:lnTo>
                    <a:pt x="520" y="219684"/>
                  </a:lnTo>
                  <a:lnTo>
                    <a:pt x="126" y="223012"/>
                  </a:lnTo>
                  <a:lnTo>
                    <a:pt x="126" y="224650"/>
                  </a:lnTo>
                  <a:lnTo>
                    <a:pt x="2932" y="238490"/>
                  </a:lnTo>
                  <a:lnTo>
                    <a:pt x="10579" y="249807"/>
                  </a:lnTo>
                  <a:lnTo>
                    <a:pt x="21911" y="257445"/>
                  </a:lnTo>
                  <a:lnTo>
                    <a:pt x="35775" y="260248"/>
                  </a:lnTo>
                  <a:lnTo>
                    <a:pt x="48056" y="258064"/>
                  </a:lnTo>
                  <a:lnTo>
                    <a:pt x="58556" y="251977"/>
                  </a:lnTo>
                  <a:lnTo>
                    <a:pt x="66422" y="242685"/>
                  </a:lnTo>
                  <a:lnTo>
                    <a:pt x="70802" y="230886"/>
                  </a:lnTo>
                  <a:lnTo>
                    <a:pt x="92875" y="93027"/>
                  </a:lnTo>
                  <a:lnTo>
                    <a:pt x="92595" y="532942"/>
                  </a:lnTo>
                  <a:lnTo>
                    <a:pt x="95399" y="546786"/>
                  </a:lnTo>
                  <a:lnTo>
                    <a:pt x="103041" y="558098"/>
                  </a:lnTo>
                  <a:lnTo>
                    <a:pt x="114369" y="565729"/>
                  </a:lnTo>
                  <a:lnTo>
                    <a:pt x="128231" y="568528"/>
                  </a:lnTo>
                  <a:lnTo>
                    <a:pt x="142095" y="565727"/>
                  </a:lnTo>
                  <a:lnTo>
                    <a:pt x="153428" y="558093"/>
                  </a:lnTo>
                  <a:lnTo>
                    <a:pt x="161075" y="546780"/>
                  </a:lnTo>
                  <a:lnTo>
                    <a:pt x="163880" y="532942"/>
                  </a:lnTo>
                  <a:lnTo>
                    <a:pt x="163880" y="315188"/>
                  </a:lnTo>
                  <a:lnTo>
                    <a:pt x="172389" y="315188"/>
                  </a:lnTo>
                  <a:lnTo>
                    <a:pt x="172389" y="532942"/>
                  </a:lnTo>
                  <a:lnTo>
                    <a:pt x="175195" y="546786"/>
                  </a:lnTo>
                  <a:lnTo>
                    <a:pt x="182843" y="558098"/>
                  </a:lnTo>
                  <a:lnTo>
                    <a:pt x="194180" y="565729"/>
                  </a:lnTo>
                  <a:lnTo>
                    <a:pt x="208051" y="568528"/>
                  </a:lnTo>
                  <a:lnTo>
                    <a:pt x="221906" y="565727"/>
                  </a:lnTo>
                  <a:lnTo>
                    <a:pt x="233230" y="558091"/>
                  </a:lnTo>
                  <a:lnTo>
                    <a:pt x="240871" y="546775"/>
                  </a:lnTo>
                  <a:lnTo>
                    <a:pt x="243674" y="532930"/>
                  </a:lnTo>
                  <a:lnTo>
                    <a:pt x="243395" y="93027"/>
                  </a:lnTo>
                  <a:lnTo>
                    <a:pt x="265506" y="231089"/>
                  </a:lnTo>
                  <a:lnTo>
                    <a:pt x="269866" y="242771"/>
                  </a:lnTo>
                  <a:lnTo>
                    <a:pt x="277725" y="252002"/>
                  </a:lnTo>
                  <a:lnTo>
                    <a:pt x="288225" y="258067"/>
                  </a:lnTo>
                  <a:lnTo>
                    <a:pt x="300507" y="260248"/>
                  </a:lnTo>
                  <a:lnTo>
                    <a:pt x="314364" y="257445"/>
                  </a:lnTo>
                  <a:lnTo>
                    <a:pt x="325693" y="249807"/>
                  </a:lnTo>
                  <a:lnTo>
                    <a:pt x="333338" y="238490"/>
                  </a:lnTo>
                  <a:lnTo>
                    <a:pt x="336143" y="224650"/>
                  </a:lnTo>
                  <a:lnTo>
                    <a:pt x="336016" y="221361"/>
                  </a:lnTo>
                  <a:lnTo>
                    <a:pt x="335737" y="219684"/>
                  </a:lnTo>
                  <a:lnTo>
                    <a:pt x="336168" y="218313"/>
                  </a:lnTo>
                  <a:lnTo>
                    <a:pt x="300989" y="29921"/>
                  </a:lnTo>
                  <a:lnTo>
                    <a:pt x="278371" y="2235"/>
                  </a:lnTo>
                  <a:lnTo>
                    <a:pt x="265887" y="0"/>
                  </a:lnTo>
                  <a:close/>
                </a:path>
              </a:pathLst>
            </a:custGeom>
            <a:solidFill>
              <a:srgbClr val="5BBA47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5">
            <a:extLst>
              <a:ext uri="{FF2B5EF4-FFF2-40B4-BE49-F238E27FC236}">
                <a16:creationId xmlns:a16="http://schemas.microsoft.com/office/drawing/2014/main" id="{1E8756DB-D4B4-3689-D640-8295EE7B6A5F}"/>
              </a:ext>
            </a:extLst>
          </p:cNvPr>
          <p:cNvSpPr txBox="1"/>
          <p:nvPr/>
        </p:nvSpPr>
        <p:spPr>
          <a:xfrm rot="5400000">
            <a:off x="7136852" y="9324696"/>
            <a:ext cx="192360" cy="10515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R="5080" algn="r">
              <a:lnSpc>
                <a:spcPts val="745"/>
              </a:lnSpc>
            </a:pPr>
            <a:r>
              <a:rPr sz="700" spc="-35" dirty="0">
                <a:solidFill>
                  <a:srgbClr val="231F20"/>
                </a:solidFill>
                <a:latin typeface="Calibri"/>
                <a:cs typeface="Calibri"/>
              </a:rPr>
              <a:t>MAT-</a:t>
            </a:r>
            <a:r>
              <a:rPr sz="700" spc="-10" dirty="0">
                <a:solidFill>
                  <a:srgbClr val="231F20"/>
                </a:solidFill>
                <a:latin typeface="Calibri"/>
                <a:cs typeface="Calibri"/>
              </a:rPr>
              <a:t>US-</a:t>
            </a:r>
            <a:r>
              <a:rPr sz="700" dirty="0">
                <a:solidFill>
                  <a:srgbClr val="231F20"/>
                </a:solidFill>
                <a:latin typeface="Calibri"/>
                <a:cs typeface="Calibri"/>
              </a:rPr>
              <a:t>2013</a:t>
            </a:r>
            <a:r>
              <a:rPr lang="en-US" sz="700">
                <a:solidFill>
                  <a:srgbClr val="231F20"/>
                </a:solidFill>
                <a:latin typeface="Calibri"/>
                <a:cs typeface="Calibri"/>
              </a:rPr>
              <a:t>863</a:t>
            </a:r>
            <a:r>
              <a:rPr sz="70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lang="en-US" sz="700" dirty="0">
                <a:solidFill>
                  <a:srgbClr val="231F20"/>
                </a:solidFill>
                <a:latin typeface="Calibri"/>
                <a:cs typeface="Calibri"/>
              </a:rPr>
              <a:t>4</a:t>
            </a:r>
            <a:r>
              <a:rPr sz="700">
                <a:solidFill>
                  <a:srgbClr val="231F20"/>
                </a:solidFill>
                <a:latin typeface="Calibri"/>
                <a:cs typeface="Calibri"/>
              </a:rPr>
              <a:t>.0</a:t>
            </a:r>
            <a:r>
              <a:rPr sz="700" spc="15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dirty="0">
                <a:solidFill>
                  <a:srgbClr val="231F20"/>
                </a:solidFill>
                <a:latin typeface="Calibri"/>
                <a:cs typeface="Calibri"/>
              </a:rPr>
              <a:t>-</a:t>
            </a:r>
            <a:r>
              <a:rPr sz="700" spc="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231F20"/>
                </a:solidFill>
                <a:latin typeface="Calibri"/>
                <a:cs typeface="Calibri"/>
              </a:rPr>
              <a:t>P</a:t>
            </a:r>
            <a:endParaRPr sz="700" dirty="0">
              <a:latin typeface="Calibri"/>
              <a:cs typeface="Calibri"/>
            </a:endParaRPr>
          </a:p>
          <a:p>
            <a:pPr marR="5080" algn="r">
              <a:lnSpc>
                <a:spcPts val="819"/>
              </a:lnSpc>
            </a:pPr>
            <a:r>
              <a:rPr sz="700" spc="-10" dirty="0">
                <a:solidFill>
                  <a:srgbClr val="231F20"/>
                </a:solidFill>
                <a:latin typeface="Calibri"/>
                <a:cs typeface="Calibri"/>
              </a:rPr>
              <a:t>Expiration</a:t>
            </a:r>
            <a:r>
              <a:rPr sz="700" spc="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dirty="0">
                <a:solidFill>
                  <a:srgbClr val="231F20"/>
                </a:solidFill>
                <a:latin typeface="Calibri"/>
                <a:cs typeface="Calibri"/>
              </a:rPr>
              <a:t>Date:</a:t>
            </a:r>
            <a:r>
              <a:rPr sz="700" spc="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lang="en-US" sz="700" spc="-10" dirty="0">
                <a:solidFill>
                  <a:srgbClr val="231F20"/>
                </a:solidFill>
                <a:latin typeface="Calibri"/>
                <a:cs typeface="Calibri"/>
              </a:rPr>
              <a:t>06/01/2026</a:t>
            </a:r>
            <a:endParaRPr sz="700" dirty="0">
              <a:latin typeface="Calibri"/>
              <a:cs typeface="Calibri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A9F2656E-B760-3378-C9C4-AEAD07135F58}"/>
              </a:ext>
            </a:extLst>
          </p:cNvPr>
          <p:cNvSpPr txBox="1"/>
          <p:nvPr/>
        </p:nvSpPr>
        <p:spPr>
          <a:xfrm>
            <a:off x="1629740" y="2971800"/>
            <a:ext cx="5767070" cy="467500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65100" indent="-114300">
              <a:lnSpc>
                <a:spcPct val="108300"/>
              </a:lnSpc>
              <a:spcBef>
                <a:spcPts val="200"/>
              </a:spcBef>
              <a:buChar char="•"/>
              <a:tabLst>
                <a:tab pos="165100" algn="l"/>
              </a:tabLst>
            </a:pPr>
            <a:r>
              <a:rPr lang="en-IN" sz="900" spc="-10" dirty="0">
                <a:solidFill>
                  <a:srgbClr val="58595B"/>
                </a:solidFill>
                <a:latin typeface="Calibri Light"/>
                <a:cs typeface="Calibri Light"/>
              </a:rPr>
              <a:t>CRIM-negative patients are not expected to have residual protein expression.  This can result in the development of antibody </a:t>
            </a:r>
            <a:r>
              <a:rPr lang="en-IN" sz="900" spc="-10" dirty="0" err="1">
                <a:solidFill>
                  <a:srgbClr val="58595B"/>
                </a:solidFill>
                <a:latin typeface="Calibri Light"/>
                <a:cs typeface="Calibri Light"/>
              </a:rPr>
              <a:t>titers</a:t>
            </a:r>
            <a:r>
              <a:rPr lang="en-IN" sz="900" spc="-10" dirty="0">
                <a:solidFill>
                  <a:srgbClr val="58595B"/>
                </a:solidFill>
                <a:latin typeface="Calibri Light"/>
                <a:cs typeface="Calibri Light"/>
              </a:rPr>
              <a:t> typically leading to a poorer treatment response.  CRIM-positive patients do produce some residual protein expression and are typically expected to produce low antibody titers.</a:t>
            </a:r>
            <a:r>
              <a:rPr lang="en-IN" sz="900" spc="-10" baseline="30000" dirty="0">
                <a:solidFill>
                  <a:srgbClr val="58595B"/>
                </a:solidFill>
                <a:latin typeface="Calibri Light"/>
                <a:cs typeface="Calibri Light"/>
              </a:rPr>
              <a:t>3</a:t>
            </a:r>
          </a:p>
        </p:txBody>
      </p:sp>
      <p:sp>
        <p:nvSpPr>
          <p:cNvPr id="11" name="object 6">
            <a:extLst>
              <a:ext uri="{FF2B5EF4-FFF2-40B4-BE49-F238E27FC236}">
                <a16:creationId xmlns:a16="http://schemas.microsoft.com/office/drawing/2014/main" id="{6FD51AD2-27A9-24C7-481D-FB1BFC351669}"/>
              </a:ext>
            </a:extLst>
          </p:cNvPr>
          <p:cNvSpPr txBox="1"/>
          <p:nvPr/>
        </p:nvSpPr>
        <p:spPr>
          <a:xfrm>
            <a:off x="1595468" y="1420231"/>
            <a:ext cx="5767070" cy="487313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65100" marR="240029" indent="-114300">
              <a:spcBef>
                <a:spcPts val="800"/>
              </a:spcBef>
              <a:buChar char="•"/>
              <a:tabLst>
                <a:tab pos="165100" algn="l"/>
              </a:tabLst>
            </a:pPr>
            <a:r>
              <a:rPr lang="en-IN" sz="900" b="0" dirty="0" err="1">
                <a:solidFill>
                  <a:srgbClr val="58595B"/>
                </a:solidFill>
                <a:latin typeface="Calibri Light"/>
                <a:cs typeface="Calibri Light"/>
              </a:rPr>
              <a:t>Pompe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disease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is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caused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by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an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absence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or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deficiency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of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the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lysosomal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enzyme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acid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 α-glucosidase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(GAA),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essential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for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the</a:t>
            </a:r>
            <a:r>
              <a:rPr lang="en-IN"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degradation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of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glycogen.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Absence</a:t>
            </a:r>
            <a:r>
              <a:rPr lang="en-IN"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or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deficiency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of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the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GAA</a:t>
            </a:r>
            <a:r>
              <a:rPr lang="en-IN"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enzyme</a:t>
            </a:r>
            <a:r>
              <a:rPr lang="en-IN" sz="900" b="0" spc="-2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results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in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progressive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accumulation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of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lysosomal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glycogen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that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can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affect</a:t>
            </a:r>
            <a:r>
              <a:rPr lang="en-IN" sz="900" b="0" spc="-15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all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dirty="0">
                <a:solidFill>
                  <a:srgbClr val="58595B"/>
                </a:solidFill>
                <a:latin typeface="Calibri Light"/>
                <a:cs typeface="Calibri Light"/>
              </a:rPr>
              <a:t>muscle</a:t>
            </a:r>
            <a:r>
              <a:rPr lang="en-IN" sz="900" b="0" spc="-20" dirty="0">
                <a:solidFill>
                  <a:srgbClr val="58595B"/>
                </a:solidFill>
                <a:latin typeface="Calibri Light"/>
                <a:cs typeface="Calibri Light"/>
              </a:rPr>
              <a:t> </a:t>
            </a:r>
            <a:r>
              <a:rPr lang="en-IN" sz="900" b="0" spc="-10" dirty="0">
                <a:solidFill>
                  <a:srgbClr val="58595B"/>
                </a:solidFill>
                <a:latin typeface="Calibri Light"/>
                <a:cs typeface="Calibri Light"/>
              </a:rPr>
              <a:t>types</a:t>
            </a:r>
            <a:r>
              <a:rPr lang="en-IN" sz="900" b="0" spc="-15" baseline="35353" dirty="0">
                <a:solidFill>
                  <a:srgbClr val="58595B"/>
                </a:solidFill>
                <a:latin typeface="Calibri Light"/>
                <a:cs typeface="Calibri Light"/>
              </a:rPr>
              <a:t>1</a:t>
            </a:r>
            <a:endParaRPr lang="en-IN" sz="900" baseline="35353" dirty="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5400000">
            <a:off x="3641694" y="5676851"/>
            <a:ext cx="512961" cy="7748451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780"/>
              </a:lnSpc>
            </a:pPr>
            <a:r>
              <a:rPr sz="700" b="1" spc="-20" dirty="0">
                <a:solidFill>
                  <a:srgbClr val="231F20"/>
                </a:solidFill>
                <a:latin typeface="Calibri"/>
                <a:cs typeface="Calibri"/>
              </a:rPr>
              <a:t>*Testing</a:t>
            </a:r>
            <a:r>
              <a:rPr sz="700" b="1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is</a:t>
            </a:r>
            <a:r>
              <a:rPr sz="700" b="1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performed</a:t>
            </a:r>
            <a:r>
              <a:rPr sz="700" b="1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at</a:t>
            </a:r>
            <a:r>
              <a:rPr sz="700" b="1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no</a:t>
            </a:r>
            <a:r>
              <a:rPr sz="700" b="1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charge;</a:t>
            </a:r>
            <a:r>
              <a:rPr sz="700" b="1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local</a:t>
            </a:r>
            <a:r>
              <a:rPr sz="700" b="1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charges</a:t>
            </a:r>
            <a:r>
              <a:rPr sz="700" b="1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may</a:t>
            </a:r>
            <a:r>
              <a:rPr sz="700" b="1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apply</a:t>
            </a:r>
            <a:r>
              <a:rPr sz="700" b="1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for</a:t>
            </a:r>
            <a:r>
              <a:rPr sz="700" b="1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sample</a:t>
            </a:r>
            <a:r>
              <a:rPr sz="700" b="1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collection,</a:t>
            </a:r>
            <a:r>
              <a:rPr sz="700" b="1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processing,</a:t>
            </a:r>
            <a:r>
              <a:rPr sz="700" b="1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dirty="0">
                <a:solidFill>
                  <a:srgbClr val="231F20"/>
                </a:solidFill>
                <a:latin typeface="Calibri"/>
                <a:cs typeface="Calibri"/>
              </a:rPr>
              <a:t>or</a:t>
            </a:r>
            <a:r>
              <a:rPr sz="700" b="1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b="1" spc="-10" dirty="0">
                <a:solidFill>
                  <a:srgbClr val="231F20"/>
                </a:solidFill>
                <a:latin typeface="Calibri"/>
                <a:cs typeface="Calibri"/>
              </a:rPr>
              <a:t>shipping.</a:t>
            </a:r>
            <a:endParaRPr sz="700" dirty="0">
              <a:latin typeface="Calibri"/>
              <a:cs typeface="Calibri"/>
            </a:endParaRPr>
          </a:p>
          <a:p>
            <a:pPr marL="12700" marR="5080">
              <a:lnSpc>
                <a:spcPts val="800"/>
              </a:lnSpc>
            </a:pP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avg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spc="-45" dirty="0">
                <a:solidFill>
                  <a:srgbClr val="231F20"/>
                </a:solidFill>
                <a:latin typeface="Calibri Light"/>
                <a:cs typeface="Calibri Light"/>
              </a:rPr>
              <a:t>TAT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=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average</a:t>
            </a:r>
            <a:r>
              <a:rPr sz="700" b="0" spc="-1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turnaround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time;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d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=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days;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DBS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=</a:t>
            </a:r>
            <a:r>
              <a:rPr sz="700" b="0" spc="-1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dried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blood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spot;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del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=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deletion;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dup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=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duplication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analysis;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incl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=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including</a:t>
            </a:r>
            <a:r>
              <a:rPr lang="en-IN" sz="700" spc="-10" dirty="0">
                <a:solidFill>
                  <a:srgbClr val="231F20"/>
                </a:solidFill>
                <a:latin typeface="Calibri Light"/>
                <a:cs typeface="Calibri Light"/>
              </a:rPr>
              <a:t>;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Ins</a:t>
            </a:r>
            <a:r>
              <a:rPr sz="700" b="0" spc="-1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=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insurance;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Inst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=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institution;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min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=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minimum;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WB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=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whole</a:t>
            </a:r>
            <a:r>
              <a:rPr sz="700" b="0" spc="-1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blood;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wks</a:t>
            </a:r>
            <a:r>
              <a:rPr sz="700" b="0" spc="-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dirty="0">
                <a:solidFill>
                  <a:srgbClr val="231F20"/>
                </a:solidFill>
                <a:latin typeface="Calibri Light"/>
                <a:cs typeface="Calibri Light"/>
              </a:rPr>
              <a:t>=</a:t>
            </a:r>
            <a:r>
              <a:rPr sz="700" b="0" spc="-1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700" b="0" spc="-10" dirty="0">
                <a:solidFill>
                  <a:srgbClr val="231F20"/>
                </a:solidFill>
                <a:latin typeface="Calibri Light"/>
                <a:cs typeface="Calibri Light"/>
              </a:rPr>
              <a:t>weeks.</a:t>
            </a:r>
            <a:endParaRPr lang="en-US" sz="700" b="0" spc="-10" dirty="0">
              <a:solidFill>
                <a:srgbClr val="231F20"/>
              </a:solidFill>
              <a:latin typeface="Calibri Light"/>
              <a:cs typeface="Calibri Light"/>
            </a:endParaRPr>
          </a:p>
          <a:p>
            <a:pPr marL="12700" marR="5080">
              <a:lnSpc>
                <a:spcPts val="800"/>
              </a:lnSpc>
            </a:pPr>
            <a:r>
              <a:rPr lang="en-IN" sz="700" b="1" spc="-10" dirty="0">
                <a:solidFill>
                  <a:srgbClr val="231F20"/>
                </a:solidFill>
                <a:latin typeface="Calibri"/>
                <a:cs typeface="Calibri"/>
              </a:rPr>
              <a:t>References:</a:t>
            </a:r>
            <a:r>
              <a:rPr lang="en-IN" sz="700" b="1" spc="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1. American Association of Neuromuscular and Electrodiagnostic Medicine (AANEM). </a:t>
            </a:r>
            <a:r>
              <a:rPr lang="en-IN" sz="700" i="1" spc="5" dirty="0">
                <a:solidFill>
                  <a:srgbClr val="231F20"/>
                </a:solidFill>
                <a:latin typeface="Calibri"/>
                <a:cs typeface="Calibri"/>
              </a:rPr>
              <a:t>Muscle Nerve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. 2009;40:149-160. 2. </a:t>
            </a:r>
            <a:r>
              <a:rPr lang="en-IN" sz="700" spc="5" dirty="0" err="1">
                <a:solidFill>
                  <a:srgbClr val="231F20"/>
                </a:solidFill>
                <a:latin typeface="Calibri"/>
                <a:cs typeface="Calibri"/>
              </a:rPr>
              <a:t>Martiniuk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 F, et al. </a:t>
            </a:r>
            <a:r>
              <a:rPr lang="en-IN" sz="700" i="1" spc="5" dirty="0">
                <a:solidFill>
                  <a:srgbClr val="231F20"/>
                </a:solidFill>
                <a:latin typeface="Calibri"/>
                <a:cs typeface="Calibri"/>
              </a:rPr>
              <a:t>Am J Med Genet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. 1998;79:69-72. 3. </a:t>
            </a:r>
            <a:r>
              <a:rPr lang="en-IN" sz="700" spc="5" dirty="0" err="1">
                <a:solidFill>
                  <a:srgbClr val="231F20"/>
                </a:solidFill>
                <a:latin typeface="Calibri"/>
                <a:cs typeface="Calibri"/>
              </a:rPr>
              <a:t>Berrier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, K. et al. </a:t>
            </a:r>
            <a:r>
              <a:rPr lang="en-IN" sz="700" i="1" spc="5" dirty="0">
                <a:solidFill>
                  <a:srgbClr val="231F20"/>
                </a:solidFill>
                <a:latin typeface="Calibri"/>
                <a:cs typeface="Calibri"/>
              </a:rPr>
              <a:t>Genet Med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. 2015; 17:912–918; 4. </a:t>
            </a:r>
            <a:r>
              <a:rPr lang="en-IN" sz="700" spc="5" dirty="0" err="1">
                <a:solidFill>
                  <a:srgbClr val="231F20"/>
                </a:solidFill>
                <a:latin typeface="Calibri"/>
                <a:cs typeface="Calibri"/>
              </a:rPr>
              <a:t>Kronn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 DF, et al. </a:t>
            </a:r>
            <a:r>
              <a:rPr lang="en-IN" sz="700" i="1" spc="5" dirty="0" err="1">
                <a:solidFill>
                  <a:srgbClr val="231F20"/>
                </a:solidFill>
                <a:latin typeface="Calibri"/>
                <a:cs typeface="Calibri"/>
              </a:rPr>
              <a:t>Pediatrics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. 2017;140(</a:t>
            </a:r>
            <a:r>
              <a:rPr lang="en-IN" sz="700" spc="5" dirty="0" err="1">
                <a:solidFill>
                  <a:srgbClr val="231F20"/>
                </a:solidFill>
                <a:latin typeface="Calibri"/>
                <a:cs typeface="Calibri"/>
              </a:rPr>
              <a:t>Suppl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 1):S24-S45. 5. Werneck LC, et al. </a:t>
            </a:r>
            <a:r>
              <a:rPr lang="en-IN" sz="700" i="1" spc="5" dirty="0" err="1">
                <a:solidFill>
                  <a:srgbClr val="231F20"/>
                </a:solidFill>
                <a:latin typeface="Calibri"/>
                <a:cs typeface="Calibri"/>
              </a:rPr>
              <a:t>Arq</a:t>
            </a:r>
            <a:r>
              <a:rPr lang="en-IN" sz="700" i="1" spc="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lang="en-IN" sz="700" i="1" spc="5" dirty="0" err="1">
                <a:solidFill>
                  <a:srgbClr val="231F20"/>
                </a:solidFill>
                <a:latin typeface="Calibri"/>
                <a:cs typeface="Calibri"/>
              </a:rPr>
              <a:t>Neuropsiquiatr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. 2013;71:284-289. 6. Hobson-Webb LD, et al. </a:t>
            </a:r>
            <a:r>
              <a:rPr lang="en-IN" sz="700" i="1" spc="5" dirty="0">
                <a:solidFill>
                  <a:srgbClr val="231F20"/>
                </a:solidFill>
                <a:latin typeface="Calibri"/>
                <a:cs typeface="Calibri"/>
              </a:rPr>
              <a:t>Clin </a:t>
            </a:r>
            <a:r>
              <a:rPr lang="en-IN" sz="700" i="1" spc="5" dirty="0" err="1">
                <a:solidFill>
                  <a:srgbClr val="231F20"/>
                </a:solidFill>
                <a:latin typeface="Calibri"/>
                <a:cs typeface="Calibri"/>
              </a:rPr>
              <a:t>Neurophysiol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. 2011;122:2312-2317. 7. </a:t>
            </a:r>
            <a:r>
              <a:rPr lang="en-IN" sz="700" spc="5" dirty="0" err="1">
                <a:solidFill>
                  <a:srgbClr val="231F20"/>
                </a:solidFill>
                <a:latin typeface="Calibri"/>
                <a:cs typeface="Calibri"/>
              </a:rPr>
              <a:t>Kishnani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 PS, et al</a:t>
            </a:r>
            <a:r>
              <a:rPr lang="en-IN" sz="700" i="1" spc="5" dirty="0">
                <a:solidFill>
                  <a:srgbClr val="231F20"/>
                </a:solidFill>
                <a:latin typeface="Calibri"/>
                <a:cs typeface="Calibri"/>
              </a:rPr>
              <a:t>. Genet Med</a:t>
            </a:r>
            <a:r>
              <a:rPr lang="en-IN" sz="700" spc="5" dirty="0">
                <a:solidFill>
                  <a:srgbClr val="231F20"/>
                </a:solidFill>
                <a:latin typeface="Calibri"/>
                <a:cs typeface="Calibri"/>
              </a:rPr>
              <a:t>. 2006;8:267-288.</a:t>
            </a:r>
            <a:endParaRPr lang="en-IN" sz="700" dirty="0">
              <a:latin typeface="Calibri Light"/>
              <a:cs typeface="Calibri Light"/>
            </a:endParaRPr>
          </a:p>
        </p:txBody>
      </p:sp>
      <p:sp>
        <p:nvSpPr>
          <p:cNvPr id="3" name="object 3"/>
          <p:cNvSpPr txBox="1"/>
          <p:nvPr/>
        </p:nvSpPr>
        <p:spPr>
          <a:xfrm rot="5400000">
            <a:off x="4304144" y="-2854930"/>
            <a:ext cx="577081" cy="6359434"/>
          </a:xfrm>
          <a:prstGeom prst="rect">
            <a:avLst/>
          </a:prstGeom>
        </p:spPr>
        <p:txBody>
          <a:bodyPr vert="vert270" wrap="square" lIns="0" tIns="2540" rIns="0" bIns="0" rtlCol="0">
            <a:spAutoFit/>
          </a:bodyPr>
          <a:lstStyle/>
          <a:p>
            <a:pPr marL="12700" marR="5080" algn="l">
              <a:lnSpc>
                <a:spcPts val="850"/>
              </a:lnSpc>
              <a:spcBef>
                <a:spcPts val="20"/>
              </a:spcBef>
            </a:pP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Some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of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the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laboratories offering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testing for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both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lang="en-US" sz="800" spc="-10" dirty="0" err="1">
                <a:solidFill>
                  <a:srgbClr val="231F20"/>
                </a:solidFill>
                <a:latin typeface="Calibri"/>
                <a:cs typeface="Calibri"/>
              </a:rPr>
              <a:t>Pompe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enzyme assay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(</a:t>
            </a:r>
            <a:r>
              <a:rPr lang="en-US" sz="800" dirty="0">
                <a:solidFill>
                  <a:srgbClr val="231F20"/>
                </a:solidFill>
                <a:latin typeface="Calibri"/>
                <a:cs typeface="Calibri"/>
              </a:rPr>
              <a:t>acid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α-</a:t>
            </a:r>
            <a:r>
              <a:rPr lang="en-US" sz="800" dirty="0">
                <a:solidFill>
                  <a:srgbClr val="231F20"/>
                </a:solidFill>
                <a:latin typeface="Calibri"/>
                <a:cs typeface="Calibri"/>
              </a:rPr>
              <a:t>glucosidase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)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and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lang="en-US" sz="800" i="1" dirty="0">
                <a:solidFill>
                  <a:srgbClr val="231F20"/>
                </a:solidFill>
                <a:latin typeface="Calibri"/>
                <a:cs typeface="Calibri"/>
              </a:rPr>
              <a:t>GA</a:t>
            </a:r>
            <a:r>
              <a:rPr sz="800" i="1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800" i="1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sequencing</a:t>
            </a:r>
            <a:r>
              <a:rPr lang="en-US" sz="800" dirty="0">
                <a:solidFill>
                  <a:srgbClr val="231F20"/>
                </a:solidFill>
                <a:latin typeface="Calibri"/>
                <a:cs typeface="Calibri"/>
              </a:rPr>
              <a:t>.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There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may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be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other</a:t>
            </a:r>
            <a:r>
              <a:rPr lang="en-IN"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testing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appropriate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for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your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patient,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and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this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is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not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an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endorsement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of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any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specific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laboratory.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Other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testing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options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can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be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found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at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u="sng" spc="-10" dirty="0">
                <a:solidFill>
                  <a:srgbClr val="2764B0"/>
                </a:solidFill>
                <a:uFill>
                  <a:solidFill>
                    <a:srgbClr val="2764B0"/>
                  </a:solidFill>
                </a:uFill>
                <a:latin typeface="Calibri"/>
                <a:cs typeface="Calibri"/>
                <a:hlinkClick r:id="rId2"/>
              </a:rPr>
              <a:t>www.concertgenetics.</a:t>
            </a:r>
            <a:r>
              <a:rPr sz="800" spc="-10" dirty="0">
                <a:solidFill>
                  <a:srgbClr val="2764B0"/>
                </a:solidFill>
                <a:latin typeface="Calibri"/>
                <a:cs typeface="Calibri"/>
                <a:hlinkClick r:id="rId2"/>
              </a:rPr>
              <a:t>c</a:t>
            </a:r>
            <a:r>
              <a:rPr sz="800" u="sng" spc="-10" dirty="0">
                <a:solidFill>
                  <a:srgbClr val="2764B0"/>
                </a:solidFill>
                <a:uFill>
                  <a:solidFill>
                    <a:srgbClr val="2764B0"/>
                  </a:solidFill>
                </a:uFill>
                <a:latin typeface="Calibri"/>
                <a:cs typeface="Calibri"/>
                <a:hlinkClick r:id="rId2"/>
              </a:rPr>
              <a:t>om</a:t>
            </a:r>
            <a:r>
              <a:rPr sz="800" spc="-10" dirty="0">
                <a:solidFill>
                  <a:srgbClr val="2764B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or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u="sng" spc="-10" dirty="0">
                <a:solidFill>
                  <a:srgbClr val="2764B0"/>
                </a:solidFill>
                <a:uFill>
                  <a:solidFill>
                    <a:srgbClr val="2764B0"/>
                  </a:solidFill>
                </a:uFill>
                <a:latin typeface="Calibri"/>
                <a:cs typeface="Calibri"/>
                <a:hlinkClick r:id="rId3"/>
              </a:rPr>
              <a:t>www.ncbi.nlm.nih.gov/gt</a:t>
            </a:r>
            <a:r>
              <a:rPr sz="800" spc="-10" dirty="0">
                <a:solidFill>
                  <a:srgbClr val="2764B0"/>
                </a:solidFill>
                <a:latin typeface="Calibri"/>
                <a:cs typeface="Calibri"/>
                <a:hlinkClick r:id="rId3"/>
              </a:rPr>
              <a:t>r</a:t>
            </a:r>
            <a:r>
              <a:rPr lang="en-IN" sz="800" spc="-10" dirty="0">
                <a:solidFill>
                  <a:srgbClr val="231F20"/>
                </a:solidFill>
                <a:latin typeface="Calibri"/>
                <a:cs typeface="Calibri"/>
              </a:rPr>
              <a:t>.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Consult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each</a:t>
            </a:r>
            <a:r>
              <a:rPr sz="800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laboratory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for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</a:t>
            </a:r>
            <a:r>
              <a:rPr sz="800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full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range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of</a:t>
            </a:r>
            <a:r>
              <a:rPr sz="800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options.</a:t>
            </a:r>
            <a:r>
              <a:rPr sz="800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Content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is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current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at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time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of</a:t>
            </a:r>
            <a:r>
              <a:rPr sz="800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publication,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and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tests</a:t>
            </a:r>
            <a:r>
              <a:rPr sz="800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may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not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be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available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in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all</a:t>
            </a:r>
            <a:r>
              <a:rPr sz="800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states;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please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call</a:t>
            </a:r>
            <a:r>
              <a:rPr sz="800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laboratory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to</a:t>
            </a:r>
            <a:r>
              <a:rPr sz="800" spc="-2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confirm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test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availability,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sample</a:t>
            </a:r>
            <a:r>
              <a:rPr lang="en-IN"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shipping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information,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 and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all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other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logistics.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Sanofi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does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not review or</a:t>
            </a:r>
            <a:r>
              <a:rPr sz="800" spc="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control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the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content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 of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non-Sanofi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websites. This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listing does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not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constitute</a:t>
            </a:r>
            <a:r>
              <a:rPr sz="800" spc="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an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endorsement by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Sanofi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of</a:t>
            </a:r>
            <a:r>
              <a:rPr sz="800" spc="-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information</a:t>
            </a:r>
            <a:r>
              <a:rPr lang="en-IN" sz="800" spc="-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provided</a:t>
            </a:r>
            <a:r>
              <a:rPr sz="800" spc="-2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by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any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dirty="0">
                <a:solidFill>
                  <a:srgbClr val="231F20"/>
                </a:solidFill>
                <a:latin typeface="Calibri"/>
                <a:cs typeface="Calibri"/>
              </a:rPr>
              <a:t>other</a:t>
            </a:r>
            <a:r>
              <a:rPr sz="800" spc="-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Calibri"/>
                <a:cs typeface="Calibri"/>
              </a:rPr>
              <a:t>organizations.</a:t>
            </a:r>
            <a:endParaRPr sz="800" dirty="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 rot="5400000">
            <a:off x="417941" y="-417941"/>
            <a:ext cx="577083" cy="1412966"/>
          </a:xfrm>
          <a:custGeom>
            <a:avLst/>
            <a:gdLst/>
            <a:ahLst/>
            <a:cxnLst/>
            <a:rect l="l" t="t" r="r" b="b"/>
            <a:pathLst>
              <a:path w="527050" h="1851659">
                <a:moveTo>
                  <a:pt x="0" y="0"/>
                </a:moveTo>
                <a:lnTo>
                  <a:pt x="0" y="1851660"/>
                </a:lnTo>
                <a:lnTo>
                  <a:pt x="526961" y="1851660"/>
                </a:lnTo>
                <a:lnTo>
                  <a:pt x="526961" y="0"/>
                </a:lnTo>
                <a:lnTo>
                  <a:pt x="0" y="0"/>
                </a:lnTo>
                <a:close/>
              </a:path>
            </a:pathLst>
          </a:custGeom>
          <a:solidFill>
            <a:srgbClr val="5BBA4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 rot="5400000">
            <a:off x="472892" y="-231808"/>
            <a:ext cx="467179" cy="113433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lang="en-US" sz="1300" b="1" spc="-20" dirty="0">
                <a:solidFill>
                  <a:schemeClr val="bg1"/>
                </a:solidFill>
                <a:latin typeface="Calibri"/>
                <a:cs typeface="Calibri"/>
              </a:rPr>
              <a:t>Testing Options for </a:t>
            </a:r>
            <a:r>
              <a:rPr lang="en-US" sz="1300" b="1" spc="-20" dirty="0" err="1">
                <a:solidFill>
                  <a:schemeClr val="bg1"/>
                </a:solidFill>
                <a:latin typeface="Calibri"/>
                <a:cs typeface="Calibri"/>
              </a:rPr>
              <a:t>Pompe</a:t>
            </a:r>
            <a:r>
              <a:rPr lang="en-US" sz="1300" b="1" spc="-20" dirty="0">
                <a:solidFill>
                  <a:schemeClr val="bg1"/>
                </a:solidFill>
                <a:latin typeface="Calibri"/>
                <a:cs typeface="Calibri"/>
              </a:rPr>
              <a:t> Disease</a:t>
            </a:r>
            <a:endParaRPr sz="13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 rot="5400000">
            <a:off x="7106896" y="9424353"/>
            <a:ext cx="192360" cy="10515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R="5080" algn="r">
              <a:lnSpc>
                <a:spcPts val="745"/>
              </a:lnSpc>
            </a:pPr>
            <a:r>
              <a:rPr sz="700" spc="-35" dirty="0">
                <a:solidFill>
                  <a:srgbClr val="231F20"/>
                </a:solidFill>
                <a:latin typeface="Calibri"/>
                <a:cs typeface="Calibri"/>
              </a:rPr>
              <a:t>MAT-</a:t>
            </a:r>
            <a:r>
              <a:rPr sz="700" spc="-10" dirty="0">
                <a:solidFill>
                  <a:srgbClr val="231F20"/>
                </a:solidFill>
                <a:latin typeface="Calibri"/>
                <a:cs typeface="Calibri"/>
              </a:rPr>
              <a:t>US-</a:t>
            </a:r>
            <a:r>
              <a:rPr sz="700" dirty="0">
                <a:solidFill>
                  <a:srgbClr val="231F20"/>
                </a:solidFill>
                <a:latin typeface="Calibri"/>
                <a:cs typeface="Calibri"/>
              </a:rPr>
              <a:t>2013</a:t>
            </a:r>
            <a:r>
              <a:rPr lang="en-US" sz="700" dirty="0">
                <a:solidFill>
                  <a:srgbClr val="231F20"/>
                </a:solidFill>
                <a:latin typeface="Calibri"/>
                <a:cs typeface="Calibri"/>
              </a:rPr>
              <a:t>863</a:t>
            </a:r>
            <a:r>
              <a:rPr sz="700" spc="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dirty="0">
                <a:solidFill>
                  <a:srgbClr val="231F20"/>
                </a:solidFill>
                <a:latin typeface="Calibri"/>
                <a:cs typeface="Calibri"/>
              </a:rPr>
              <a:t>v</a:t>
            </a:r>
            <a:r>
              <a:rPr lang="en-US" sz="700" dirty="0">
                <a:solidFill>
                  <a:srgbClr val="231F20"/>
                </a:solidFill>
                <a:latin typeface="Calibri"/>
                <a:cs typeface="Calibri"/>
              </a:rPr>
              <a:t>4</a:t>
            </a:r>
            <a:r>
              <a:rPr sz="700" dirty="0">
                <a:solidFill>
                  <a:srgbClr val="231F20"/>
                </a:solidFill>
                <a:latin typeface="Calibri"/>
                <a:cs typeface="Calibri"/>
              </a:rPr>
              <a:t>.0</a:t>
            </a:r>
            <a:r>
              <a:rPr sz="700" spc="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dirty="0">
                <a:solidFill>
                  <a:srgbClr val="231F20"/>
                </a:solidFill>
                <a:latin typeface="Calibri"/>
                <a:cs typeface="Calibri"/>
              </a:rPr>
              <a:t>-</a:t>
            </a:r>
            <a:r>
              <a:rPr sz="700" spc="10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spc="-50" dirty="0">
                <a:solidFill>
                  <a:srgbClr val="231F20"/>
                </a:solidFill>
                <a:latin typeface="Calibri"/>
                <a:cs typeface="Calibri"/>
              </a:rPr>
              <a:t>P</a:t>
            </a:r>
            <a:endParaRPr sz="700" dirty="0">
              <a:latin typeface="Calibri"/>
              <a:cs typeface="Calibri"/>
            </a:endParaRPr>
          </a:p>
          <a:p>
            <a:pPr marR="5080" algn="r">
              <a:lnSpc>
                <a:spcPts val="819"/>
              </a:lnSpc>
            </a:pPr>
            <a:r>
              <a:rPr sz="700" spc="-10" dirty="0">
                <a:solidFill>
                  <a:srgbClr val="231F20"/>
                </a:solidFill>
                <a:latin typeface="Calibri"/>
                <a:cs typeface="Calibri"/>
              </a:rPr>
              <a:t>Expiration</a:t>
            </a:r>
            <a:r>
              <a:rPr sz="700" spc="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700" dirty="0">
                <a:solidFill>
                  <a:srgbClr val="231F20"/>
                </a:solidFill>
                <a:latin typeface="Calibri"/>
                <a:cs typeface="Calibri"/>
              </a:rPr>
              <a:t>Date:</a:t>
            </a:r>
            <a:r>
              <a:rPr sz="700" spc="1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lang="en-US" sz="700" spc="-10" dirty="0">
                <a:solidFill>
                  <a:srgbClr val="231F20"/>
                </a:solidFill>
                <a:latin typeface="Calibri"/>
                <a:cs typeface="Calibri"/>
              </a:rPr>
              <a:t>06</a:t>
            </a:r>
            <a:r>
              <a:rPr sz="700" spc="-10" dirty="0">
                <a:solidFill>
                  <a:srgbClr val="231F20"/>
                </a:solidFill>
                <a:latin typeface="Calibri"/>
                <a:cs typeface="Calibri"/>
              </a:rPr>
              <a:t>/</a:t>
            </a:r>
            <a:r>
              <a:rPr lang="en-US" sz="700" spc="-10" dirty="0">
                <a:solidFill>
                  <a:srgbClr val="231F20"/>
                </a:solidFill>
                <a:latin typeface="Calibri"/>
                <a:cs typeface="Calibri"/>
              </a:rPr>
              <a:t>01</a:t>
            </a:r>
            <a:r>
              <a:rPr sz="700" spc="-10" dirty="0">
                <a:solidFill>
                  <a:srgbClr val="231F20"/>
                </a:solidFill>
                <a:latin typeface="Calibri"/>
                <a:cs typeface="Calibri"/>
              </a:rPr>
              <a:t>/</a:t>
            </a:r>
            <a:r>
              <a:rPr lang="en-IN" sz="700" spc="-10" dirty="0">
                <a:solidFill>
                  <a:srgbClr val="231F20"/>
                </a:solidFill>
                <a:latin typeface="Calibri"/>
                <a:cs typeface="Calibri"/>
              </a:rPr>
              <a:t>2026</a:t>
            </a:r>
            <a:endParaRPr sz="700" dirty="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 rot="5400000">
            <a:off x="1070876" y="8788576"/>
            <a:ext cx="206660" cy="2280920"/>
          </a:xfrm>
          <a:prstGeom prst="rect">
            <a:avLst/>
          </a:prstGeom>
        </p:spPr>
        <p:txBody>
          <a:bodyPr vert="vert270" wrap="square" lIns="0" tIns="7620" rIns="0" bIns="0" rtlCol="0">
            <a:spAutoFit/>
          </a:bodyPr>
          <a:lstStyle/>
          <a:p>
            <a:pPr marL="12700" marR="5080">
              <a:lnSpc>
                <a:spcPts val="800"/>
              </a:lnSpc>
              <a:spcBef>
                <a:spcPts val="60"/>
              </a:spcBef>
            </a:pP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©</a:t>
            </a:r>
            <a:r>
              <a:rPr sz="800" b="0" spc="-2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202</a:t>
            </a:r>
            <a:r>
              <a:rPr lang="en-US" sz="800" b="0" dirty="0">
                <a:solidFill>
                  <a:srgbClr val="231F20"/>
                </a:solidFill>
                <a:latin typeface="Calibri Light"/>
                <a:cs typeface="Calibri Light"/>
              </a:rPr>
              <a:t>4</a:t>
            </a:r>
            <a:r>
              <a:rPr sz="8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Genzyme</a:t>
            </a:r>
            <a:r>
              <a:rPr sz="800" b="0" spc="-2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Corporation.</a:t>
            </a:r>
            <a:r>
              <a:rPr sz="8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All</a:t>
            </a:r>
            <a:r>
              <a:rPr sz="800" b="0" spc="-1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rights</a:t>
            </a:r>
            <a:r>
              <a:rPr sz="800" b="0" spc="-10" dirty="0">
                <a:solidFill>
                  <a:srgbClr val="231F20"/>
                </a:solidFill>
                <a:latin typeface="Calibri Light"/>
                <a:cs typeface="Calibri Light"/>
              </a:rPr>
              <a:t> reserved.</a:t>
            </a:r>
            <a:r>
              <a:rPr sz="800" b="0" spc="50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spc="-10" dirty="0">
                <a:solidFill>
                  <a:srgbClr val="231F20"/>
                </a:solidFill>
                <a:latin typeface="Calibri Light"/>
                <a:cs typeface="Calibri Light"/>
              </a:rPr>
              <a:t>Sanofi</a:t>
            </a: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 is</a:t>
            </a:r>
            <a:r>
              <a:rPr sz="800" b="0" spc="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a</a:t>
            </a:r>
            <a:r>
              <a:rPr sz="800" b="0" spc="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spc="-10" dirty="0">
                <a:solidFill>
                  <a:srgbClr val="231F20"/>
                </a:solidFill>
                <a:latin typeface="Calibri Light"/>
                <a:cs typeface="Calibri Light"/>
              </a:rPr>
              <a:t>registered</a:t>
            </a:r>
            <a:r>
              <a:rPr sz="800" b="0" spc="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trademark</a:t>
            </a:r>
            <a:r>
              <a:rPr sz="800" b="0" spc="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of</a:t>
            </a:r>
            <a:r>
              <a:rPr sz="800" b="0" spc="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spc="-10" dirty="0">
                <a:solidFill>
                  <a:srgbClr val="231F20"/>
                </a:solidFill>
                <a:latin typeface="Calibri Light"/>
                <a:cs typeface="Calibri Light"/>
              </a:rPr>
              <a:t>Sanofi</a:t>
            </a: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 or</a:t>
            </a:r>
            <a:r>
              <a:rPr sz="800" b="0" spc="5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dirty="0">
                <a:solidFill>
                  <a:srgbClr val="231F20"/>
                </a:solidFill>
                <a:latin typeface="Calibri Light"/>
                <a:cs typeface="Calibri Light"/>
              </a:rPr>
              <a:t>an</a:t>
            </a:r>
            <a:r>
              <a:rPr sz="800" b="0" spc="10" dirty="0">
                <a:solidFill>
                  <a:srgbClr val="231F20"/>
                </a:solidFill>
                <a:latin typeface="Calibri Light"/>
                <a:cs typeface="Calibri Light"/>
              </a:rPr>
              <a:t> </a:t>
            </a:r>
            <a:r>
              <a:rPr sz="800" b="0" spc="-10" dirty="0">
                <a:solidFill>
                  <a:srgbClr val="231F20"/>
                </a:solidFill>
                <a:latin typeface="Calibri Light"/>
                <a:cs typeface="Calibri Light"/>
              </a:rPr>
              <a:t>affiliate.</a:t>
            </a:r>
            <a:endParaRPr sz="800" dirty="0">
              <a:latin typeface="Calibri Light"/>
              <a:cs typeface="Calibri Light"/>
            </a:endParaRPr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E277F331-8E85-77DB-AF30-FE6B1DBB9C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87755"/>
              </p:ext>
            </p:extLst>
          </p:nvPr>
        </p:nvGraphicFramePr>
        <p:xfrm>
          <a:off x="33746" y="615202"/>
          <a:ext cx="7691845" cy="5099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789">
                  <a:extLst>
                    <a:ext uri="{9D8B030D-6E8A-4147-A177-3AD203B41FA5}">
                      <a16:colId xmlns:a16="http://schemas.microsoft.com/office/drawing/2014/main" val="2795687698"/>
                    </a:ext>
                  </a:extLst>
                </a:gridCol>
                <a:gridCol w="1222465">
                  <a:extLst>
                    <a:ext uri="{9D8B030D-6E8A-4147-A177-3AD203B41FA5}">
                      <a16:colId xmlns:a16="http://schemas.microsoft.com/office/drawing/2014/main" val="2234154925"/>
                    </a:ext>
                  </a:extLst>
                </a:gridCol>
                <a:gridCol w="4263935">
                  <a:extLst>
                    <a:ext uri="{9D8B030D-6E8A-4147-A177-3AD203B41FA5}">
                      <a16:colId xmlns:a16="http://schemas.microsoft.com/office/drawing/2014/main" val="2423025425"/>
                    </a:ext>
                  </a:extLst>
                </a:gridCol>
                <a:gridCol w="794656">
                  <a:extLst>
                    <a:ext uri="{9D8B030D-6E8A-4147-A177-3AD203B41FA5}">
                      <a16:colId xmlns:a16="http://schemas.microsoft.com/office/drawing/2014/main" val="1265543659"/>
                    </a:ext>
                  </a:extLst>
                </a:gridCol>
              </a:tblGrid>
              <a:tr h="206870">
                <a:tc gridSpan="4">
                  <a:txBody>
                    <a:bodyPr/>
                    <a:lstStyle/>
                    <a:p>
                      <a:r>
                        <a:rPr lang="en-US" sz="900" dirty="0"/>
                        <a:t>Test Information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563526"/>
                  </a:ext>
                </a:extLst>
              </a:tr>
              <a:tr h="206870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Laboratory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7E9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Available Testing 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7E9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Sample Requirements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7E9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Avg TAT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7E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341421"/>
                  </a:ext>
                </a:extLst>
              </a:tr>
              <a:tr h="206870">
                <a:tc rowSpan="2">
                  <a:txBody>
                    <a:bodyPr/>
                    <a:lstStyle/>
                    <a:p>
                      <a:r>
                        <a:rPr lang="en-US" sz="900" b="1" dirty="0" err="1">
                          <a:solidFill>
                            <a:schemeClr val="bg1"/>
                          </a:solidFill>
                        </a:rPr>
                        <a:t>Centogene</a:t>
                      </a:r>
                      <a:endParaRPr lang="en-US" sz="900" b="1" dirty="0">
                        <a:solidFill>
                          <a:schemeClr val="bg1"/>
                        </a:solidFill>
                      </a:endParaRP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latin typeface="+mn-lt"/>
                        </a:rPr>
                        <a:t>Enzyme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WB: 1ml EDTA (lavender) tube; DBS card: 10 circles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7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534192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Sequencing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WB: 1ml EDTA (lavender) tube; DBS card: 10 circles; Saliva; Buccal swab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15-25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492749"/>
                  </a:ext>
                </a:extLst>
              </a:tr>
              <a:tr h="206870">
                <a:tc rowSpan="4"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Duke University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Enzyme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WB: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5-10</a:t>
                      </a:r>
                      <a:r>
                        <a:rPr lang="en-US" sz="900" spc="-1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ml</a:t>
                      </a:r>
                      <a:r>
                        <a:rPr lang="en-US" sz="900" spc="-1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sodium</a:t>
                      </a:r>
                      <a:r>
                        <a:rPr lang="en-US" sz="900" spc="-1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heparin</a:t>
                      </a:r>
                      <a:r>
                        <a:rPr lang="en-US" sz="900" spc="-1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(green)</a:t>
                      </a:r>
                      <a:r>
                        <a:rPr lang="en-US" sz="900" spc="-1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tube;</a:t>
                      </a:r>
                      <a:r>
                        <a:rPr lang="en-US" sz="900" spc="-1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DBS</a:t>
                      </a:r>
                      <a:r>
                        <a:rPr lang="en-US" sz="900" spc="-1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card:</a:t>
                      </a:r>
                      <a:r>
                        <a:rPr lang="en-US" sz="900" spc="-1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3</a:t>
                      </a:r>
                      <a:r>
                        <a:rPr lang="en-US" sz="900" spc="-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spc="-1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circles</a:t>
                      </a:r>
                      <a:endParaRPr lang="en-US" sz="900" dirty="0">
                        <a:latin typeface="+mn-lt"/>
                        <a:cs typeface="Calibri"/>
                      </a:endParaRP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15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003704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Sequencing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WB: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5-6 ml</a:t>
                      </a:r>
                      <a:r>
                        <a:rPr lang="en-US" sz="900" spc="-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spc="-2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EDTA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spc="-1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(lavender)</a:t>
                      </a:r>
                      <a:r>
                        <a:rPr lang="en-US" sz="900" spc="-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tube; DBS</a:t>
                      </a:r>
                      <a:r>
                        <a:rPr lang="en-US" sz="900" spc="-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card: 3 circles; </a:t>
                      </a:r>
                      <a:r>
                        <a:rPr lang="en-US" sz="900" spc="-1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Saliva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28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7548856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 sz="900" b="1" dirty="0">
                        <a:solidFill>
                          <a:schemeClr val="bg1"/>
                        </a:solidFill>
                      </a:endParaRPr>
                    </a:p>
                  </a:txBody>
                  <a:tcPr marT="36576" marB="36576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Urine Hex4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Dried urine spots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10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3672947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 sz="900" b="1" dirty="0">
                        <a:solidFill>
                          <a:schemeClr val="bg1"/>
                        </a:solidFill>
                      </a:endParaRPr>
                    </a:p>
                  </a:txBody>
                  <a:tcPr marT="36576" marB="36576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CRIM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900" dirty="0"/>
                        <a:t>3-5 mL EDTA (lavender) tube or CPT Cell Preparation Tube with sodium citrate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 </a:t>
                      </a:r>
                      <a:r>
                        <a:rPr lang="en-US" sz="900" dirty="0" err="1"/>
                        <a:t>wk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9259414"/>
                  </a:ext>
                </a:extLst>
              </a:tr>
              <a:tr h="206870">
                <a:tc rowSpan="4"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Greenwood Genetic Center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Enzyme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WB: 5-10 ml sodium heparin (green) tube; DBS card: 3 circles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 </a:t>
                      </a:r>
                      <a:r>
                        <a:rPr lang="en-US" sz="900" dirty="0" err="1"/>
                        <a:t>wks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689335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Sequencing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WB: 3-5 mL EDTA (lavender) tube; Saliva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 </a:t>
                      </a:r>
                      <a:r>
                        <a:rPr lang="en-US" sz="900" dirty="0" err="1"/>
                        <a:t>wks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687943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Del/Dup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WB: 3-5 mL EDTA (lavender) tube; Saliva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 </a:t>
                      </a:r>
                      <a:r>
                        <a:rPr lang="en-US" sz="900" dirty="0" err="1"/>
                        <a:t>wks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405843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Urine Hex4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 mL random catch urine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10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37482"/>
                  </a:ext>
                </a:extLst>
              </a:tr>
              <a:tr h="206870">
                <a:tc rowSpan="2">
                  <a:txBody>
                    <a:bodyPr/>
                    <a:lstStyle/>
                    <a:p>
                      <a:r>
                        <a:rPr lang="en-US" sz="900" b="1" dirty="0" err="1">
                          <a:solidFill>
                            <a:schemeClr val="bg1"/>
                          </a:solidFill>
                        </a:rPr>
                        <a:t>Labcorp</a:t>
                      </a:r>
                      <a:endParaRPr lang="en-US" sz="900" b="1" dirty="0">
                        <a:solidFill>
                          <a:schemeClr val="bg1"/>
                        </a:solidFill>
                      </a:endParaRP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Enzyme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WB: 2-3 mL; DBS</a:t>
                      </a:r>
                      <a:r>
                        <a:rPr lang="en-US" sz="900" spc="-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card:</a:t>
                      </a:r>
                      <a:r>
                        <a:rPr lang="en-US" sz="900" spc="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6</a:t>
                      </a:r>
                      <a:r>
                        <a:rPr lang="en-US" sz="900" spc="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circles (Test code: 451860)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6-8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6023478"/>
                  </a:ext>
                </a:extLst>
              </a:tr>
              <a:tr h="3417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Sequencing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WB: 8.5 ml EDTA (lavender) or ACD (yellow) tube; Saliva; Buccal swab (via </a:t>
                      </a:r>
                      <a:r>
                        <a:rPr lang="en-US" sz="900" dirty="0" err="1"/>
                        <a:t>GeneSeq</a:t>
                      </a:r>
                      <a:r>
                        <a:rPr lang="en-US" sz="900" dirty="0"/>
                        <a:t>® PLUS, test code: 482370)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14-21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3556125"/>
                  </a:ext>
                </a:extLst>
              </a:tr>
              <a:tr h="206870">
                <a:tc rowSpan="4"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Mayo Clinic Laboratories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Enzyme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(6 weeks of age or older) DBS</a:t>
                      </a:r>
                      <a:r>
                        <a:rPr lang="en-US" sz="900" spc="-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card: 3 circles (Test code: PDBS)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2-3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911938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Enzyme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(under 6 weeks of age) DBS</a:t>
                      </a:r>
                      <a:r>
                        <a:rPr lang="en-US" sz="900" spc="-5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 </a:t>
                      </a:r>
                      <a:r>
                        <a:rPr lang="en-US" sz="900" dirty="0">
                          <a:solidFill>
                            <a:srgbClr val="231F20"/>
                          </a:solidFill>
                          <a:latin typeface="+mn-lt"/>
                          <a:cs typeface="Calibri"/>
                        </a:rPr>
                        <a:t>card: 3 circles (Test code: PD2T)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2-3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832271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Sequencing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WB: 3 ml EDTA (lavender) or ACD (yellow) tube; DBS card: 2-5 circles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14-20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3922323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 sz="900" b="1" dirty="0">
                        <a:solidFill>
                          <a:schemeClr val="bg1"/>
                        </a:solidFill>
                      </a:endParaRPr>
                    </a:p>
                  </a:txBody>
                  <a:tcPr marT="36576" marB="36576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Urine Hex4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 mL random urine specimen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4-10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9559049"/>
                  </a:ext>
                </a:extLst>
              </a:tr>
              <a:tr h="206870">
                <a:tc rowSpan="3">
                  <a:txBody>
                    <a:bodyPr/>
                    <a:lstStyle/>
                    <a:p>
                      <a:r>
                        <a:rPr lang="en-US" sz="900" b="1" dirty="0" err="1">
                          <a:solidFill>
                            <a:schemeClr val="bg1"/>
                          </a:solidFill>
                        </a:rPr>
                        <a:t>Revvity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 Omics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Enzyme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DBS card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12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6091502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Sequencing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WB: 2-5 ml EDTA (lavender) tube; DBS card; Saliva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3-5 </a:t>
                      </a:r>
                      <a:r>
                        <a:rPr lang="en-US" sz="900" dirty="0" err="1"/>
                        <a:t>wks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2211980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 sz="900" b="1" dirty="0">
                        <a:solidFill>
                          <a:schemeClr val="bg1"/>
                        </a:solidFill>
                      </a:endParaRPr>
                    </a:p>
                  </a:txBody>
                  <a:tcPr marT="36576" marB="36576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CRIM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N" sz="900" dirty="0"/>
                        <a:t>WB: 2-3 mL EDTA (lavender) tube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7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66493152"/>
                  </a:ext>
                </a:extLst>
              </a:tr>
              <a:tr h="206870">
                <a:tc rowSpan="3"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The Lantern Project at </a:t>
                      </a:r>
                      <a:r>
                        <a:rPr lang="en-US" sz="900" b="1" dirty="0" err="1">
                          <a:solidFill>
                            <a:schemeClr val="bg1"/>
                          </a:solidFill>
                        </a:rPr>
                        <a:t>Revvity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 Omics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Enzyme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WB: 2-5 ml EDTA (lavender) tube; DBS card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3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580314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Sequencing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WB: 2-5 ml EDTA (lavender) tube; DBS card; Saliva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3 </a:t>
                      </a:r>
                      <a:r>
                        <a:rPr lang="en-US" sz="900" dirty="0" err="1"/>
                        <a:t>wks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9305027"/>
                  </a:ext>
                </a:extLst>
              </a:tr>
              <a:tr h="206870">
                <a:tc vMerge="1">
                  <a:txBody>
                    <a:bodyPr/>
                    <a:lstStyle/>
                    <a:p>
                      <a:endParaRPr lang="en-US" sz="900" b="1" dirty="0">
                        <a:solidFill>
                          <a:schemeClr val="bg1"/>
                        </a:solidFill>
                      </a:endParaRPr>
                    </a:p>
                  </a:txBody>
                  <a:tcPr marT="36576" marB="36576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CRIM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900" dirty="0"/>
                        <a:t>WB: 2-3 mL EDTA (lavender) tube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7 d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622750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5E7DA0B-2180-FBB2-D98D-F6108B33F2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213359"/>
              </p:ext>
            </p:extLst>
          </p:nvPr>
        </p:nvGraphicFramePr>
        <p:xfrm>
          <a:off x="38099" y="5715000"/>
          <a:ext cx="7691846" cy="3587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4881">
                  <a:extLst>
                    <a:ext uri="{9D8B030D-6E8A-4147-A177-3AD203B41FA5}">
                      <a16:colId xmlns:a16="http://schemas.microsoft.com/office/drawing/2014/main" val="2795687698"/>
                    </a:ext>
                  </a:extLst>
                </a:gridCol>
                <a:gridCol w="1088364">
                  <a:extLst>
                    <a:ext uri="{9D8B030D-6E8A-4147-A177-3AD203B41FA5}">
                      <a16:colId xmlns:a16="http://schemas.microsoft.com/office/drawing/2014/main" val="2234154925"/>
                    </a:ext>
                  </a:extLst>
                </a:gridCol>
                <a:gridCol w="1362678">
                  <a:extLst>
                    <a:ext uri="{9D8B030D-6E8A-4147-A177-3AD203B41FA5}">
                      <a16:colId xmlns:a16="http://schemas.microsoft.com/office/drawing/2014/main" val="2423025425"/>
                    </a:ext>
                  </a:extLst>
                </a:gridCol>
                <a:gridCol w="1593435">
                  <a:extLst>
                    <a:ext uri="{9D8B030D-6E8A-4147-A177-3AD203B41FA5}">
                      <a16:colId xmlns:a16="http://schemas.microsoft.com/office/drawing/2014/main" val="413749916"/>
                    </a:ext>
                  </a:extLst>
                </a:gridCol>
                <a:gridCol w="2252488">
                  <a:extLst>
                    <a:ext uri="{9D8B030D-6E8A-4147-A177-3AD203B41FA5}">
                      <a16:colId xmlns:a16="http://schemas.microsoft.com/office/drawing/2014/main" val="2344725455"/>
                    </a:ext>
                  </a:extLst>
                </a:gridCol>
              </a:tblGrid>
              <a:tr h="193346">
                <a:tc gridSpan="5">
                  <a:txBody>
                    <a:bodyPr/>
                    <a:lstStyle/>
                    <a:p>
                      <a:r>
                        <a:rPr lang="en-US" sz="900" dirty="0"/>
                        <a:t>Laboratory Information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563526"/>
                  </a:ext>
                </a:extLst>
              </a:tr>
              <a:tr h="193346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Laboratory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7E9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Kits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7E9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Mobile Phlebotomy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7E9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Billing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7E9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Contact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7E9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341421"/>
                  </a:ext>
                </a:extLst>
              </a:tr>
              <a:tr h="457192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solidFill>
                            <a:schemeClr val="bg1"/>
                          </a:solidFill>
                        </a:rPr>
                        <a:t>Centogene</a:t>
                      </a:r>
                      <a:endParaRPr lang="en-US" sz="900" b="1" dirty="0">
                        <a:solidFill>
                          <a:schemeClr val="bg1"/>
                        </a:solidFill>
                      </a:endParaRP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Blood, DBS, Saliva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Inst, Self-pay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P: 617-580-2102</a:t>
                      </a:r>
                    </a:p>
                    <a:p>
                      <a:r>
                        <a:rPr lang="en-US" sz="900" dirty="0"/>
                        <a:t>E: customer.support-US@centogene.com</a:t>
                      </a:r>
                    </a:p>
                    <a:p>
                      <a:r>
                        <a:rPr lang="en-US" sz="900" dirty="0"/>
                        <a:t>W: </a:t>
                      </a:r>
                      <a:r>
                        <a:rPr lang="en-US" sz="900" dirty="0">
                          <a:hlinkClick r:id="rId4"/>
                        </a:rPr>
                        <a:t>www.centogene.com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534192"/>
                  </a:ext>
                </a:extLst>
              </a:tr>
              <a:tr h="457192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Duke University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Inst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pl-PL" sz="900" dirty="0"/>
                        <a:t>P: 919-613-8400</a:t>
                      </a:r>
                    </a:p>
                    <a:p>
                      <a:r>
                        <a:rPr lang="pl-PL" sz="900" dirty="0"/>
                        <a:t>E: clientservices@dm.duke.edu </a:t>
                      </a:r>
                    </a:p>
                    <a:p>
                      <a:r>
                        <a:rPr lang="pl-PL" sz="900" dirty="0"/>
                        <a:t>W: </a:t>
                      </a:r>
                      <a:r>
                        <a:rPr lang="pl-PL" sz="900" dirty="0">
                          <a:hlinkClick r:id="rId5"/>
                        </a:rPr>
                        <a:t>https://testcatalog.duke.edu</a:t>
                      </a:r>
                      <a:endParaRPr lang="pl-PL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6003704"/>
                  </a:ext>
                </a:extLst>
              </a:tr>
              <a:tr h="457192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Greenwood Genetic Center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Blood, DBS, Saliva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Inst, Self-pay, Ins (SC residents only)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P: 800-473-9411</a:t>
                      </a:r>
                    </a:p>
                    <a:p>
                      <a:r>
                        <a:rPr lang="en-US" sz="900" dirty="0"/>
                        <a:t>E: labgc@ggc.org</a:t>
                      </a:r>
                    </a:p>
                    <a:p>
                      <a:r>
                        <a:rPr lang="en-US" sz="900" dirty="0"/>
                        <a:t>W: </a:t>
                      </a:r>
                      <a:r>
                        <a:rPr lang="en-US" sz="900" dirty="0">
                          <a:hlinkClick r:id="rId6"/>
                        </a:rPr>
                        <a:t>www.ggc.org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6670339"/>
                  </a:ext>
                </a:extLst>
              </a:tr>
              <a:tr h="457192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solidFill>
                            <a:schemeClr val="bg1"/>
                          </a:solidFill>
                        </a:rPr>
                        <a:t>Labcorp</a:t>
                      </a:r>
                      <a:endParaRPr lang="en-US" sz="900" b="1" dirty="0">
                        <a:solidFill>
                          <a:schemeClr val="bg1"/>
                        </a:solidFill>
                      </a:endParaRP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Blood, Buccal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Yes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Inst, Ins, Self-Pay</a:t>
                      </a:r>
                    </a:p>
                    <a:p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LabCorp Customers:</a:t>
                      </a:r>
                    </a:p>
                    <a:p>
                      <a:r>
                        <a:rPr lang="en-US" sz="900" dirty="0"/>
                        <a:t>P: 888-522-2677</a:t>
                      </a:r>
                    </a:p>
                    <a:p>
                      <a:r>
                        <a:rPr lang="en-US" sz="900" dirty="0"/>
                        <a:t>W: </a:t>
                      </a:r>
                      <a:r>
                        <a:rPr lang="en-US" sz="900" dirty="0">
                          <a:hlinkClick r:id="rId7"/>
                        </a:rPr>
                        <a:t>www.labcorp.com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0035373"/>
                  </a:ext>
                </a:extLst>
              </a:tr>
              <a:tr h="457192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Mayo Clinic Laboratories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DBS (in some cases)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Inst (ins can be billed in some cases, Inst account required)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P: 800-533-1710</a:t>
                      </a:r>
                    </a:p>
                    <a:p>
                      <a:r>
                        <a:rPr lang="en-US" sz="900" dirty="0"/>
                        <a:t>E: mcl@mayo.edu</a:t>
                      </a:r>
                    </a:p>
                    <a:p>
                      <a:r>
                        <a:rPr lang="en-US" sz="900" dirty="0"/>
                        <a:t>W: </a:t>
                      </a:r>
                      <a:r>
                        <a:rPr lang="en-US" sz="900" dirty="0">
                          <a:hlinkClick r:id="rId8"/>
                        </a:rPr>
                        <a:t>www.mayocliniclabs.com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911938"/>
                  </a:ext>
                </a:extLst>
              </a:tr>
              <a:tr h="457192">
                <a:tc>
                  <a:txBody>
                    <a:bodyPr/>
                    <a:lstStyle/>
                    <a:p>
                      <a:r>
                        <a:rPr lang="en-US" sz="900" b="1" dirty="0" err="1">
                          <a:solidFill>
                            <a:schemeClr val="bg1"/>
                          </a:solidFill>
                        </a:rPr>
                        <a:t>Revvity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 Omics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Blood, DBS, Saliva</a:t>
                      </a:r>
                    </a:p>
                    <a:p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Inst, Self-pay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P: 866-354-2910</a:t>
                      </a:r>
                    </a:p>
                    <a:p>
                      <a:r>
                        <a:rPr lang="en-US" sz="900" dirty="0"/>
                        <a:t>E: genomics@revvity.com</a:t>
                      </a:r>
                    </a:p>
                    <a:p>
                      <a:r>
                        <a:rPr lang="en-US" sz="900" dirty="0"/>
                        <a:t>W: </a:t>
                      </a:r>
                      <a:r>
                        <a:rPr lang="en-US" sz="900" dirty="0">
                          <a:hlinkClick r:id="rId9"/>
                        </a:rPr>
                        <a:t>www.revvity.com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6091502"/>
                  </a:ext>
                </a:extLst>
              </a:tr>
              <a:tr h="457192">
                <a:tc>
                  <a:txBody>
                    <a:bodyPr/>
                    <a:lstStyle/>
                    <a:p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The Lantern Project at </a:t>
                      </a:r>
                      <a:r>
                        <a:rPr lang="en-US" sz="900" b="1" dirty="0" err="1">
                          <a:solidFill>
                            <a:schemeClr val="bg1"/>
                          </a:solidFill>
                        </a:rPr>
                        <a:t>Revvity</a:t>
                      </a:r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 Omics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A4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Blood, DBS, Saliva</a:t>
                      </a:r>
                    </a:p>
                    <a:p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Yes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No charge*</a:t>
                      </a:r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P: 866-354-2910</a:t>
                      </a:r>
                    </a:p>
                    <a:p>
                      <a:r>
                        <a:rPr lang="en-US" sz="900" dirty="0"/>
                        <a:t>E: genomics@revvity.com</a:t>
                      </a:r>
                    </a:p>
                    <a:p>
                      <a:r>
                        <a:rPr lang="en-US" sz="900" dirty="0"/>
                        <a:t>W: </a:t>
                      </a:r>
                      <a:r>
                        <a:rPr lang="en-US" sz="900" dirty="0">
                          <a:hlinkClick r:id="rId10"/>
                        </a:rPr>
                        <a:t>www.LanternProjectDx.com</a:t>
                      </a:r>
                      <a:endParaRPr lang="en-US" sz="900" dirty="0"/>
                    </a:p>
                  </a:txBody>
                  <a:tcPr marL="72000" marR="72000" marT="18000" marB="18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5803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246fe7f-c9ec-47e0-b070-d91e567f56fb">
      <Terms xmlns="http://schemas.microsoft.com/office/infopath/2007/PartnerControls"/>
    </lcf76f155ced4ddcb4097134ff3c332f>
    <TaxCatchAll xmlns="0d8d956a-da39-40a4-955a-e5a4371bc40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458D69558ABB4A90B81D7E046ED1D8" ma:contentTypeVersion="14" ma:contentTypeDescription="Create a new document." ma:contentTypeScope="" ma:versionID="c318acb4a230178bc6911e1bde72981d">
  <xsd:schema xmlns:xsd="http://www.w3.org/2001/XMLSchema" xmlns:xs="http://www.w3.org/2001/XMLSchema" xmlns:p="http://schemas.microsoft.com/office/2006/metadata/properties" xmlns:ns2="3246fe7f-c9ec-47e0-b070-d91e567f56fb" xmlns:ns3="0d8d956a-da39-40a4-955a-e5a4371bc409" targetNamespace="http://schemas.microsoft.com/office/2006/metadata/properties" ma:root="true" ma:fieldsID="dbd5531119c20331e7bc1a58dba6eb2a" ns2:_="" ns3:_="">
    <xsd:import namespace="3246fe7f-c9ec-47e0-b070-d91e567f56fb"/>
    <xsd:import namespace="0d8d956a-da39-40a4-955a-e5a4371bc40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46fe7f-c9ec-47e0-b070-d91e567f56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4fb0b088-da3c-47ed-872c-fc1360427a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8d956a-da39-40a4-955a-e5a4371bc409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f99b403a-a484-40cf-9f30-ff48226dd835}" ma:internalName="TaxCatchAll" ma:showField="CatchAllData" ma:web="0d8d956a-da39-40a4-955a-e5a4371bc40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CB4D19-8CA4-4C96-A3BA-2FAF6AD9747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8D91425-8010-42AA-BAB9-488C27E37B02}">
  <ds:schemaRefs>
    <ds:schemaRef ds:uri="http://schemas.microsoft.com/office/infopath/2007/PartnerControls"/>
    <ds:schemaRef ds:uri="http://schemas.microsoft.com/office/2006/documentManagement/types"/>
    <ds:schemaRef ds:uri="http://purl.org/dc/terms/"/>
    <ds:schemaRef ds:uri="8066fdc9-3f82-4aa7-928c-9998c63a3de2"/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ece202d8-b018-4846-996d-4a38b4d720f5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CEAAC9CE-EED2-4AAF-840A-79579B801AF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3875</TotalTime>
  <Words>1605</Words>
  <Application>Microsoft Office PowerPoint</Application>
  <PresentationFormat>Custom</PresentationFormat>
  <Paragraphs>179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Times New Roman</vt:lpstr>
      <vt:lpstr>Office Theme</vt:lpstr>
      <vt:lpstr>Pompe Disease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Pompe Disease</dc:title>
  <dc:creator>Ravichandran, Ambrish /IN</dc:creator>
  <cp:lastModifiedBy>Bhagwat, Prerana /IN</cp:lastModifiedBy>
  <cp:revision>23</cp:revision>
  <dcterms:created xsi:type="dcterms:W3CDTF">2023-11-10T07:53:15Z</dcterms:created>
  <dcterms:modified xsi:type="dcterms:W3CDTF">2024-05-27T12:16:37Z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2023-03-20T00:00:00Z</vt:filetime>
  </property>
  <property fmtid="{D5CDD505-2E9C-101B-9397-08002B2CF9AE}" pid="3" name="Creator">
    <vt:lpwstr>Adobe InDesign 18.2 (Windows)</vt:lpwstr>
  </property>
  <property fmtid="{D5CDD505-2E9C-101B-9397-08002B2CF9AE}" pid="4" name="LastSaved">
    <vt:filetime>2023-11-10T00:00:00Z</vt:filetime>
  </property>
  <property fmtid="{D5CDD505-2E9C-101B-9397-08002B2CF9AE}" pid="5" name="Producer">
    <vt:lpwstr>Adobe PDF Library 17.0</vt:lpwstr>
  </property>
  <property fmtid="{D5CDD505-2E9C-101B-9397-08002B2CF9AE}" pid="6" name="MSIP_Label_d9088468-0951-4aef-9cc3-0a346e475ddc_Enabled">
    <vt:lpwstr>true</vt:lpwstr>
  </property>
  <property fmtid="{D5CDD505-2E9C-101B-9397-08002B2CF9AE}" pid="7" name="MSIP_Label_d9088468-0951-4aef-9cc3-0a346e475ddc_SetDate">
    <vt:lpwstr>2023-11-10T08:02:21Z</vt:lpwstr>
  </property>
  <property fmtid="{D5CDD505-2E9C-101B-9397-08002B2CF9AE}" pid="8" name="MSIP_Label_d9088468-0951-4aef-9cc3-0a346e475ddc_Method">
    <vt:lpwstr>Privileged</vt:lpwstr>
  </property>
  <property fmtid="{D5CDD505-2E9C-101B-9397-08002B2CF9AE}" pid="9" name="MSIP_Label_d9088468-0951-4aef-9cc3-0a346e475ddc_Name">
    <vt:lpwstr>Public</vt:lpwstr>
  </property>
  <property fmtid="{D5CDD505-2E9C-101B-9397-08002B2CF9AE}" pid="10" name="MSIP_Label_d9088468-0951-4aef-9cc3-0a346e475ddc_SiteId">
    <vt:lpwstr>aca3c8d6-aa71-4e1a-a10e-03572fc58c0b</vt:lpwstr>
  </property>
  <property fmtid="{D5CDD505-2E9C-101B-9397-08002B2CF9AE}" pid="11" name="MSIP_Label_d9088468-0951-4aef-9cc3-0a346e475ddc_ActionId">
    <vt:lpwstr>f03e51c2-73ff-48b5-80b4-515df6714c5a</vt:lpwstr>
  </property>
  <property fmtid="{D5CDD505-2E9C-101B-9397-08002B2CF9AE}" pid="12" name="MSIP_Label_d9088468-0951-4aef-9cc3-0a346e475ddc_ContentBits">
    <vt:lpwstr>0</vt:lpwstr>
  </property>
  <property fmtid="{D5CDD505-2E9C-101B-9397-08002B2CF9AE}" pid="13" name="ContentTypeId">
    <vt:lpwstr>0x010100C2458D69558ABB4A90B81D7E046ED1D8</vt:lpwstr>
  </property>
</Properties>
</file>