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60"/>
  </p:notesMasterIdLst>
  <p:handoutMasterIdLst>
    <p:handoutMasterId r:id="rId61"/>
  </p:handoutMasterIdLst>
  <p:sldIdLst>
    <p:sldId id="361" r:id="rId5"/>
    <p:sldId id="492" r:id="rId6"/>
    <p:sldId id="498" r:id="rId7"/>
    <p:sldId id="499" r:id="rId8"/>
    <p:sldId id="411" r:id="rId9"/>
    <p:sldId id="500" r:id="rId10"/>
    <p:sldId id="502" r:id="rId11"/>
    <p:sldId id="398" r:id="rId12"/>
    <p:sldId id="393" r:id="rId13"/>
    <p:sldId id="426" r:id="rId14"/>
    <p:sldId id="505" r:id="rId15"/>
    <p:sldId id="506" r:id="rId16"/>
    <p:sldId id="507" r:id="rId17"/>
    <p:sldId id="508" r:id="rId18"/>
    <p:sldId id="509" r:id="rId19"/>
    <p:sldId id="510" r:id="rId20"/>
    <p:sldId id="511" r:id="rId21"/>
    <p:sldId id="512" r:id="rId22"/>
    <p:sldId id="513" r:id="rId23"/>
    <p:sldId id="514" r:id="rId24"/>
    <p:sldId id="515" r:id="rId25"/>
    <p:sldId id="516" r:id="rId26"/>
    <p:sldId id="517" r:id="rId27"/>
    <p:sldId id="458" r:id="rId28"/>
    <p:sldId id="1622" r:id="rId29"/>
    <p:sldId id="1623" r:id="rId30"/>
    <p:sldId id="1624" r:id="rId31"/>
    <p:sldId id="1625" r:id="rId32"/>
    <p:sldId id="1626" r:id="rId33"/>
    <p:sldId id="1627" r:id="rId34"/>
    <p:sldId id="1629" r:id="rId35"/>
    <p:sldId id="1628" r:id="rId36"/>
    <p:sldId id="1630" r:id="rId37"/>
    <p:sldId id="1632" r:id="rId38"/>
    <p:sldId id="1633" r:id="rId39"/>
    <p:sldId id="1631" r:id="rId40"/>
    <p:sldId id="1634" r:id="rId41"/>
    <p:sldId id="1635" r:id="rId42"/>
    <p:sldId id="1637" r:id="rId43"/>
    <p:sldId id="1638" r:id="rId44"/>
    <p:sldId id="1636" r:id="rId45"/>
    <p:sldId id="1639" r:id="rId46"/>
    <p:sldId id="1640" r:id="rId47"/>
    <p:sldId id="1641" r:id="rId48"/>
    <p:sldId id="1642" r:id="rId49"/>
    <p:sldId id="1643" r:id="rId50"/>
    <p:sldId id="1644" r:id="rId51"/>
    <p:sldId id="1645" r:id="rId52"/>
    <p:sldId id="1647" r:id="rId53"/>
    <p:sldId id="1648" r:id="rId54"/>
    <p:sldId id="1649" r:id="rId55"/>
    <p:sldId id="1646" r:id="rId56"/>
    <p:sldId id="1650" r:id="rId57"/>
    <p:sldId id="1651" r:id="rId58"/>
    <p:sldId id="364" r:id="rId5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06" userDrawn="1">
          <p15:clr>
            <a:srgbClr val="A4A3A4"/>
          </p15:clr>
        </p15:guide>
        <p15:guide id="2" pos="5558" userDrawn="1">
          <p15:clr>
            <a:srgbClr val="A4A3A4"/>
          </p15:clr>
        </p15:guide>
        <p15:guide id="3" orient="horz" pos="696" userDrawn="1">
          <p15:clr>
            <a:srgbClr val="A4A3A4"/>
          </p15:clr>
        </p15:guide>
        <p15:guide id="4" orient="horz" pos="743" userDrawn="1">
          <p15:clr>
            <a:srgbClr val="A4A3A4"/>
          </p15:clr>
        </p15:guide>
        <p15:guide id="5" orient="horz" pos="204" userDrawn="1">
          <p15:clr>
            <a:srgbClr val="A4A3A4"/>
          </p15:clr>
        </p15:guide>
        <p15:guide id="6" orient="horz" pos="2748" userDrawn="1">
          <p15:clr>
            <a:srgbClr val="A4A3A4"/>
          </p15:clr>
        </p15:guide>
        <p15:guide id="7" orient="horz" pos="948" userDrawn="1">
          <p15:clr>
            <a:srgbClr val="A4A3A4"/>
          </p15:clr>
        </p15:guide>
        <p15:guide id="8" orient="horz" pos="2940" userDrawn="1">
          <p15:clr>
            <a:srgbClr val="A4A3A4"/>
          </p15:clr>
        </p15:guide>
        <p15:guide id="9" pos="2956" userDrawn="1">
          <p15:clr>
            <a:srgbClr val="A4A3A4"/>
          </p15:clr>
        </p15:guide>
        <p15:guide id="10" pos="28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C243"/>
    <a:srgbClr val="ED6C4E"/>
    <a:srgbClr val="FFFFFF"/>
    <a:srgbClr val="5500BD"/>
    <a:srgbClr val="F5F3F8"/>
    <a:srgbClr val="7F7F7F"/>
    <a:srgbClr val="23AAC4"/>
    <a:srgbClr val="F4EBFD"/>
    <a:srgbClr val="F4F2F6"/>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461769-2EEC-40B3-9EC9-CF72927D249E}" v="53" dt="2025-01-22T20:34:43.907"/>
  </p1510:revLst>
</p1510:revInfo>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22" autoAdjust="0"/>
    <p:restoredTop sz="91995" autoAdjust="0"/>
  </p:normalViewPr>
  <p:slideViewPr>
    <p:cSldViewPr snapToGrid="0" showGuides="1">
      <p:cViewPr varScale="1">
        <p:scale>
          <a:sx n="144" d="100"/>
          <a:sy n="144" d="100"/>
        </p:scale>
        <p:origin x="1032" y="102"/>
      </p:cViewPr>
      <p:guideLst>
        <p:guide pos="206"/>
        <p:guide pos="5558"/>
        <p:guide orient="horz" pos="696"/>
        <p:guide orient="horz" pos="743"/>
        <p:guide orient="horz" pos="204"/>
        <p:guide orient="horz" pos="2748"/>
        <p:guide orient="horz" pos="948"/>
        <p:guide orient="horz" pos="2940"/>
        <p:guide pos="2956"/>
        <p:guide pos="28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800"/>
    </p:cViewPr>
  </p:sorter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85185185185185E-2"/>
          <c:y val="3.2940018042735698E-2"/>
          <c:w val="0.96604938271604901"/>
          <c:h val="0.93411996391452901"/>
        </c:manualLayout>
      </c:layout>
      <c:areaChart>
        <c:grouping val="stacked"/>
        <c:varyColors val="0"/>
        <c:ser>
          <c:idx val="0"/>
          <c:order val="0"/>
          <c:tx>
            <c:strRef>
              <c:f>Sheet1!$B$1</c:f>
              <c:strCache>
                <c:ptCount val="1"/>
                <c:pt idx="0">
                  <c:v>Series 1</c:v>
                </c:pt>
              </c:strCache>
            </c:strRef>
          </c:tx>
          <c:spPr>
            <a:solidFill>
              <a:schemeClr val="accent1"/>
            </a:solidFill>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Sheet1!$B$2:$B$8</c:f>
              <c:numCache>
                <c:formatCode>General</c:formatCode>
                <c:ptCount val="7"/>
                <c:pt idx="0">
                  <c:v>0</c:v>
                </c:pt>
                <c:pt idx="1">
                  <c:v>2.5</c:v>
                </c:pt>
                <c:pt idx="2">
                  <c:v>5</c:v>
                </c:pt>
                <c:pt idx="3">
                  <c:v>7.5</c:v>
                </c:pt>
                <c:pt idx="4">
                  <c:v>10</c:v>
                </c:pt>
                <c:pt idx="5">
                  <c:v>12.5</c:v>
                </c:pt>
                <c:pt idx="6">
                  <c:v>15</c:v>
                </c:pt>
              </c:numCache>
            </c:numRef>
          </c:val>
          <c:extLst>
            <c:ext xmlns:c16="http://schemas.microsoft.com/office/drawing/2014/chart" uri="{C3380CC4-5D6E-409C-BE32-E72D297353CC}">
              <c16:uniqueId val="{00000000-C790-4979-95EC-15CEECF0363C}"/>
            </c:ext>
          </c:extLst>
        </c:ser>
        <c:ser>
          <c:idx val="1"/>
          <c:order val="1"/>
          <c:tx>
            <c:strRef>
              <c:f>Sheet1!$C$1</c:f>
              <c:strCache>
                <c:ptCount val="1"/>
                <c:pt idx="0">
                  <c:v>Series 2</c:v>
                </c:pt>
              </c:strCache>
            </c:strRef>
          </c:tx>
          <c:spPr>
            <a:solidFill>
              <a:schemeClr val="accent2"/>
            </a:solidFill>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Sheet1!$C$2:$C$8</c:f>
              <c:numCache>
                <c:formatCode>General</c:formatCode>
                <c:ptCount val="7"/>
                <c:pt idx="0">
                  <c:v>0</c:v>
                </c:pt>
                <c:pt idx="1">
                  <c:v>0</c:v>
                </c:pt>
                <c:pt idx="2">
                  <c:v>4</c:v>
                </c:pt>
                <c:pt idx="3">
                  <c:v>8</c:v>
                </c:pt>
                <c:pt idx="4">
                  <c:v>12</c:v>
                </c:pt>
                <c:pt idx="5">
                  <c:v>16</c:v>
                </c:pt>
                <c:pt idx="6">
                  <c:v>20</c:v>
                </c:pt>
              </c:numCache>
            </c:numRef>
          </c:val>
          <c:extLst>
            <c:ext xmlns:c16="http://schemas.microsoft.com/office/drawing/2014/chart" uri="{C3380CC4-5D6E-409C-BE32-E72D297353CC}">
              <c16:uniqueId val="{00000001-C790-4979-95EC-15CEECF0363C}"/>
            </c:ext>
          </c:extLst>
        </c:ser>
        <c:ser>
          <c:idx val="2"/>
          <c:order val="2"/>
          <c:tx>
            <c:strRef>
              <c:f>Sheet1!$D$1</c:f>
              <c:strCache>
                <c:ptCount val="1"/>
                <c:pt idx="0">
                  <c:v>Series 3</c:v>
                </c:pt>
              </c:strCache>
            </c:strRef>
          </c:tx>
          <c:spPr>
            <a:solidFill>
              <a:schemeClr val="accent3"/>
            </a:solidFill>
            <a:ln w="25400">
              <a:noFill/>
            </a:ln>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Sheet1!$D$2:$D$8</c:f>
              <c:numCache>
                <c:formatCode>General</c:formatCode>
                <c:ptCount val="7"/>
                <c:pt idx="0">
                  <c:v>0</c:v>
                </c:pt>
                <c:pt idx="1">
                  <c:v>0</c:v>
                </c:pt>
                <c:pt idx="2">
                  <c:v>0</c:v>
                </c:pt>
                <c:pt idx="3">
                  <c:v>0</c:v>
                </c:pt>
                <c:pt idx="4">
                  <c:v>7</c:v>
                </c:pt>
                <c:pt idx="5">
                  <c:v>14</c:v>
                </c:pt>
                <c:pt idx="6">
                  <c:v>21</c:v>
                </c:pt>
              </c:numCache>
            </c:numRef>
          </c:val>
          <c:extLst>
            <c:ext xmlns:c16="http://schemas.microsoft.com/office/drawing/2014/chart" uri="{C3380CC4-5D6E-409C-BE32-E72D297353CC}">
              <c16:uniqueId val="{00000002-C790-4979-95EC-15CEECF0363C}"/>
            </c:ext>
          </c:extLst>
        </c:ser>
        <c:ser>
          <c:idx val="3"/>
          <c:order val="3"/>
          <c:tx>
            <c:strRef>
              <c:f>Sheet1!$E$1</c:f>
              <c:strCache>
                <c:ptCount val="1"/>
                <c:pt idx="0">
                  <c:v>Series 4</c:v>
                </c:pt>
              </c:strCache>
            </c:strRef>
          </c:tx>
          <c:spPr>
            <a:solidFill>
              <a:schemeClr val="accent4"/>
            </a:solidFill>
            <a:ln w="25400">
              <a:noFill/>
            </a:ln>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Sheet1!$E$2:$E$8</c:f>
              <c:numCache>
                <c:formatCode>General</c:formatCode>
                <c:ptCount val="7"/>
                <c:pt idx="0">
                  <c:v>0</c:v>
                </c:pt>
                <c:pt idx="1">
                  <c:v>0</c:v>
                </c:pt>
                <c:pt idx="2">
                  <c:v>0</c:v>
                </c:pt>
                <c:pt idx="3">
                  <c:v>0</c:v>
                </c:pt>
                <c:pt idx="4">
                  <c:v>0</c:v>
                </c:pt>
                <c:pt idx="5">
                  <c:v>12</c:v>
                </c:pt>
                <c:pt idx="6">
                  <c:v>24</c:v>
                </c:pt>
              </c:numCache>
            </c:numRef>
          </c:val>
          <c:extLst>
            <c:ext xmlns:c16="http://schemas.microsoft.com/office/drawing/2014/chart" uri="{C3380CC4-5D6E-409C-BE32-E72D297353CC}">
              <c16:uniqueId val="{00000003-C790-4979-95EC-15CEECF0363C}"/>
            </c:ext>
          </c:extLst>
        </c:ser>
        <c:dLbls>
          <c:showLegendKey val="0"/>
          <c:showVal val="0"/>
          <c:showCatName val="0"/>
          <c:showSerName val="0"/>
          <c:showPercent val="0"/>
          <c:showBubbleSize val="0"/>
        </c:dLbls>
        <c:axId val="-1037272912"/>
        <c:axId val="-1037274000"/>
      </c:areaChart>
      <c:dateAx>
        <c:axId val="-1037272912"/>
        <c:scaling>
          <c:orientation val="minMax"/>
        </c:scaling>
        <c:delete val="1"/>
        <c:axPos val="b"/>
        <c:numFmt formatCode="m/d/yyyy" sourceLinked="1"/>
        <c:majorTickMark val="out"/>
        <c:minorTickMark val="none"/>
        <c:tickLblPos val="nextTo"/>
        <c:crossAx val="-1037274000"/>
        <c:crosses val="autoZero"/>
        <c:auto val="1"/>
        <c:lblOffset val="100"/>
        <c:baseTimeUnit val="days"/>
      </c:dateAx>
      <c:valAx>
        <c:axId val="-1037274000"/>
        <c:scaling>
          <c:orientation val="minMax"/>
          <c:max val="80"/>
        </c:scaling>
        <c:delete val="1"/>
        <c:axPos val="l"/>
        <c:numFmt formatCode="General" sourceLinked="1"/>
        <c:majorTickMark val="out"/>
        <c:minorTickMark val="none"/>
        <c:tickLblPos val="nextTo"/>
        <c:crossAx val="-1037272912"/>
        <c:crosses val="autoZero"/>
        <c:crossBetween val="midCat"/>
      </c:valAx>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1.8067161742530882E-2"/>
          <c:w val="1"/>
          <c:h val="0.98193283939795462"/>
        </c:manualLayout>
      </c:layout>
      <c:areaChart>
        <c:grouping val="stacked"/>
        <c:varyColors val="0"/>
        <c:ser>
          <c:idx val="0"/>
          <c:order val="0"/>
          <c:tx>
            <c:strRef>
              <c:f>Sheet1!$B$1</c:f>
              <c:strCache>
                <c:ptCount val="1"/>
                <c:pt idx="0">
                  <c:v>Series 1</c:v>
                </c:pt>
              </c:strCache>
            </c:strRef>
          </c:tx>
          <c:spPr>
            <a:solidFill>
              <a:schemeClr val="accent1"/>
            </a:solidFill>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Sheet1!$B$2:$B$8</c:f>
              <c:numCache>
                <c:formatCode>General</c:formatCode>
                <c:ptCount val="7"/>
                <c:pt idx="0">
                  <c:v>0</c:v>
                </c:pt>
                <c:pt idx="1">
                  <c:v>1</c:v>
                </c:pt>
                <c:pt idx="2">
                  <c:v>2</c:v>
                </c:pt>
                <c:pt idx="3">
                  <c:v>3</c:v>
                </c:pt>
                <c:pt idx="4">
                  <c:v>4</c:v>
                </c:pt>
                <c:pt idx="5">
                  <c:v>5</c:v>
                </c:pt>
                <c:pt idx="6">
                  <c:v>6</c:v>
                </c:pt>
              </c:numCache>
            </c:numRef>
          </c:val>
          <c:extLst>
            <c:ext xmlns:c16="http://schemas.microsoft.com/office/drawing/2014/chart" uri="{C3380CC4-5D6E-409C-BE32-E72D297353CC}">
              <c16:uniqueId val="{00000000-12BB-4E3F-A636-78D571624533}"/>
            </c:ext>
          </c:extLst>
        </c:ser>
        <c:ser>
          <c:idx val="1"/>
          <c:order val="1"/>
          <c:tx>
            <c:strRef>
              <c:f>Sheet1!$C$1</c:f>
              <c:strCache>
                <c:ptCount val="1"/>
                <c:pt idx="0">
                  <c:v>Series 2</c:v>
                </c:pt>
              </c:strCache>
            </c:strRef>
          </c:tx>
          <c:spPr>
            <a:solidFill>
              <a:schemeClr val="accent2"/>
            </a:solidFill>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Sheet1!$C$2:$C$8</c:f>
              <c:numCache>
                <c:formatCode>General</c:formatCode>
                <c:ptCount val="7"/>
                <c:pt idx="0">
                  <c:v>0</c:v>
                </c:pt>
                <c:pt idx="1">
                  <c:v>0</c:v>
                </c:pt>
                <c:pt idx="2">
                  <c:v>0</c:v>
                </c:pt>
                <c:pt idx="3">
                  <c:v>0</c:v>
                </c:pt>
                <c:pt idx="4">
                  <c:v>4</c:v>
                </c:pt>
                <c:pt idx="5">
                  <c:v>8</c:v>
                </c:pt>
                <c:pt idx="6">
                  <c:v>12</c:v>
                </c:pt>
              </c:numCache>
            </c:numRef>
          </c:val>
          <c:extLst>
            <c:ext xmlns:c16="http://schemas.microsoft.com/office/drawing/2014/chart" uri="{C3380CC4-5D6E-409C-BE32-E72D297353CC}">
              <c16:uniqueId val="{00000001-12BB-4E3F-A636-78D571624533}"/>
            </c:ext>
          </c:extLst>
        </c:ser>
        <c:ser>
          <c:idx val="2"/>
          <c:order val="2"/>
          <c:tx>
            <c:strRef>
              <c:f>Sheet1!$D$1</c:f>
              <c:strCache>
                <c:ptCount val="1"/>
                <c:pt idx="0">
                  <c:v>Series 3</c:v>
                </c:pt>
              </c:strCache>
            </c:strRef>
          </c:tx>
          <c:spPr>
            <a:solidFill>
              <a:schemeClr val="accent3"/>
            </a:solidFill>
            <a:ln w="25400">
              <a:noFill/>
            </a:ln>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Sheet1!$D$2:$D$8</c:f>
              <c:numCache>
                <c:formatCode>General</c:formatCode>
                <c:ptCount val="7"/>
                <c:pt idx="0">
                  <c:v>0</c:v>
                </c:pt>
                <c:pt idx="1">
                  <c:v>0</c:v>
                </c:pt>
                <c:pt idx="2">
                  <c:v>0</c:v>
                </c:pt>
                <c:pt idx="3">
                  <c:v>0</c:v>
                </c:pt>
                <c:pt idx="4">
                  <c:v>0</c:v>
                </c:pt>
                <c:pt idx="5">
                  <c:v>7</c:v>
                </c:pt>
                <c:pt idx="6">
                  <c:v>14</c:v>
                </c:pt>
              </c:numCache>
            </c:numRef>
          </c:val>
          <c:extLst>
            <c:ext xmlns:c16="http://schemas.microsoft.com/office/drawing/2014/chart" uri="{C3380CC4-5D6E-409C-BE32-E72D297353CC}">
              <c16:uniqueId val="{00000002-12BB-4E3F-A636-78D571624533}"/>
            </c:ext>
          </c:extLst>
        </c:ser>
        <c:ser>
          <c:idx val="3"/>
          <c:order val="3"/>
          <c:tx>
            <c:strRef>
              <c:f>Sheet1!$E$1</c:f>
              <c:strCache>
                <c:ptCount val="1"/>
                <c:pt idx="0">
                  <c:v>Series 4</c:v>
                </c:pt>
              </c:strCache>
            </c:strRef>
          </c:tx>
          <c:spPr>
            <a:solidFill>
              <a:schemeClr val="accent4"/>
            </a:solidFill>
            <a:ln w="25400">
              <a:noFill/>
            </a:ln>
          </c:spPr>
          <c:cat>
            <c:numRef>
              <c:f>Sheet1!$A$2:$A$8</c:f>
              <c:numCache>
                <c:formatCode>m/d/yyyy</c:formatCode>
                <c:ptCount val="7"/>
                <c:pt idx="0">
                  <c:v>37261</c:v>
                </c:pt>
                <c:pt idx="1">
                  <c:v>37262</c:v>
                </c:pt>
                <c:pt idx="2">
                  <c:v>37263</c:v>
                </c:pt>
                <c:pt idx="3">
                  <c:v>37264</c:v>
                </c:pt>
                <c:pt idx="4">
                  <c:v>37265</c:v>
                </c:pt>
                <c:pt idx="5">
                  <c:v>37266</c:v>
                </c:pt>
                <c:pt idx="6">
                  <c:v>37267</c:v>
                </c:pt>
              </c:numCache>
            </c:numRef>
          </c:cat>
          <c:val>
            <c:numRef>
              <c:f>Sheet1!$E$2:$E$8</c:f>
              <c:numCache>
                <c:formatCode>General</c:formatCode>
                <c:ptCount val="7"/>
                <c:pt idx="0">
                  <c:v>0</c:v>
                </c:pt>
                <c:pt idx="1">
                  <c:v>0</c:v>
                </c:pt>
                <c:pt idx="2">
                  <c:v>0</c:v>
                </c:pt>
                <c:pt idx="3">
                  <c:v>0</c:v>
                </c:pt>
                <c:pt idx="4">
                  <c:v>0</c:v>
                </c:pt>
                <c:pt idx="5">
                  <c:v>0</c:v>
                </c:pt>
                <c:pt idx="6">
                  <c:v>24</c:v>
                </c:pt>
              </c:numCache>
            </c:numRef>
          </c:val>
          <c:extLst>
            <c:ext xmlns:c16="http://schemas.microsoft.com/office/drawing/2014/chart" uri="{C3380CC4-5D6E-409C-BE32-E72D297353CC}">
              <c16:uniqueId val="{00000003-12BB-4E3F-A636-78D571624533}"/>
            </c:ext>
          </c:extLst>
        </c:ser>
        <c:dLbls>
          <c:showLegendKey val="0"/>
          <c:showVal val="0"/>
          <c:showCatName val="0"/>
          <c:showSerName val="0"/>
          <c:showPercent val="0"/>
          <c:showBubbleSize val="0"/>
        </c:dLbls>
        <c:axId val="-964852624"/>
        <c:axId val="-964855888"/>
      </c:areaChart>
      <c:dateAx>
        <c:axId val="-964852624"/>
        <c:scaling>
          <c:orientation val="minMax"/>
        </c:scaling>
        <c:delete val="1"/>
        <c:axPos val="b"/>
        <c:numFmt formatCode="m/d/yyyy" sourceLinked="1"/>
        <c:majorTickMark val="out"/>
        <c:minorTickMark val="none"/>
        <c:tickLblPos val="nextTo"/>
        <c:crossAx val="-964855888"/>
        <c:crosses val="autoZero"/>
        <c:auto val="1"/>
        <c:lblOffset val="100"/>
        <c:baseTimeUnit val="days"/>
      </c:dateAx>
      <c:valAx>
        <c:axId val="-964855888"/>
        <c:scaling>
          <c:orientation val="minMax"/>
          <c:max val="80"/>
        </c:scaling>
        <c:delete val="1"/>
        <c:axPos val="l"/>
        <c:numFmt formatCode="General" sourceLinked="1"/>
        <c:majorTickMark val="out"/>
        <c:minorTickMark val="none"/>
        <c:tickLblPos val="nextTo"/>
        <c:crossAx val="-964852624"/>
        <c:crosses val="autoZero"/>
        <c:crossBetween val="midCat"/>
      </c:valAx>
      <c:spPr>
        <a:noFill/>
        <a:ln w="25400">
          <a:noFill/>
        </a:ln>
      </c:spPr>
    </c:plotArea>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07533272407052E-2"/>
          <c:y val="3.7827354913969088E-2"/>
          <c:w val="0.94092466727592949"/>
          <c:h val="0.69248523622047242"/>
        </c:manualLayout>
      </c:layout>
      <c:barChart>
        <c:barDir val="col"/>
        <c:grouping val="clustered"/>
        <c:varyColors val="0"/>
        <c:ser>
          <c:idx val="0"/>
          <c:order val="0"/>
          <c:tx>
            <c:strRef>
              <c:f>Sheet1!$B$1</c:f>
              <c:strCache>
                <c:ptCount val="1"/>
                <c:pt idx="0">
                  <c:v>Males (N=86)</c:v>
                </c:pt>
              </c:strCache>
            </c:strRef>
          </c:tx>
          <c:spPr>
            <a:solidFill>
              <a:schemeClr val="accent1"/>
            </a:solidFill>
            <a:ln>
              <a:noFill/>
            </a:ln>
            <a:effectLst/>
          </c:spPr>
          <c:invertIfNegative val="0"/>
          <c:cat>
            <c:strRef>
              <c:f>Sheet1!$A$2:$A$7</c:f>
              <c:strCache>
                <c:ptCount val="6"/>
                <c:pt idx="0">
                  <c:v>10&lt;20</c:v>
                </c:pt>
                <c:pt idx="1">
                  <c:v>20–&lt;30</c:v>
                </c:pt>
                <c:pt idx="2">
                  <c:v>30–&lt;40</c:v>
                </c:pt>
                <c:pt idx="3">
                  <c:v>40–&lt;50</c:v>
                </c:pt>
                <c:pt idx="4">
                  <c:v>50–&lt;60</c:v>
                </c:pt>
                <c:pt idx="5">
                  <c:v>≥60</c:v>
                </c:pt>
              </c:strCache>
            </c:strRef>
          </c:cat>
          <c:val>
            <c:numRef>
              <c:f>Sheet1!$B$2:$B$7</c:f>
              <c:numCache>
                <c:formatCode>General</c:formatCode>
                <c:ptCount val="6"/>
                <c:pt idx="0">
                  <c:v>1.2</c:v>
                </c:pt>
                <c:pt idx="1">
                  <c:v>23.3</c:v>
                </c:pt>
                <c:pt idx="2">
                  <c:v>29.1</c:v>
                </c:pt>
                <c:pt idx="3">
                  <c:v>23.3</c:v>
                </c:pt>
                <c:pt idx="4">
                  <c:v>21</c:v>
                </c:pt>
                <c:pt idx="5">
                  <c:v>2.2999999999999998</c:v>
                </c:pt>
              </c:numCache>
            </c:numRef>
          </c:val>
          <c:extLst>
            <c:ext xmlns:c16="http://schemas.microsoft.com/office/drawing/2014/chart" uri="{C3380CC4-5D6E-409C-BE32-E72D297353CC}">
              <c16:uniqueId val="{00000000-E55A-473B-95F0-ED0ACE42C3E9}"/>
            </c:ext>
          </c:extLst>
        </c:ser>
        <c:ser>
          <c:idx val="1"/>
          <c:order val="1"/>
          <c:tx>
            <c:strRef>
              <c:f>Sheet1!$C$1</c:f>
              <c:strCache>
                <c:ptCount val="1"/>
                <c:pt idx="0">
                  <c:v>Females (N=52)</c:v>
                </c:pt>
              </c:strCache>
            </c:strRef>
          </c:tx>
          <c:spPr>
            <a:solidFill>
              <a:schemeClr val="accent2"/>
            </a:solidFill>
            <a:ln>
              <a:noFill/>
            </a:ln>
            <a:effectLst/>
          </c:spPr>
          <c:invertIfNegative val="0"/>
          <c:cat>
            <c:strRef>
              <c:f>Sheet1!$A$2:$A$7</c:f>
              <c:strCache>
                <c:ptCount val="6"/>
                <c:pt idx="0">
                  <c:v>10&lt;20</c:v>
                </c:pt>
                <c:pt idx="1">
                  <c:v>20–&lt;30</c:v>
                </c:pt>
                <c:pt idx="2">
                  <c:v>30–&lt;40</c:v>
                </c:pt>
                <c:pt idx="3">
                  <c:v>40–&lt;50</c:v>
                </c:pt>
                <c:pt idx="4">
                  <c:v>50–&lt;60</c:v>
                </c:pt>
                <c:pt idx="5">
                  <c:v>≥60</c:v>
                </c:pt>
              </c:strCache>
            </c:strRef>
          </c:cat>
          <c:val>
            <c:numRef>
              <c:f>Sheet1!$C$2:$C$7</c:f>
              <c:numCache>
                <c:formatCode>General</c:formatCode>
                <c:ptCount val="6"/>
                <c:pt idx="0">
                  <c:v>1.9</c:v>
                </c:pt>
                <c:pt idx="1">
                  <c:v>15.4</c:v>
                </c:pt>
                <c:pt idx="2">
                  <c:v>21.2</c:v>
                </c:pt>
                <c:pt idx="3">
                  <c:v>19.2</c:v>
                </c:pt>
                <c:pt idx="4">
                  <c:v>23.1</c:v>
                </c:pt>
                <c:pt idx="5">
                  <c:v>19.2</c:v>
                </c:pt>
              </c:numCache>
            </c:numRef>
          </c:val>
          <c:extLst>
            <c:ext xmlns:c16="http://schemas.microsoft.com/office/drawing/2014/chart" uri="{C3380CC4-5D6E-409C-BE32-E72D297353CC}">
              <c16:uniqueId val="{00000001-E55A-473B-95F0-ED0ACE42C3E9}"/>
            </c:ext>
          </c:extLst>
        </c:ser>
        <c:dLbls>
          <c:showLegendKey val="0"/>
          <c:showVal val="0"/>
          <c:showCatName val="0"/>
          <c:showSerName val="0"/>
          <c:showPercent val="0"/>
          <c:showBubbleSize val="0"/>
        </c:dLbls>
        <c:gapWidth val="100"/>
        <c:axId val="-1110829632"/>
        <c:axId val="-1110831264"/>
      </c:barChart>
      <c:catAx>
        <c:axId val="-1110829632"/>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110831264"/>
        <c:crosses val="autoZero"/>
        <c:auto val="1"/>
        <c:lblAlgn val="ctr"/>
        <c:lblOffset val="100"/>
        <c:noMultiLvlLbl val="0"/>
      </c:catAx>
      <c:valAx>
        <c:axId val="-1110831264"/>
        <c:scaling>
          <c:orientation val="minMax"/>
        </c:scaling>
        <c:delete val="0"/>
        <c:axPos val="l"/>
        <c:numFmt formatCode="General" sourceLinked="1"/>
        <c:majorTickMark val="none"/>
        <c:minorTickMark val="none"/>
        <c:tickLblPos val="nextTo"/>
        <c:spPr>
          <a:noFill/>
          <a:ln w="12700">
            <a:solidFill>
              <a:schemeClr val="bg1">
                <a:lumMod val="50000"/>
              </a:schemeClr>
            </a:solid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110829632"/>
        <c:crosses val="autoZero"/>
        <c:crossBetween val="between"/>
        <c:majorUnit val="10"/>
      </c:valAx>
      <c:spPr>
        <a:noFill/>
        <a:ln>
          <a:noFill/>
        </a:ln>
        <a:effectLst/>
      </c:spPr>
    </c:plotArea>
    <c:legend>
      <c:legendPos val="b"/>
      <c:layout>
        <c:manualLayout>
          <c:xMode val="edge"/>
          <c:yMode val="edge"/>
          <c:x val="0.23616454454265723"/>
          <c:y val="0.92971086947464898"/>
          <c:w val="0.52767091091468554"/>
          <c:h val="7.0289130525351004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22/04/2025</a:t>
            </a:fld>
            <a:endParaRPr lang="fr-FR" dirty="0"/>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dirty="0"/>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22/04/2025</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dirty="0"/>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a:t>
            </a:fld>
            <a:endParaRPr lang="fr-FR" dirty="0"/>
          </a:p>
        </p:txBody>
      </p:sp>
    </p:spTree>
    <p:extLst>
      <p:ext uri="{BB962C8B-B14F-4D97-AF65-F5344CB8AC3E}">
        <p14:creationId xmlns:p14="http://schemas.microsoft.com/office/powerpoint/2010/main" val="13967899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10</a:t>
            </a:fld>
            <a:endParaRPr lang="fr-FR"/>
          </a:p>
        </p:txBody>
      </p:sp>
    </p:spTree>
    <p:extLst>
      <p:ext uri="{BB962C8B-B14F-4D97-AF65-F5344CB8AC3E}">
        <p14:creationId xmlns:p14="http://schemas.microsoft.com/office/powerpoint/2010/main" val="2631415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Disease burden is a</a:t>
            </a:r>
            <a:r>
              <a:rPr lang="en-US" b="1" baseline="0" dirty="0"/>
              <a:t> function of age and progression</a:t>
            </a:r>
            <a:endParaRPr lang="en-US" b="1" dirty="0"/>
          </a:p>
          <a:p>
            <a:endParaRPr lang="en-US" dirty="0"/>
          </a:p>
          <a:p>
            <a:r>
              <a:rPr lang="en-US" dirty="0"/>
              <a:t>If left untreated, GL-3</a:t>
            </a:r>
            <a:r>
              <a:rPr lang="en-US" baseline="0" dirty="0"/>
              <a:t> accumulation beginning in utero and continuing throughout life, will progress in a cascade of multi-systemic events that may lead to irreversible tissue damage, organ failure and premature death</a:t>
            </a:r>
            <a:r>
              <a:rPr lang="en-US" baseline="30000" dirty="0"/>
              <a:t>1</a:t>
            </a:r>
          </a:p>
          <a:p>
            <a:r>
              <a:rPr lang="en-US" dirty="0"/>
              <a:t>This burden of disease</a:t>
            </a:r>
            <a:r>
              <a:rPr lang="en-US" baseline="0" dirty="0"/>
              <a:t> increases with age while the condition deteriorates</a:t>
            </a:r>
            <a:r>
              <a:rPr lang="en-US" baseline="30000" dirty="0"/>
              <a:t>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ヒラギノ角ゴ Pro W3" charset="0"/>
                <a:cs typeface="ヒラギノ角ゴ Pro W3" charset="0"/>
              </a:rPr>
              <a:t>Early symptoms include acroparesthesias, episodic</a:t>
            </a:r>
            <a:r>
              <a:rPr lang="en-US" baseline="0" dirty="0">
                <a:latin typeface="Arial" charset="0"/>
                <a:ea typeface="ヒラギノ角ゴ Pro W3" charset="0"/>
                <a:cs typeface="ヒラギノ角ゴ Pro W3" charset="0"/>
              </a:rPr>
              <a:t> pain crises, fatigue, fever, hypo or anhidrosis, exercise intolerance, and gastrointestinal symptoms including pain</a:t>
            </a:r>
            <a:r>
              <a:rPr lang="en-US" baseline="30000" dirty="0">
                <a:latin typeface="Arial" charset="0"/>
                <a:ea typeface="ヒラギノ角ゴ Pro W3" charset="0"/>
                <a:cs typeface="ヒラギノ角ゴ Pro W3" charset="0"/>
              </a:rPr>
              <a:t>1</a:t>
            </a:r>
          </a:p>
          <a:p>
            <a:r>
              <a:rPr lang="en-US" dirty="0"/>
              <a:t>Late complications</a:t>
            </a:r>
            <a:r>
              <a:rPr lang="en-US" baseline="0" dirty="0"/>
              <a:t> are the main cause of morbidity and also premature mortality</a:t>
            </a:r>
            <a:r>
              <a:rPr lang="en-US" baseline="30000" dirty="0"/>
              <a:t>1,2</a:t>
            </a:r>
          </a:p>
          <a:p>
            <a:endParaRPr lang="en-US" dirty="0"/>
          </a:p>
          <a:p>
            <a:endParaRPr lang="en-GB" dirty="0"/>
          </a:p>
          <a:p>
            <a:r>
              <a:rPr lang="en-US" u="sng" dirty="0"/>
              <a:t>Complete citations</a:t>
            </a:r>
          </a:p>
          <a:p>
            <a:endParaRPr lang="en-US" dirty="0"/>
          </a:p>
          <a:p>
            <a:pPr marL="228600" indent="-228600">
              <a:buAutoNum type="arabicPeriod"/>
            </a:pPr>
            <a:r>
              <a:rPr lang="en-GB" sz="1200" kern="1200" dirty="0">
                <a:solidFill>
                  <a:schemeClr val="tx1"/>
                </a:solidFill>
                <a:effectLst/>
                <a:latin typeface="Arial" charset="0"/>
                <a:ea typeface="+mn-ea"/>
                <a:cs typeface="+mn-cs"/>
              </a:rPr>
              <a:t>Ortiz A, et al. Fabry disease revisited: management and treatment recommendations for adult patients. Mol Genet Metab. 2018; 123(4):416-27.</a:t>
            </a:r>
            <a:endParaRPr lang="en-AU" sz="1200" kern="1200" dirty="0">
              <a:solidFill>
                <a:schemeClr val="tx1"/>
              </a:solidFill>
              <a:effectLst/>
              <a:latin typeface="Arial" charset="0"/>
              <a:ea typeface="+mn-ea"/>
              <a:cs typeface="+mn-cs"/>
            </a:endParaRPr>
          </a:p>
          <a:p>
            <a:pPr marL="228600" indent="-228600">
              <a:buAutoNum type="arabicPeriod"/>
            </a:pPr>
            <a:r>
              <a:rPr lang="en-GB" sz="1200" kern="1200" dirty="0">
                <a:solidFill>
                  <a:schemeClr val="tx1"/>
                </a:solidFill>
                <a:effectLst/>
                <a:latin typeface="Arial" charset="0"/>
                <a:ea typeface="+mn-ea"/>
                <a:cs typeface="+mn-cs"/>
              </a:rPr>
              <a:t>Germain DP. Fabry disease. Orphanet J Rare Dis. 2010;5:30.</a:t>
            </a: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11</a:t>
            </a:fld>
            <a:endParaRPr lang="fr-FR" dirty="0"/>
          </a:p>
        </p:txBody>
      </p:sp>
    </p:spTree>
    <p:extLst>
      <p:ext uri="{BB962C8B-B14F-4D97-AF65-F5344CB8AC3E}">
        <p14:creationId xmlns:p14="http://schemas.microsoft.com/office/powerpoint/2010/main" val="2558177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It has been reported that cardiac variant patients may have significant levels of residual alpha-Gal A activity (2%–20% of normal) and generally lack the early classic symptoms of Fabry disease (e.g., neuropathic pain, gastrointestinal complaints, angiokeratoma, cornea verticillata), with manifestations being confined to the heart predominantly (left ventricular hypertrophy, conduction disturbances, arrhythmias). These patients generally present later in life than classic patients</a:t>
            </a:r>
            <a:r>
              <a:rPr lang="da-DK" sz="1200" b="0" i="0" u="none" strike="noStrike" kern="1200" baseline="0" dirty="0">
                <a:solidFill>
                  <a:schemeClr val="tx1"/>
                </a:solidFill>
                <a:latin typeface="Arial" charset="0"/>
                <a:ea typeface="+mn-ea"/>
                <a:cs typeface="+mn-cs"/>
              </a:rPr>
              <a:t>, or </a:t>
            </a:r>
            <a:r>
              <a:rPr lang="en-US" sz="1200" b="0" i="0" u="none" strike="noStrike" kern="1200" baseline="0" dirty="0">
                <a:solidFill>
                  <a:schemeClr val="tx1"/>
                </a:solidFill>
                <a:latin typeface="Arial" charset="0"/>
                <a:ea typeface="+mn-ea"/>
                <a:cs typeface="+mn-cs"/>
              </a:rPr>
              <a:t>may be diagnosed earlier as a result of neonatal, family or high-risk population screening initiatives.</a:t>
            </a:r>
            <a:r>
              <a:rPr lang="en-US" sz="1200" b="0" i="0" u="none" strike="noStrike" kern="1200" baseline="30000" dirty="0">
                <a:solidFill>
                  <a:schemeClr val="tx1"/>
                </a:solidFill>
                <a:latin typeface="Arial" charset="0"/>
                <a:ea typeface="+mn-ea"/>
                <a:cs typeface="+mn-cs"/>
              </a:rPr>
              <a:t>1</a:t>
            </a:r>
          </a:p>
          <a:p>
            <a:endParaRPr lang="en-US" sz="1200" b="0" i="0" u="none" strike="noStrike" kern="1200" baseline="300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u="sng" dirty="0">
                <a:latin typeface="Arial" charset="0"/>
              </a:rPr>
              <a:t>Complete citation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latin typeface="Calibri" panose="020F0502020204030204" pitchFamily="34" charset="0"/>
              <a:cs typeface="Calibri" panose="020F05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latin typeface="Calibri" panose="020F0502020204030204" pitchFamily="34" charset="0"/>
                <a:cs typeface="Calibri" panose="020F0502020204030204" pitchFamily="34" charset="0"/>
              </a:rPr>
              <a:t>1. Germain DP, et al. Phenotypic characteristics of the p.Asn215Ser(p.N215S) GLA variant in male and female patients with Fabry disease: a multicentre Fabry Registry study. Mol Genet Genomic Med 2018; 1-12.</a:t>
            </a:r>
          </a:p>
          <a:p>
            <a:endParaRPr lang="en-US" baseline="30000" dirty="0"/>
          </a:p>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12</a:t>
            </a:fld>
            <a:endParaRPr lang="fr-FR" dirty="0"/>
          </a:p>
        </p:txBody>
      </p:sp>
    </p:spTree>
    <p:extLst>
      <p:ext uri="{BB962C8B-B14F-4D97-AF65-F5344CB8AC3E}">
        <p14:creationId xmlns:p14="http://schemas.microsoft.com/office/powerpoint/2010/main" val="4218654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13</a:t>
            </a:fld>
            <a:endParaRPr lang="fr-FR" dirty="0"/>
          </a:p>
        </p:txBody>
      </p:sp>
    </p:spTree>
    <p:extLst>
      <p:ext uri="{BB962C8B-B14F-4D97-AF65-F5344CB8AC3E}">
        <p14:creationId xmlns:p14="http://schemas.microsoft.com/office/powerpoint/2010/main" val="743443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14</a:t>
            </a:fld>
            <a:endParaRPr lang="fr-FR" dirty="0"/>
          </a:p>
        </p:txBody>
      </p:sp>
    </p:spTree>
    <p:extLst>
      <p:ext uri="{BB962C8B-B14F-4D97-AF65-F5344CB8AC3E}">
        <p14:creationId xmlns:p14="http://schemas.microsoft.com/office/powerpoint/2010/main" val="2809348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15</a:t>
            </a:fld>
            <a:endParaRPr lang="fr-FR" dirty="0"/>
          </a:p>
        </p:txBody>
      </p:sp>
    </p:spTree>
    <p:extLst>
      <p:ext uri="{BB962C8B-B14F-4D97-AF65-F5344CB8AC3E}">
        <p14:creationId xmlns:p14="http://schemas.microsoft.com/office/powerpoint/2010/main" val="4002257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16</a:t>
            </a:fld>
            <a:endParaRPr lang="fr-FR" dirty="0"/>
          </a:p>
        </p:txBody>
      </p:sp>
    </p:spTree>
    <p:extLst>
      <p:ext uri="{BB962C8B-B14F-4D97-AF65-F5344CB8AC3E}">
        <p14:creationId xmlns:p14="http://schemas.microsoft.com/office/powerpoint/2010/main" val="2002703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17</a:t>
            </a:fld>
            <a:endParaRPr lang="fr-FR" dirty="0"/>
          </a:p>
        </p:txBody>
      </p:sp>
    </p:spTree>
    <p:extLst>
      <p:ext uri="{BB962C8B-B14F-4D97-AF65-F5344CB8AC3E}">
        <p14:creationId xmlns:p14="http://schemas.microsoft.com/office/powerpoint/2010/main" val="4076449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18</a:t>
            </a:fld>
            <a:endParaRPr lang="fr-FR" dirty="0"/>
          </a:p>
        </p:txBody>
      </p:sp>
    </p:spTree>
    <p:extLst>
      <p:ext uri="{BB962C8B-B14F-4D97-AF65-F5344CB8AC3E}">
        <p14:creationId xmlns:p14="http://schemas.microsoft.com/office/powerpoint/2010/main" val="3413593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19</a:t>
            </a:fld>
            <a:endParaRPr lang="fr-FR" dirty="0"/>
          </a:p>
        </p:txBody>
      </p:sp>
    </p:spTree>
    <p:extLst>
      <p:ext uri="{BB962C8B-B14F-4D97-AF65-F5344CB8AC3E}">
        <p14:creationId xmlns:p14="http://schemas.microsoft.com/office/powerpoint/2010/main" val="4017992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a:t>
            </a:fld>
            <a:endParaRPr lang="fr-FR" dirty="0"/>
          </a:p>
        </p:txBody>
      </p:sp>
    </p:spTree>
    <p:extLst>
      <p:ext uri="{BB962C8B-B14F-4D97-AF65-F5344CB8AC3E}">
        <p14:creationId xmlns:p14="http://schemas.microsoft.com/office/powerpoint/2010/main" val="1453841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20</a:t>
            </a:fld>
            <a:endParaRPr lang="fr-FR" dirty="0"/>
          </a:p>
        </p:txBody>
      </p:sp>
    </p:spTree>
    <p:extLst>
      <p:ext uri="{BB962C8B-B14F-4D97-AF65-F5344CB8AC3E}">
        <p14:creationId xmlns:p14="http://schemas.microsoft.com/office/powerpoint/2010/main" val="1134149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heart valves are predominantly affected, even though the pathological accumulation of GL-3 is present in both sides of the heart</a:t>
            </a:r>
            <a:r>
              <a:rPr lang="en-US" baseline="30000" dirty="0"/>
              <a:t>1</a:t>
            </a:r>
          </a:p>
          <a:p>
            <a:pPr marL="628650" lvl="1" indent="-171450">
              <a:buFont typeface="Arial" panose="020B0604020202020204" pitchFamily="34" charset="0"/>
              <a:buChar char="•"/>
            </a:pPr>
            <a:r>
              <a:rPr lang="en-US" dirty="0"/>
              <a:t>Can be explained by the increased pressure in the left heart leading to a more rapid deterioration of the mitral and aortic valves</a:t>
            </a:r>
          </a:p>
          <a:p>
            <a:pPr marL="628650" lvl="1" indent="-171450">
              <a:buFont typeface="Arial" panose="020B0604020202020204" pitchFamily="34" charset="0"/>
              <a:buChar cha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aseline="30000" dirty="0"/>
              <a:t>1</a:t>
            </a:r>
            <a:r>
              <a:rPr lang="en-US" sz="1200" dirty="0"/>
              <a:t>Putko BN, et al. Heart Fail Rev 2015; 20:179–191</a:t>
            </a:r>
          </a:p>
          <a:p>
            <a:pPr marL="0" lvl="0" indent="0">
              <a:buFont typeface="Arial" panose="020B0604020202020204" pitchFamily="34" charset="0"/>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21</a:t>
            </a:fld>
            <a:endParaRPr lang="fr-FR" dirty="0"/>
          </a:p>
        </p:txBody>
      </p:sp>
    </p:spTree>
    <p:extLst>
      <p:ext uri="{BB962C8B-B14F-4D97-AF65-F5344CB8AC3E}">
        <p14:creationId xmlns:p14="http://schemas.microsoft.com/office/powerpoint/2010/main" val="1891549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22</a:t>
            </a:fld>
            <a:endParaRPr lang="fr-FR" dirty="0"/>
          </a:p>
        </p:txBody>
      </p:sp>
    </p:spTree>
    <p:extLst>
      <p:ext uri="{BB962C8B-B14F-4D97-AF65-F5344CB8AC3E}">
        <p14:creationId xmlns:p14="http://schemas.microsoft.com/office/powerpoint/2010/main" val="1217185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charset="0"/>
              </a:rPr>
              <a:t>HCM i</a:t>
            </a:r>
            <a:r>
              <a:rPr lang="en-GB" sz="1200" dirty="0"/>
              <a:t>s a disease in which the heart muscle becomes abnormally thick; in Fabry this generally affects the muscle surrounding the left ventricle, and HCM is therefore often referred to as LVH.</a:t>
            </a:r>
            <a:endParaRPr lang="en-US" sz="1200" dirty="0">
              <a:cs typeface="Arial"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23</a:t>
            </a:fld>
            <a:endParaRPr lang="fr-FR" dirty="0"/>
          </a:p>
        </p:txBody>
      </p:sp>
    </p:spTree>
    <p:extLst>
      <p:ext uri="{BB962C8B-B14F-4D97-AF65-F5344CB8AC3E}">
        <p14:creationId xmlns:p14="http://schemas.microsoft.com/office/powerpoint/2010/main" val="7220981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 male patients, the left ventricle starts to hypertrophy during adolescence, and this is accompanied by reduced longitudinal function. During aging, these 2 features lead to</a:t>
            </a:r>
          </a:p>
          <a:p>
            <a:r>
              <a:rPr lang="en-GB" sz="1200" kern="1200" dirty="0">
                <a:solidFill>
                  <a:schemeClr val="tx1"/>
                </a:solidFill>
                <a:effectLst/>
                <a:latin typeface="+mn-lt"/>
                <a:ea typeface="+mn-ea"/>
                <a:cs typeface="+mn-cs"/>
              </a:rPr>
              <a:t>replacement fibrosis. </a:t>
            </a:r>
          </a:p>
          <a:p>
            <a:r>
              <a:rPr lang="en-GB" sz="1200" kern="1200" dirty="0">
                <a:solidFill>
                  <a:schemeClr val="tx1"/>
                </a:solidFill>
                <a:effectLst/>
                <a:latin typeface="+mn-lt"/>
                <a:ea typeface="+mn-ea"/>
                <a:cs typeface="+mn-cs"/>
              </a:rPr>
              <a:t>Cardiomyopathy disease progression in female patients is different. In contrast to male patients, the 3 hallmarks cannot be described as a temporal sequence toward fibrosis. In contrast, it is</a:t>
            </a:r>
          </a:p>
          <a:p>
            <a:r>
              <a:rPr lang="en-GB" sz="1200" kern="1200" dirty="0">
                <a:solidFill>
                  <a:schemeClr val="tx1"/>
                </a:solidFill>
                <a:effectLst/>
                <a:latin typeface="+mn-lt"/>
                <a:ea typeface="+mn-ea"/>
                <a:cs typeface="+mn-cs"/>
              </a:rPr>
              <a:t>more a vicious circle: the progression toward hypertrophy is prolonged, whereas the development of fibrosis and regional functional abnormalities progresses simultaneously.</a:t>
            </a:r>
          </a:p>
          <a:p>
            <a:endParaRPr lang="en-AU" dirty="0"/>
          </a:p>
        </p:txBody>
      </p:sp>
      <p:sp>
        <p:nvSpPr>
          <p:cNvPr id="4" name="Slide Number Placeholder 3"/>
          <p:cNvSpPr>
            <a:spLocks noGrp="1"/>
          </p:cNvSpPr>
          <p:nvPr>
            <p:ph type="sldNum" sz="quarter" idx="5"/>
          </p:nvPr>
        </p:nvSpPr>
        <p:spPr/>
        <p:txBody>
          <a:bodyPr/>
          <a:lstStyle/>
          <a:p>
            <a:fld id="{1F576107-2EC1-4836-BBE2-B29C7F5CEAC4}" type="slidenum">
              <a:rPr lang="fr-FR" smtClean="0"/>
              <a:t>24</a:t>
            </a:fld>
            <a:endParaRPr lang="fr-FR" dirty="0"/>
          </a:p>
        </p:txBody>
      </p:sp>
    </p:spTree>
    <p:extLst>
      <p:ext uri="{BB962C8B-B14F-4D97-AF65-F5344CB8AC3E}">
        <p14:creationId xmlns:p14="http://schemas.microsoft.com/office/powerpoint/2010/main" val="1329621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0441AD-8FE8-A845-A551-EDB662507E4C}" type="slidenum">
              <a:rPr lang="en-US" smtClean="0"/>
              <a:t>25</a:t>
            </a:fld>
            <a:endParaRPr lang="en-US" dirty="0"/>
          </a:p>
        </p:txBody>
      </p:sp>
    </p:spTree>
    <p:extLst>
      <p:ext uri="{BB962C8B-B14F-4D97-AF65-F5344CB8AC3E}">
        <p14:creationId xmlns:p14="http://schemas.microsoft.com/office/powerpoint/2010/main" val="2974057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0441AD-8FE8-A845-A551-EDB662507E4C}" type="slidenum">
              <a:rPr lang="en-US" smtClean="0"/>
              <a:t>26</a:t>
            </a:fld>
            <a:endParaRPr lang="en-US" dirty="0"/>
          </a:p>
        </p:txBody>
      </p:sp>
    </p:spTree>
    <p:extLst>
      <p:ext uri="{BB962C8B-B14F-4D97-AF65-F5344CB8AC3E}">
        <p14:creationId xmlns:p14="http://schemas.microsoft.com/office/powerpoint/2010/main" val="22631978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0441AD-8FE8-A845-A551-EDB662507E4C}" type="slidenum">
              <a:rPr lang="en-US" smtClean="0"/>
              <a:t>32</a:t>
            </a:fld>
            <a:endParaRPr lang="en-US" dirty="0"/>
          </a:p>
        </p:txBody>
      </p:sp>
    </p:spTree>
    <p:extLst>
      <p:ext uri="{BB962C8B-B14F-4D97-AF65-F5344CB8AC3E}">
        <p14:creationId xmlns:p14="http://schemas.microsoft.com/office/powerpoint/2010/main" val="16079845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52</a:t>
            </a:fld>
            <a:endParaRPr lang="fr-FR" dirty="0"/>
          </a:p>
        </p:txBody>
      </p:sp>
    </p:spTree>
    <p:extLst>
      <p:ext uri="{BB962C8B-B14F-4D97-AF65-F5344CB8AC3E}">
        <p14:creationId xmlns:p14="http://schemas.microsoft.com/office/powerpoint/2010/main" val="4996581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2197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3</a:t>
            </a:fld>
            <a:endParaRPr lang="fr-FR" dirty="0"/>
          </a:p>
        </p:txBody>
      </p:sp>
    </p:spTree>
    <p:extLst>
      <p:ext uri="{BB962C8B-B14F-4D97-AF65-F5344CB8AC3E}">
        <p14:creationId xmlns:p14="http://schemas.microsoft.com/office/powerpoint/2010/main" val="338750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4</a:t>
            </a:fld>
            <a:endParaRPr lang="fr-FR" dirty="0"/>
          </a:p>
        </p:txBody>
      </p:sp>
    </p:spTree>
    <p:extLst>
      <p:ext uri="{BB962C8B-B14F-4D97-AF65-F5344CB8AC3E}">
        <p14:creationId xmlns:p14="http://schemas.microsoft.com/office/powerpoint/2010/main" val="313475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Affects multiple systems, including the kidneys, heart, central and peripheral nervous systems, and the skin, ocular, and gastrointestinal systems</a:t>
            </a:r>
            <a:r>
              <a:rPr lang="en-GB" baseline="30000" dirty="0"/>
              <a:t>1,4</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9374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6</a:t>
            </a:fld>
            <a:endParaRPr lang="fr-FR" dirty="0"/>
          </a:p>
        </p:txBody>
      </p:sp>
    </p:spTree>
    <p:extLst>
      <p:ext uri="{BB962C8B-B14F-4D97-AF65-F5344CB8AC3E}">
        <p14:creationId xmlns:p14="http://schemas.microsoft.com/office/powerpoint/2010/main" val="3292323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Some key variants associated with the classic or </a:t>
            </a:r>
            <a:r>
              <a:rPr kumimoji="0" lang="en-US" sz="1200" b="0" i="0" u="none" strike="noStrike" kern="1200" cap="none" spc="0" normalizeH="0" baseline="0" noProof="0" dirty="0">
                <a:ln>
                  <a:noFill/>
                </a:ln>
                <a:solidFill>
                  <a:srgbClr val="FFFFFF"/>
                </a:solidFill>
                <a:effectLst/>
                <a:uLnTx/>
                <a:uFillTx/>
                <a:latin typeface="Arial"/>
                <a:ea typeface="+mn-ea"/>
                <a:cs typeface="Arial"/>
              </a:rPr>
              <a:t>non-classic </a:t>
            </a:r>
            <a:r>
              <a:rPr lang="en-GB" sz="1200" kern="1200" dirty="0">
                <a:solidFill>
                  <a:schemeClr val="tx1"/>
                </a:solidFill>
                <a:effectLst/>
                <a:latin typeface="+mn-lt"/>
                <a:ea typeface="+mn-ea"/>
                <a:cs typeface="+mn-cs"/>
              </a:rPr>
              <a:t>Fabry disease phenotype, GLA variants of unclear significance, and benign variants. The triangular form illustrates the higher frequency of benign and likely benign variants. Physicians should be aware that, due to this higher frequency, such variants may be seen in screening studies but may not result in Fabry-specific manifestations in all patients. </a:t>
            </a:r>
            <a:endParaRPr lang="en-GB" dirty="0"/>
          </a:p>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7</a:t>
            </a:fld>
            <a:endParaRPr lang="fr-FR" dirty="0"/>
          </a:p>
        </p:txBody>
      </p:sp>
    </p:spTree>
    <p:extLst>
      <p:ext uri="{BB962C8B-B14F-4D97-AF65-F5344CB8AC3E}">
        <p14:creationId xmlns:p14="http://schemas.microsoft.com/office/powerpoint/2010/main" val="2908676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5970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Lilac highlighting shows male transmission of a </a:t>
            </a:r>
            <a:r>
              <a:rPr lang="en-US" i="1" dirty="0"/>
              <a:t>GLA</a:t>
            </a:r>
            <a:r>
              <a:rPr lang="en-US" i="0" dirty="0"/>
              <a:t> variant; rose highlighting shows female transmission</a:t>
            </a:r>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9</a:t>
            </a:fld>
            <a:endParaRPr lang="fr-FR" dirty="0"/>
          </a:p>
        </p:txBody>
      </p:sp>
    </p:spTree>
    <p:extLst>
      <p:ext uri="{BB962C8B-B14F-4D97-AF65-F5344CB8AC3E}">
        <p14:creationId xmlns:p14="http://schemas.microsoft.com/office/powerpoint/2010/main" val="2705478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6" name="Footer Placeholder 4">
            <a:extLst>
              <a:ext uri="{FF2B5EF4-FFF2-40B4-BE49-F238E27FC236}">
                <a16:creationId xmlns:a16="http://schemas.microsoft.com/office/drawing/2014/main" id="{012B5A8D-AB5C-4C71-8E02-45FB37B49A4B}"/>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 Do not photograph, copy or distribute.</a:t>
            </a:r>
          </a:p>
        </p:txBody>
      </p:sp>
      <p:sp>
        <p:nvSpPr>
          <p:cNvPr id="13" name="Slide Number Placeholder 5">
            <a:extLst>
              <a:ext uri="{FF2B5EF4-FFF2-40B4-BE49-F238E27FC236}">
                <a16:creationId xmlns:a16="http://schemas.microsoft.com/office/drawing/2014/main" id="{8F895D8C-6D41-4B7E-979B-1EEBC71B1E31}"/>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MAT-US-XXXXXX vX.0 - P</a:t>
            </a:r>
          </a:p>
          <a:p>
            <a:r>
              <a:rPr lang="en-US"/>
              <a:t>Expiration Date: XX/XX/20XX</a:t>
            </a:r>
            <a:endParaRPr lang="en-US" dirty="0"/>
          </a:p>
        </p:txBody>
      </p:sp>
    </p:spTree>
    <p:extLst>
      <p:ext uri="{BB962C8B-B14F-4D97-AF65-F5344CB8AC3E}">
        <p14:creationId xmlns:p14="http://schemas.microsoft.com/office/powerpoint/2010/main" val="17509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2">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dirty="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283314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Light) Option 3">
    <p:bg>
      <p:bgPr>
        <a:solidFill>
          <a:schemeClr val="bg1"/>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tx1"/>
                </a:solidFill>
              </a:defRPr>
            </a:lvl1pPr>
          </a:lstStyle>
          <a:p>
            <a:pPr lvl="0">
              <a:lnSpc>
                <a:spcPct val="90000"/>
              </a:lnSpc>
            </a:pPr>
            <a:r>
              <a:rPr lang="en-US" noProof="0" dirty="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7268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dirty="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8" name="Footer Placeholder 4">
            <a:extLst>
              <a:ext uri="{FF2B5EF4-FFF2-40B4-BE49-F238E27FC236}">
                <a16:creationId xmlns:a16="http://schemas.microsoft.com/office/drawing/2014/main" id="{D2462E27-B160-4A4B-BFF2-1BC51A0743DD}"/>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 Do not photograph, copy or distribute.</a:t>
            </a:r>
          </a:p>
        </p:txBody>
      </p:sp>
      <p:sp>
        <p:nvSpPr>
          <p:cNvPr id="10" name="Slide Number Placeholder 5">
            <a:extLst>
              <a:ext uri="{FF2B5EF4-FFF2-40B4-BE49-F238E27FC236}">
                <a16:creationId xmlns:a16="http://schemas.microsoft.com/office/drawing/2014/main" id="{565DBC14-6C42-4B6B-83F1-0E1E2562ED98}"/>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a:t>MAT-US-XXXXXX vX.0 - P</a:t>
            </a:r>
          </a:p>
          <a:p>
            <a:r>
              <a:rPr lang="en-US"/>
              <a:t>Expiration Date: XX/XX/20XX</a:t>
            </a:r>
            <a:endParaRPr lang="en-US" dirty="0"/>
          </a:p>
        </p:txBody>
      </p:sp>
    </p:spTree>
    <p:extLst>
      <p:ext uri="{BB962C8B-B14F-4D97-AF65-F5344CB8AC3E}">
        <p14:creationId xmlns:p14="http://schemas.microsoft.com/office/powerpoint/2010/main" val="281504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2">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dirty="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8304C7AB-4C03-445E-AB02-65073611661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662009" y="723299"/>
            <a:ext cx="953453" cy="942975"/>
          </a:xfrm>
          <a:prstGeom prst="rect">
            <a:avLst/>
          </a:prstGeom>
        </p:spPr>
      </p:pic>
    </p:spTree>
    <p:extLst>
      <p:ext uri="{BB962C8B-B14F-4D97-AF65-F5344CB8AC3E}">
        <p14:creationId xmlns:p14="http://schemas.microsoft.com/office/powerpoint/2010/main" val="3619891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hapter (Dark) Option 3">
    <p:bg>
      <p:bgPr>
        <a:solidFill>
          <a:srgbClr val="1E034A"/>
        </a:solidFill>
        <a:effectLst/>
      </p:bgPr>
    </p:bg>
    <p:spTree>
      <p:nvGrpSpPr>
        <p:cNvPr id="1" name=""/>
        <p:cNvGrpSpPr/>
        <p:nvPr/>
      </p:nvGrpSpPr>
      <p:grpSpPr>
        <a:xfrm>
          <a:off x="0" y="0"/>
          <a:ext cx="0" cy="0"/>
          <a:chOff x="0" y="0"/>
          <a:chExt cx="0" cy="0"/>
        </a:xfrm>
      </p:grpSpPr>
      <p:sp>
        <p:nvSpPr>
          <p:cNvPr id="14" name="Espace réservé du texte 17">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dirty="0"/>
              <a:t>00</a:t>
            </a:r>
          </a:p>
        </p:txBody>
      </p:sp>
      <p:sp>
        <p:nvSpPr>
          <p:cNvPr id="15" name="Espace réservé du texte 17">
            <a:extLst>
              <a:ext uri="{FF2B5EF4-FFF2-40B4-BE49-F238E27FC236}">
                <a16:creationId xmlns:a16="http://schemas.microsoft.com/office/drawing/2014/main" id="{26F07BC6-BD1D-4953-9F45-D190CB67B24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6" name="Espace réservé du texte 17">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7" name="Espace réservé du texte 17">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pic>
        <p:nvPicPr>
          <p:cNvPr id="8" name="Graphique 4">
            <a:extLst>
              <a:ext uri="{FF2B5EF4-FFF2-40B4-BE49-F238E27FC236}">
                <a16:creationId xmlns:a16="http://schemas.microsoft.com/office/drawing/2014/main" id="{47A4CFED-9962-48A7-8ED7-BCB4523B3A3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2455" y="3768442"/>
            <a:ext cx="953453" cy="942975"/>
          </a:xfrm>
          <a:prstGeom prst="rect">
            <a:avLst/>
          </a:prstGeom>
        </p:spPr>
      </p:pic>
    </p:spTree>
    <p:extLst>
      <p:ext uri="{BB962C8B-B14F-4D97-AF65-F5344CB8AC3E}">
        <p14:creationId xmlns:p14="http://schemas.microsoft.com/office/powerpoint/2010/main" val="16473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algn="l">
              <a:lnSpc>
                <a:spcPct val="90000"/>
              </a:lnSpc>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300751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fr-FR" dirty="0"/>
              <a:t>internal use</a:t>
            </a: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a:xfrm>
            <a:off x="7096837" y="4788289"/>
            <a:ext cx="1715640" cy="165157"/>
          </a:xfrm>
          <a:prstGeom prst="rect">
            <a:avLst/>
          </a:prstGeom>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262880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2904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dirty="0"/>
              <a:t>Click to edit Master title style</a:t>
            </a:r>
          </a:p>
        </p:txBody>
      </p:sp>
      <p:sp>
        <p:nvSpPr>
          <p:cNvPr id="9" name="Slide Number Placeholder 5">
            <a:extLst>
              <a:ext uri="{FF2B5EF4-FFF2-40B4-BE49-F238E27FC236}">
                <a16:creationId xmlns:a16="http://schemas.microsoft.com/office/drawing/2014/main" id="{0DF0588F-BC0A-4D57-AA6C-D74AB01C312E}"/>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MAT-US-2023124 v1.0 - P</a:t>
            </a:r>
          </a:p>
          <a:p>
            <a:r>
              <a:rPr lang="en-US" sz="600" dirty="0"/>
              <a:t>Expiration Date: 1/7/2023</a:t>
            </a:r>
          </a:p>
        </p:txBody>
      </p:sp>
      <p:sp>
        <p:nvSpPr>
          <p:cNvPr id="5" name="Text Placeholder 4">
            <a:extLst>
              <a:ext uri="{FF2B5EF4-FFF2-40B4-BE49-F238E27FC236}">
                <a16:creationId xmlns:a16="http://schemas.microsoft.com/office/drawing/2014/main" id="{A4E90588-CEB3-4037-828D-EBBDC5DF5CA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dirty="0"/>
              <a:t>Click to edit Master text styles</a:t>
            </a:r>
          </a:p>
        </p:txBody>
      </p:sp>
    </p:spTree>
    <p:extLst>
      <p:ext uri="{BB962C8B-B14F-4D97-AF65-F5344CB8AC3E}">
        <p14:creationId xmlns:p14="http://schemas.microsoft.com/office/powerpoint/2010/main" val="42584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rmAutofit/>
          </a:bodyPr>
          <a:lstStyle>
            <a:lvl1pPr>
              <a:defRPr sz="2000"/>
            </a:lvl1pPr>
          </a:lstStyle>
          <a:p>
            <a:r>
              <a:rPr lang="en-US" dirty="0"/>
              <a:t>Click to edit Master title style</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dirty="0"/>
              <a:t>Click to edit Master text styles</a:t>
            </a:r>
          </a:p>
        </p:txBody>
      </p:sp>
      <p:sp>
        <p:nvSpPr>
          <p:cNvPr id="4" name="Slide Number Placeholder 5">
            <a:extLst>
              <a:ext uri="{FF2B5EF4-FFF2-40B4-BE49-F238E27FC236}">
                <a16:creationId xmlns:a16="http://schemas.microsoft.com/office/drawing/2014/main" id="{D7ADFCFF-20EE-C6C9-3E14-8F00DD375868}"/>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MAT-US-2023124 v1.0 - P</a:t>
            </a:r>
          </a:p>
          <a:p>
            <a:r>
              <a:rPr lang="en-US" sz="600" dirty="0"/>
              <a:t>Expiration Date: 1/7/2023</a:t>
            </a:r>
          </a:p>
        </p:txBody>
      </p:sp>
    </p:spTree>
    <p:extLst>
      <p:ext uri="{BB962C8B-B14F-4D97-AF65-F5344CB8AC3E}">
        <p14:creationId xmlns:p14="http://schemas.microsoft.com/office/powerpoint/2010/main" val="333921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use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lvl1pPr>
              <a:defRPr sz="600"/>
            </a:lvl1pPr>
          </a:lstStyle>
          <a:p>
            <a:fld id="{6B54B0F7-55DD-40D6-B7F4-70B586885C0B}" type="slidenum">
              <a:rPr lang="en-US" smtClean="0"/>
              <a:pPr/>
              <a:t>‹#›</a:t>
            </a:fld>
            <a:endParaRPr lang="en-US" dirty="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normAutofit/>
          </a:bodyPr>
          <a:lstStyle>
            <a:lvl1pPr>
              <a:defRPr sz="2000"/>
            </a:lvl1pPr>
          </a:lstStyle>
          <a:p>
            <a:r>
              <a:rPr lang="en-US"/>
              <a:t>Click to edit Master title style</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dirty="0"/>
              <a:t>Click to edit Master text styles</a:t>
            </a:r>
          </a:p>
        </p:txBody>
      </p:sp>
      <p:sp>
        <p:nvSpPr>
          <p:cNvPr id="12" name="Slide Number Placeholder 5">
            <a:extLst>
              <a:ext uri="{FF2B5EF4-FFF2-40B4-BE49-F238E27FC236}">
                <a16:creationId xmlns:a16="http://schemas.microsoft.com/office/drawing/2014/main" id="{5A4E7B4B-6768-4C2B-84CA-4C0398EB2596}"/>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MAT-US-2023124 v1.0 - P</a:t>
            </a:r>
          </a:p>
          <a:p>
            <a:r>
              <a:rPr lang="en-US" sz="600" dirty="0"/>
              <a:t>Expiration Date: 1/7/2023</a:t>
            </a:r>
          </a:p>
        </p:txBody>
      </p:sp>
    </p:spTree>
    <p:extLst>
      <p:ext uri="{BB962C8B-B14F-4D97-AF65-F5344CB8AC3E}">
        <p14:creationId xmlns:p14="http://schemas.microsoft.com/office/powerpoint/2010/main" val="348416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1578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endParaRPr lang="en-US" dirty="0"/>
          </a:p>
        </p:txBody>
      </p:sp>
    </p:spTree>
    <p:extLst>
      <p:ext uri="{BB962C8B-B14F-4D97-AF65-F5344CB8AC3E}">
        <p14:creationId xmlns:p14="http://schemas.microsoft.com/office/powerpoint/2010/main" val="2020872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endParaRPr lang="en-US" dirty="0"/>
          </a:p>
        </p:txBody>
      </p:sp>
    </p:spTree>
    <p:extLst>
      <p:ext uri="{BB962C8B-B14F-4D97-AF65-F5344CB8AC3E}">
        <p14:creationId xmlns:p14="http://schemas.microsoft.com/office/powerpoint/2010/main" val="209604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dirty="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dirty="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881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endParaRPr lang="en-US" dirty="0"/>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87285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Content and Numbers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endParaRPr lang="en-US" dirty="0"/>
          </a:p>
        </p:txBody>
      </p:sp>
      <p:grpSp>
        <p:nvGrpSpPr>
          <p:cNvPr id="43" name="Graphique 7">
            <a:extLst>
              <a:ext uri="{FF2B5EF4-FFF2-40B4-BE49-F238E27FC236}">
                <a16:creationId xmlns:a16="http://schemas.microsoft.com/office/drawing/2014/main" id="{E81F6DB5-904A-4266-BC9D-43DEDDAB2FF5}"/>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44" name="Forme libre : forme 9">
              <a:extLst>
                <a:ext uri="{FF2B5EF4-FFF2-40B4-BE49-F238E27FC236}">
                  <a16:creationId xmlns:a16="http://schemas.microsoft.com/office/drawing/2014/main" id="{D973C0DD-9BFB-489B-BB18-B95D2818DDE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6" name="Forme libre : forme 10">
              <a:extLst>
                <a:ext uri="{FF2B5EF4-FFF2-40B4-BE49-F238E27FC236}">
                  <a16:creationId xmlns:a16="http://schemas.microsoft.com/office/drawing/2014/main" id="{CDE5A571-F6DA-4505-A5B1-DCCE6D336F4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1EB464DC-BE69-4F65-B141-43FCFC49AC68}"/>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854547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Content and Numbers (Dar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dirty="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endParaRPr lang="en-US" dirty="0"/>
          </a:p>
        </p:txBody>
      </p:sp>
      <p:grpSp>
        <p:nvGrpSpPr>
          <p:cNvPr id="31" name="Graphique 7">
            <a:extLst>
              <a:ext uri="{FF2B5EF4-FFF2-40B4-BE49-F238E27FC236}">
                <a16:creationId xmlns:a16="http://schemas.microsoft.com/office/drawing/2014/main" id="{0055A07A-E8A5-4FC1-9082-2E1016C97878}"/>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2" name="Forme libre : forme 9">
              <a:extLst>
                <a:ext uri="{FF2B5EF4-FFF2-40B4-BE49-F238E27FC236}">
                  <a16:creationId xmlns:a16="http://schemas.microsoft.com/office/drawing/2014/main" id="{3CAEBE62-17A4-4CBD-B78D-154B1E270C5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40" name="Forme libre : forme 10">
              <a:extLst>
                <a:ext uri="{FF2B5EF4-FFF2-40B4-BE49-F238E27FC236}">
                  <a16:creationId xmlns:a16="http://schemas.microsoft.com/office/drawing/2014/main" id="{398D76C0-14BC-45A1-BA5D-05C4DA269827}"/>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1" name="Forme libre : forme 11">
              <a:extLst>
                <a:ext uri="{FF2B5EF4-FFF2-40B4-BE49-F238E27FC236}">
                  <a16:creationId xmlns:a16="http://schemas.microsoft.com/office/drawing/2014/main" id="{7734F84F-E2B5-42BC-915A-6FEA20143203}"/>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420322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tx1"/>
                </a:solidFill>
              </a:defRPr>
            </a:lvl1pPr>
            <a:lvl2pPr marL="226800" indent="-226800">
              <a:buFontTx/>
              <a:buBlip>
                <a:blip r:embed="rId4"/>
              </a:buBlip>
              <a:defRPr>
                <a:solidFill>
                  <a:schemeClr val="tx1"/>
                </a:solidFill>
              </a:defRPr>
            </a:lvl2pPr>
            <a:lvl3pPr marL="457200" indent="-226800">
              <a:buFontTx/>
              <a:buBlip>
                <a:blip r:embed="rId4"/>
              </a:buBlip>
              <a:defRPr>
                <a:solidFill>
                  <a:schemeClr val="tx1"/>
                </a:solidFill>
              </a:defRPr>
            </a:lvl3pPr>
            <a:lvl4pPr marL="684000" indent="-226800">
              <a:buFontTx/>
              <a:buBlip>
                <a:blip r:embed="rId4"/>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endParaRPr lang="en-US" dirty="0"/>
          </a:p>
        </p:txBody>
      </p:sp>
      <p:grpSp>
        <p:nvGrpSpPr>
          <p:cNvPr id="35" name="Graphique 7">
            <a:extLst>
              <a:ext uri="{FF2B5EF4-FFF2-40B4-BE49-F238E27FC236}">
                <a16:creationId xmlns:a16="http://schemas.microsoft.com/office/drawing/2014/main" id="{5AC15C66-D7EB-4500-A551-9FCE3A2D9B84}"/>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6" name="Forme libre : forme 9">
              <a:extLst>
                <a:ext uri="{FF2B5EF4-FFF2-40B4-BE49-F238E27FC236}">
                  <a16:creationId xmlns:a16="http://schemas.microsoft.com/office/drawing/2014/main" id="{DAF98B67-E81F-4FBA-B764-933BBFE9CB5D}"/>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543963D-5473-4E97-AA1B-110116F53F39}"/>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3C560FE1-3142-4294-8909-8B9B8E77CFF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104289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urp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grpSp>
        <p:nvGrpSpPr>
          <p:cNvPr id="35" name="Graphique 7">
            <a:extLst>
              <a:ext uri="{FF2B5EF4-FFF2-40B4-BE49-F238E27FC236}">
                <a16:creationId xmlns:a16="http://schemas.microsoft.com/office/drawing/2014/main" id="{8670D0AF-4A05-41F5-A174-F1DCC172E6C4}"/>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674A82B9-E907-49FC-BC51-EE0E71572E6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365977A4-5832-45CF-A184-D4324C135EE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5471ED42-9DE8-447E-9480-04E42DA17FE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26" name="Espace réservé du texte 4">
            <a:extLst>
              <a:ext uri="{FF2B5EF4-FFF2-40B4-BE49-F238E27FC236}">
                <a16:creationId xmlns:a16="http://schemas.microsoft.com/office/drawing/2014/main" id="{BEB64EF3-BB46-4060-851B-3BDF171213C2}"/>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7" name="Text Placeholder 2">
            <a:extLst>
              <a:ext uri="{FF2B5EF4-FFF2-40B4-BE49-F238E27FC236}">
                <a16:creationId xmlns:a16="http://schemas.microsoft.com/office/drawing/2014/main" id="{855E673C-6C7F-4EB7-A0E8-9C04C7963949}"/>
              </a:ext>
            </a:extLst>
          </p:cNvPr>
          <p:cNvSpPr>
            <a:spLocks noGrp="1"/>
          </p:cNvSpPr>
          <p:nvPr>
            <p:ph type="body" sz="quarter" idx="49"/>
          </p:nvPr>
        </p:nvSpPr>
        <p:spPr>
          <a:xfrm>
            <a:off x="331526" y="1457849"/>
            <a:ext cx="2120260" cy="3221417"/>
          </a:xfrm>
        </p:spPr>
        <p:txBody>
          <a:bodyPr/>
          <a:lstStyle>
            <a:lvl1pPr>
              <a:defRPr>
                <a:solidFill>
                  <a:schemeClr val="tx1"/>
                </a:solidFill>
              </a:defRPr>
            </a:lvl1pPr>
            <a:lvl2pPr marL="226800" indent="-226800">
              <a:buFontTx/>
              <a:buBlip>
                <a:blip r:embed="rId4">
                  <a:extLst>
                    <a:ext uri="{96DAC541-7B7A-43D3-8B79-37D633B846F1}">
                      <asvg:svgBlip xmlns:asvg="http://schemas.microsoft.com/office/drawing/2016/SVG/main" r:embed="rId5"/>
                    </a:ext>
                  </a:extLst>
                </a:blip>
              </a:buBlip>
              <a:defRPr>
                <a:solidFill>
                  <a:schemeClr val="tx1"/>
                </a:solidFill>
              </a:defRPr>
            </a:lvl2pPr>
            <a:lvl3pPr marL="457200" indent="-226800">
              <a:buFontTx/>
              <a:buBlip>
                <a:blip r:embed="rId4">
                  <a:extLst>
                    <a:ext uri="{96DAC541-7B7A-43D3-8B79-37D633B846F1}">
                      <asvg:svgBlip xmlns:asvg="http://schemas.microsoft.com/office/drawing/2016/SVG/main" r:embed="rId5"/>
                    </a:ext>
                  </a:extLst>
                </a:blip>
              </a:buBlip>
              <a:defRPr>
                <a:solidFill>
                  <a:schemeClr val="tx1"/>
                </a:solidFill>
              </a:defRPr>
            </a:lvl3pPr>
            <a:lvl4pPr marL="684000" indent="-226800">
              <a:buFontTx/>
              <a:buBlip>
                <a:blip r:embed="rId4">
                  <a:extLst>
                    <a:ext uri="{96DAC541-7B7A-43D3-8B79-37D633B846F1}">
                      <asvg:svgBlip xmlns:asvg="http://schemas.microsoft.com/office/drawing/2016/SVG/main" r:embed="rId5"/>
                    </a:ext>
                  </a:extLst>
                </a:blip>
              </a:buBlip>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itle 1">
            <a:extLst>
              <a:ext uri="{FF2B5EF4-FFF2-40B4-BE49-F238E27FC236}">
                <a16:creationId xmlns:a16="http://schemas.microsoft.com/office/drawing/2014/main" id="{30FF51BB-965D-4F61-9692-EE296D3C6611}"/>
              </a:ext>
            </a:extLst>
          </p:cNvPr>
          <p:cNvSpPr>
            <a:spLocks noGrp="1"/>
          </p:cNvSpPr>
          <p:nvPr>
            <p:ph type="title"/>
          </p:nvPr>
        </p:nvSpPr>
        <p:spPr>
          <a:xfrm>
            <a:off x="331200" y="532800"/>
            <a:ext cx="2120585" cy="561185"/>
          </a:xfrm>
        </p:spPr>
        <p:txBody>
          <a:bodyPr/>
          <a:lstStyle>
            <a:lvl1pPr>
              <a:defRPr>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385453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endParaRPr lang="en-US" dirty="0"/>
          </a:p>
        </p:txBody>
      </p:sp>
      <p:grpSp>
        <p:nvGrpSpPr>
          <p:cNvPr id="35" name="Graphique 7">
            <a:extLst>
              <a:ext uri="{FF2B5EF4-FFF2-40B4-BE49-F238E27FC236}">
                <a16:creationId xmlns:a16="http://schemas.microsoft.com/office/drawing/2014/main" id="{92DE48E4-21B7-43C3-B1C8-D1A1E1D11836}"/>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597377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lvl1pPr>
              <a:defRPr/>
            </a:lvl1pPr>
          </a:lstStyle>
          <a:p>
            <a:r>
              <a:rPr lang="en-US" dirty="0"/>
              <a:t>For us by medical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6837" y="4788289"/>
            <a:ext cx="1715640" cy="165157"/>
          </a:xfrm>
          <a:prstGeom prst="rect">
            <a:avLst/>
          </a:prstGeom>
        </p:spPr>
        <p:txBody>
          <a:bodyPr/>
          <a:lstStyle>
            <a:lvl1pPr>
              <a:defRPr sz="600"/>
            </a:lvl1pPr>
          </a:lstStyle>
          <a:p>
            <a:fld id="{6B54B0F7-55DD-40D6-B7F4-70B586885C0B}" type="slidenum">
              <a:rPr lang="en-US" smtClean="0"/>
              <a:pPr/>
              <a:t>‹#›</a:t>
            </a:fld>
            <a:endParaRPr lang="en-US" dirty="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stStyle>
          <a:p>
            <a:r>
              <a:rPr lang="en-US" dirty="0"/>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Slide Number Placeholder 5">
            <a:extLst>
              <a:ext uri="{FF2B5EF4-FFF2-40B4-BE49-F238E27FC236}">
                <a16:creationId xmlns:a16="http://schemas.microsoft.com/office/drawing/2014/main" id="{0BE5D8E5-C96B-4F8B-A925-A449BBF6F41F}"/>
              </a:ext>
            </a:extLst>
          </p:cNvPr>
          <p:cNvSpPr txBox="1">
            <a:spLocks/>
          </p:cNvSpPr>
          <p:nvPr userDrawn="1"/>
        </p:nvSpPr>
        <p:spPr>
          <a:xfrm>
            <a:off x="6862551" y="4840787"/>
            <a:ext cx="1715640" cy="165157"/>
          </a:xfrm>
          <a:prstGeom prst="rect">
            <a:avLst/>
          </a:prstGeom>
        </p:spPr>
        <p:txBody>
          <a:bodyPr vert="horz" lIns="0" tIns="0" rIns="0" bIns="0" rtlCol="0" anchor="ctr"/>
          <a:lstStyle>
            <a:defPPr>
              <a:defRPr lang="en-US"/>
            </a:defPPr>
            <a:lvl1pPr marL="0" algn="r" defTabSz="457200" rtl="0" eaLnBrk="1" latinLnBrk="0" hangingPunct="1">
              <a:defRPr sz="9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600" dirty="0"/>
              <a:t>MAT-US-2023124 v1.0 - P</a:t>
            </a:r>
          </a:p>
          <a:p>
            <a:r>
              <a:rPr lang="en-US" sz="600" dirty="0"/>
              <a:t>Expiration Date: 1/7/2023</a:t>
            </a:r>
          </a:p>
        </p:txBody>
      </p:sp>
    </p:spTree>
    <p:extLst>
      <p:ext uri="{BB962C8B-B14F-4D97-AF65-F5344CB8AC3E}">
        <p14:creationId xmlns:p14="http://schemas.microsoft.com/office/powerpoint/2010/main" val="92562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dirty="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endParaRPr lang="en-US" noProof="0" dirty="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1743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dirty="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dirty="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dirty="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dirty="0"/>
            </a:p>
          </p:txBody>
        </p:sp>
      </p:grpSp>
      <p:sp>
        <p:nvSpPr>
          <p:cNvPr id="10" name="TextBox 9">
            <a:extLst>
              <a:ext uri="{FF2B5EF4-FFF2-40B4-BE49-F238E27FC236}">
                <a16:creationId xmlns:a16="http://schemas.microsoft.com/office/drawing/2014/main" id="{B785BB70-87D3-48F3-A357-CF4A59F9E156}"/>
              </a:ext>
            </a:extLst>
          </p:cNvPr>
          <p:cNvSpPr txBox="1"/>
          <p:nvPr userDrawn="1"/>
        </p:nvSpPr>
        <p:spPr>
          <a:xfrm>
            <a:off x="7577649" y="4820495"/>
            <a:ext cx="1108953" cy="276999"/>
          </a:xfrm>
          <a:prstGeom prst="rect">
            <a:avLst/>
          </a:prstGeom>
          <a:noFill/>
        </p:spPr>
        <p:txBody>
          <a:bodyPr wrap="square" rtlCol="0">
            <a:spAutoFit/>
          </a:bodyPr>
          <a:lstStyle/>
          <a:p>
            <a:pPr algn="r"/>
            <a:r>
              <a:rPr lang="en-US" sz="600" dirty="0">
                <a:solidFill>
                  <a:schemeClr val="bg1"/>
                </a:solidFill>
              </a:rPr>
              <a:t>MAT-US-XXXX, v1.0</a:t>
            </a:r>
          </a:p>
          <a:p>
            <a:pPr algn="r"/>
            <a:r>
              <a:rPr lang="en-US" sz="600" dirty="0">
                <a:solidFill>
                  <a:schemeClr val="bg1"/>
                </a:solidFill>
              </a:rPr>
              <a:t>Exp date: XX/XX/XXXX</a:t>
            </a:r>
          </a:p>
        </p:txBody>
      </p:sp>
    </p:spTree>
    <p:extLst>
      <p:ext uri="{BB962C8B-B14F-4D97-AF65-F5344CB8AC3E}">
        <p14:creationId xmlns:p14="http://schemas.microsoft.com/office/powerpoint/2010/main" val="371361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02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10.Cover_Back">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pic>
        <p:nvPicPr>
          <p:cNvPr id="14" name="Graphique 13">
            <a:extLst>
              <a:ext uri="{FF2B5EF4-FFF2-40B4-BE49-F238E27FC236}">
                <a16:creationId xmlns:a16="http://schemas.microsoft.com/office/drawing/2014/main" id="{04203E6E-75E4-45E4-AF05-51E86DA0080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98928" y="4526700"/>
            <a:ext cx="746142" cy="191136"/>
          </a:xfrm>
          <a:prstGeom prst="rect">
            <a:avLst/>
          </a:prstGeom>
        </p:spPr>
      </p:pic>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7" name="Slide Number Placeholder 5">
            <a:extLst>
              <a:ext uri="{FF2B5EF4-FFF2-40B4-BE49-F238E27FC236}">
                <a16:creationId xmlns:a16="http://schemas.microsoft.com/office/drawing/2014/main" id="{D44D5E9A-B891-4400-A61B-9DB39E99C729}"/>
              </a:ext>
            </a:extLst>
          </p:cNvPr>
          <p:cNvSpPr>
            <a:spLocks noGrp="1"/>
          </p:cNvSpPr>
          <p:nvPr>
            <p:ph type="sldNum" sz="quarter" idx="4"/>
          </p:nvPr>
        </p:nvSpPr>
        <p:spPr>
          <a:xfrm>
            <a:off x="7096837" y="4788289"/>
            <a:ext cx="1715640" cy="165157"/>
          </a:xfrm>
          <a:prstGeom prst="rect">
            <a:avLst/>
          </a:prstGeom>
        </p:spPr>
        <p:txBody>
          <a:bodyPr vert="horz" lIns="0" tIns="0" rIns="0" bIns="0" rtlCol="0" anchor="ctr"/>
          <a:lstStyle>
            <a:lvl1pPr algn="r">
              <a:defRPr sz="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en-US">
                <a:solidFill>
                  <a:prstClr val="white"/>
                </a:solidFill>
              </a:rPr>
              <a:t>MAT-US-XXXXXX vX.0 - P</a:t>
            </a:r>
          </a:p>
          <a:p>
            <a:pPr>
              <a:defRPr/>
            </a:pPr>
            <a:r>
              <a:rPr lang="en-US">
                <a:solidFill>
                  <a:prstClr val="white"/>
                </a:solidFill>
              </a:rPr>
              <a:t>Expiration Date: XX/XX/20XX</a:t>
            </a:r>
            <a:endParaRPr lang="en-US" dirty="0">
              <a:solidFill>
                <a:prstClr val="white"/>
              </a:solidFill>
            </a:endParaRPr>
          </a:p>
        </p:txBody>
      </p:sp>
    </p:spTree>
    <p:extLst>
      <p:ext uri="{BB962C8B-B14F-4D97-AF65-F5344CB8AC3E}">
        <p14:creationId xmlns:p14="http://schemas.microsoft.com/office/powerpoint/2010/main" val="100400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dirty="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3" name="Footer Placeholder 4">
            <a:extLst>
              <a:ext uri="{FF2B5EF4-FFF2-40B4-BE49-F238E27FC236}">
                <a16:creationId xmlns:a16="http://schemas.microsoft.com/office/drawing/2014/main" id="{604AA1C7-8201-4E54-8055-F92A0F711F55}"/>
              </a:ext>
            </a:extLst>
          </p:cNvPr>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 Do not photograph, copy or distribute.</a:t>
            </a:r>
          </a:p>
        </p:txBody>
      </p:sp>
    </p:spTree>
    <p:extLst>
      <p:ext uri="{BB962C8B-B14F-4D97-AF65-F5344CB8AC3E}">
        <p14:creationId xmlns:p14="http://schemas.microsoft.com/office/powerpoint/2010/main" val="108355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dirty="0"/>
              <a:t>Click icon to add SmartArt graphic</a:t>
            </a:r>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dirty="0"/>
              <a:t>Click icon to add picture</a:t>
            </a:r>
            <a:endParaRPr lang="fr-FR" dirty="0"/>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78301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endParaRPr lang="en-US"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dirty="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dirty="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dirty="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dirty="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dirty="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Tree>
    <p:extLst>
      <p:ext uri="{BB962C8B-B14F-4D97-AF65-F5344CB8AC3E}">
        <p14:creationId xmlns:p14="http://schemas.microsoft.com/office/powerpoint/2010/main" val="160449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dirty="0"/>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fr-FR"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336226" y="4827639"/>
            <a:ext cx="476250" cy="205743"/>
          </a:xfrm>
          <a:prstGeom prst="rect">
            <a:avLst/>
          </a:prstGeo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59"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1"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59"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1"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59"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1"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59"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1"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endParaRPr lang="en-US" dirty="0"/>
          </a:p>
        </p:txBody>
      </p:sp>
    </p:spTree>
    <p:extLst>
      <p:ext uri="{BB962C8B-B14F-4D97-AF65-F5344CB8AC3E}">
        <p14:creationId xmlns:p14="http://schemas.microsoft.com/office/powerpoint/2010/main" val="195058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internal use</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7096837" y="4788289"/>
            <a:ext cx="1715640" cy="165157"/>
          </a:xfrm>
          <a:prstGeom prst="rect">
            <a:avLst/>
          </a:prstGeom>
        </p:spPr>
        <p:txBody>
          <a:bodyPr/>
          <a:lstStyle/>
          <a:p>
            <a:fld id="{6B54B0F7-55DD-40D6-B7F4-70B586885C0B}" type="slidenum">
              <a:rPr lang="en-US" noProof="0" smtClean="0"/>
              <a:pPr/>
              <a:t>‹#›</a:t>
            </a:fld>
            <a:endParaRPr lang="en-US" noProof="0" dirty="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32248"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31360"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32248"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31360"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32248"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31360"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32248"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31360"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32248"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31360"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3950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249117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dirty="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en-US" noProof="0" dirty="0"/>
          </a:p>
        </p:txBody>
      </p:sp>
      <p:sp>
        <p:nvSpPr>
          <p:cNvPr id="6" name="Slide Number Placeholder 5"/>
          <p:cNvSpPr>
            <a:spLocks noGrp="1"/>
          </p:cNvSpPr>
          <p:nvPr>
            <p:ph type="sldNum" sz="quarter" idx="4"/>
          </p:nvPr>
        </p:nvSpPr>
        <p:spPr>
          <a:xfrm>
            <a:off x="6994169" y="4904662"/>
            <a:ext cx="1715640" cy="165157"/>
          </a:xfrm>
          <a:prstGeom prst="rect">
            <a:avLst/>
          </a:prstGeom>
        </p:spPr>
        <p:txBody>
          <a:bodyPr vert="horz" lIns="0" tIns="0" rIns="0" bIns="0" rtlCol="0" anchor="ctr"/>
          <a:lstStyle>
            <a:lvl1pPr algn="r">
              <a:defRPr sz="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MAT-US-2023124 v1.0 - P</a:t>
            </a:r>
          </a:p>
          <a:p>
            <a:r>
              <a:rPr lang="en-US"/>
              <a:t>Exp. Date: 1/7/2023</a:t>
            </a:r>
            <a:endParaRPr lang="en-US" dirty="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dirty="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dirty="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dirty="0"/>
            </a:p>
          </p:txBody>
        </p:sp>
      </p:gr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792" r:id="rId10"/>
    <p:sldLayoutId id="2147483793" r:id="rId11"/>
    <p:sldLayoutId id="2147483673" r:id="rId12"/>
    <p:sldLayoutId id="2147483789" r:id="rId13"/>
    <p:sldLayoutId id="2147483790" r:id="rId14"/>
    <p:sldLayoutId id="2147483710" r:id="rId15"/>
    <p:sldLayoutId id="2147483713" r:id="rId16"/>
    <p:sldLayoutId id="2147483739" r:id="rId17"/>
    <p:sldLayoutId id="2147483798" r:id="rId18"/>
    <p:sldLayoutId id="2147483799" r:id="rId19"/>
    <p:sldLayoutId id="2147483741" r:id="rId20"/>
    <p:sldLayoutId id="2147483742" r:id="rId21"/>
    <p:sldLayoutId id="2147483743" r:id="rId22"/>
    <p:sldLayoutId id="2147483744" r:id="rId23"/>
    <p:sldLayoutId id="2147483794" r:id="rId24"/>
    <p:sldLayoutId id="2147483795" r:id="rId25"/>
    <p:sldLayoutId id="2147483796" r:id="rId26"/>
    <p:sldLayoutId id="2147483797" r:id="rId27"/>
    <p:sldLayoutId id="2147483745" r:id="rId28"/>
    <p:sldLayoutId id="2147483746" r:id="rId29"/>
    <p:sldLayoutId id="2147483683" r:id="rId30"/>
    <p:sldLayoutId id="2147483671" r:id="rId31"/>
    <p:sldLayoutId id="214748380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7.png"/><Relationship Id="rId17" Type="http://schemas.openxmlformats.org/officeDocument/2006/relationships/image" Target="../media/image32.svg"/><Relationship Id="rId2" Type="http://schemas.openxmlformats.org/officeDocument/2006/relationships/notesSlide" Target="../notesSlides/notesSlide10.xml"/><Relationship Id="rId16" Type="http://schemas.openxmlformats.org/officeDocument/2006/relationships/image" Target="../media/image31.png"/><Relationship Id="rId1" Type="http://schemas.openxmlformats.org/officeDocument/2006/relationships/slideLayout" Target="../slideLayouts/slideLayout17.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5" Type="http://schemas.openxmlformats.org/officeDocument/2006/relationships/image" Target="../media/image30.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1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image" Target="../media/image1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7.emf"/><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36.emf"/><Relationship Id="rId5" Type="http://schemas.openxmlformats.org/officeDocument/2006/relationships/image" Target="../media/image35.tiff"/><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1.png"/><Relationship Id="rId7"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7.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7.xml"/><Relationship Id="rId5" Type="http://schemas.openxmlformats.org/officeDocument/2006/relationships/image" Target="../media/image46.tiff"/><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7.xml"/><Relationship Id="rId4" Type="http://schemas.openxmlformats.org/officeDocument/2006/relationships/image" Target="../media/image47.tiff"/></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7.xml"/><Relationship Id="rId5" Type="http://schemas.openxmlformats.org/officeDocument/2006/relationships/image" Target="../media/image48.tiff"/><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12.png"/><Relationship Id="rId1" Type="http://schemas.openxmlformats.org/officeDocument/2006/relationships/slideLayout" Target="../slideLayouts/slideLayout17.xml"/><Relationship Id="rId4" Type="http://schemas.openxmlformats.org/officeDocument/2006/relationships/image" Target="../media/image51.jpeg"/></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12.png"/><Relationship Id="rId1" Type="http://schemas.openxmlformats.org/officeDocument/2006/relationships/slideLayout" Target="../slideLayouts/slideLayout17.xml"/><Relationship Id="rId4" Type="http://schemas.openxmlformats.org/officeDocument/2006/relationships/image" Target="../media/image53.tiff"/></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2.png"/><Relationship Id="rId1" Type="http://schemas.openxmlformats.org/officeDocument/2006/relationships/slideLayout" Target="../slideLayouts/slideLayout17.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55.tiff"/><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image" Target="../media/image13.emf"/><Relationship Id="rId5" Type="http://schemas.openxmlformats.org/officeDocument/2006/relationships/image" Target="../media/image14.tiff"/><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58.sv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3.svg"/><Relationship Id="rId2" Type="http://schemas.openxmlformats.org/officeDocument/2006/relationships/image" Target="../media/image12.png"/><Relationship Id="rId1" Type="http://schemas.openxmlformats.org/officeDocument/2006/relationships/slideLayout" Target="../slideLayouts/slideLayout17.xml"/><Relationship Id="rId6" Type="http://schemas.openxmlformats.org/officeDocument/2006/relationships/image" Target="../media/image62.png"/><Relationship Id="rId5" Type="http://schemas.openxmlformats.org/officeDocument/2006/relationships/image" Target="../media/image61.svg"/><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64.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14.tiff"/><Relationship Id="rId5" Type="http://schemas.openxmlformats.org/officeDocument/2006/relationships/image" Target="../media/image13.emf"/><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7.xml"/><Relationship Id="rId5" Type="http://schemas.microsoft.com/office/2007/relationships/hdphoto" Target="../media/hdphoto2.wdp"/><Relationship Id="rId4"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17.xml"/><Relationship Id="rId5" Type="http://schemas.openxmlformats.org/officeDocument/2006/relationships/image" Target="../media/image66.tiff"/><Relationship Id="rId4"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1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martArt Placeholder 5">
            <a:extLst>
              <a:ext uri="{FF2B5EF4-FFF2-40B4-BE49-F238E27FC236}">
                <a16:creationId xmlns:a16="http://schemas.microsoft.com/office/drawing/2014/main" id="{D195EB52-A270-4C66-AA2A-1541A56FA4E4}"/>
              </a:ext>
            </a:extLst>
          </p:cNvPr>
          <p:cNvSpPr>
            <a:spLocks noGrp="1"/>
          </p:cNvSpPr>
          <p:nvPr>
            <p:ph type="dgm" sz="quarter" idx="13"/>
          </p:nvPr>
        </p:nvSpPr>
        <p:spPr/>
        <p:txBody>
          <a:bodyPr/>
          <a:lstStyle/>
          <a:p>
            <a:endParaRPr lang="en-US"/>
          </a:p>
        </p:txBody>
      </p:sp>
      <p:sp>
        <p:nvSpPr>
          <p:cNvPr id="11" name="SmartArt Placeholder 10">
            <a:extLst>
              <a:ext uri="{FF2B5EF4-FFF2-40B4-BE49-F238E27FC236}">
                <a16:creationId xmlns:a16="http://schemas.microsoft.com/office/drawing/2014/main" id="{9DC55530-B02D-44F4-956E-D7614A460A39}"/>
              </a:ext>
            </a:extLst>
          </p:cNvPr>
          <p:cNvSpPr>
            <a:spLocks noGrp="1"/>
          </p:cNvSpPr>
          <p:nvPr>
            <p:ph type="dgm" sz="quarter" idx="14"/>
          </p:nvPr>
        </p:nvSpPr>
        <p:spPr/>
        <p:txBody>
          <a:bodyPr/>
          <a:lstStyle/>
          <a:p>
            <a:endParaRPr lang="en-US" dirty="0"/>
          </a:p>
        </p:txBody>
      </p:sp>
      <p:sp>
        <p:nvSpPr>
          <p:cNvPr id="5" name="Espace réservé du texte 4">
            <a:extLst>
              <a:ext uri="{FF2B5EF4-FFF2-40B4-BE49-F238E27FC236}">
                <a16:creationId xmlns:a16="http://schemas.microsoft.com/office/drawing/2014/main" id="{F6E0D9C3-0AA1-304B-9858-30D263C535C7}"/>
              </a:ext>
            </a:extLst>
          </p:cNvPr>
          <p:cNvSpPr>
            <a:spLocks noGrp="1"/>
          </p:cNvSpPr>
          <p:nvPr>
            <p:ph type="body" sz="quarter" idx="21"/>
          </p:nvPr>
        </p:nvSpPr>
        <p:spPr>
          <a:xfrm>
            <a:off x="764177" y="1444725"/>
            <a:ext cx="7615646" cy="1243611"/>
          </a:xfrm>
        </p:spPr>
        <p:txBody>
          <a:bodyPr/>
          <a:lstStyle/>
          <a:p>
            <a:pPr lvl="0"/>
            <a:r>
              <a:rPr lang="en-US" sz="3600" noProof="0" dirty="0"/>
              <a:t>Fabry Disease: </a:t>
            </a:r>
            <a:br>
              <a:rPr lang="en-US" sz="3600" noProof="0" dirty="0"/>
            </a:br>
            <a:r>
              <a:rPr lang="en-US" sz="3600" noProof="0" dirty="0"/>
              <a:t>Recognizing a Variable Condition</a:t>
            </a:r>
          </a:p>
        </p:txBody>
      </p:sp>
      <p:sp>
        <p:nvSpPr>
          <p:cNvPr id="7" name="Footer Placeholder 5">
            <a:extLst>
              <a:ext uri="{FF2B5EF4-FFF2-40B4-BE49-F238E27FC236}">
                <a16:creationId xmlns:a16="http://schemas.microsoft.com/office/drawing/2014/main" id="{8E33FDE1-B8C9-4F96-A8B6-448ADA924117}"/>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8" name="TextBox 7">
            <a:extLst>
              <a:ext uri="{FF2B5EF4-FFF2-40B4-BE49-F238E27FC236}">
                <a16:creationId xmlns:a16="http://schemas.microsoft.com/office/drawing/2014/main" id="{6834AD37-3E23-4134-9BE9-3FE6A55DD8BE}"/>
              </a:ext>
            </a:extLst>
          </p:cNvPr>
          <p:cNvSpPr txBox="1"/>
          <p:nvPr/>
        </p:nvSpPr>
        <p:spPr>
          <a:xfrm>
            <a:off x="7786915" y="4848741"/>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
        <p:nvSpPr>
          <p:cNvPr id="2" name="TextBox 1">
            <a:extLst>
              <a:ext uri="{FF2B5EF4-FFF2-40B4-BE49-F238E27FC236}">
                <a16:creationId xmlns:a16="http://schemas.microsoft.com/office/drawing/2014/main" id="{D2C4A6DA-D35C-4150-ABA6-EB9074A84A84}"/>
              </a:ext>
            </a:extLst>
          </p:cNvPr>
          <p:cNvSpPr txBox="1"/>
          <p:nvPr/>
        </p:nvSpPr>
        <p:spPr>
          <a:xfrm>
            <a:off x="160302" y="4151605"/>
            <a:ext cx="2459527" cy="553998"/>
          </a:xfrm>
          <a:prstGeom prst="rect">
            <a:avLst/>
          </a:prstGeom>
          <a:noFill/>
        </p:spPr>
        <p:txBody>
          <a:bodyPr wrap="square" rtlCol="0">
            <a:spAutoFit/>
          </a:bodyPr>
          <a:lstStyle/>
          <a:p>
            <a:r>
              <a:rPr lang="en-US" sz="1000" b="0" i="0" dirty="0">
                <a:solidFill>
                  <a:schemeClr val="bg1"/>
                </a:solidFill>
                <a:effectLst/>
                <a:latin typeface="Arial" panose="020B0604020202020204" pitchFamily="34" charset="0"/>
              </a:rPr>
              <a:t>©2025 Sanofi. All rights reserved. </a:t>
            </a:r>
          </a:p>
          <a:p>
            <a:r>
              <a:rPr lang="en-US" sz="1000" b="0" i="0" dirty="0">
                <a:solidFill>
                  <a:schemeClr val="bg1"/>
                </a:solidFill>
                <a:effectLst/>
                <a:latin typeface="Arial" panose="020B0604020202020204" pitchFamily="34" charset="0"/>
              </a:rPr>
              <a:t>Sanofi is a registered trademark of Sanofi or an affiliate.</a:t>
            </a:r>
            <a:endParaRPr lang="en-US" sz="1000" dirty="0">
              <a:solidFill>
                <a:schemeClr val="bg1"/>
              </a:solidFill>
            </a:endParaRPr>
          </a:p>
        </p:txBody>
      </p:sp>
    </p:spTree>
    <p:extLst>
      <p:ext uri="{BB962C8B-B14F-4D97-AF65-F5344CB8AC3E}">
        <p14:creationId xmlns:p14="http://schemas.microsoft.com/office/powerpoint/2010/main" val="3114378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3CB3B7-53DC-4D71-B8F2-3BCFBFB05585}"/>
              </a:ext>
            </a:extLst>
          </p:cNvPr>
          <p:cNvSpPr>
            <a:spLocks noGrp="1"/>
          </p:cNvSpPr>
          <p:nvPr>
            <p:ph type="ftr" sz="quarter" idx="15"/>
          </p:nvPr>
        </p:nvSpPr>
        <p:spPr>
          <a:xfrm>
            <a:off x="2086766" y="4965317"/>
            <a:ext cx="4844338" cy="127750"/>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all" spc="0" normalizeH="0" baseline="0" noProof="0" dirty="0">
                <a:ln>
                  <a:noFill/>
                </a:ln>
                <a:solidFill>
                  <a:prstClr val="black"/>
                </a:solidFill>
                <a:effectLst/>
                <a:uLnTx/>
                <a:uFillTx/>
                <a:latin typeface="Verdana" panose="020B0604030504040204" pitchFamily="34" charset="0"/>
                <a:ea typeface="Verdana" panose="020B0604030504040204" pitchFamily="34" charset="0"/>
              </a:rPr>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78E63C55-DDB6-408E-A350-0FE6950E7C2F}"/>
              </a:ext>
            </a:extLst>
          </p:cNvPr>
          <p:cNvSpPr>
            <a:spLocks noGrp="1"/>
          </p:cNvSpPr>
          <p:nvPr>
            <p:ph type="sldNum" sz="quarter" idx="16"/>
          </p:nvPr>
        </p:nvSpPr>
        <p:spPr>
          <a:xfrm>
            <a:off x="7131180" y="4817215"/>
            <a:ext cx="1715640" cy="165157"/>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54B0F7-55DD-40D6-B7F4-70B586885C0B}" type="slidenum">
              <a:rPr kumimoji="0" lang="en-US" sz="600" b="0" i="0" u="none" strike="noStrike" kern="1200" cap="none" spc="0" normalizeH="0" baseline="0" noProof="0" smtClean="0">
                <a:ln>
                  <a:noFill/>
                </a:ln>
                <a:solidFill>
                  <a:prstClr val="black"/>
                </a:solidFill>
                <a:effectLst/>
                <a:uLnTx/>
                <a:uFillTx/>
                <a:latin typeface="Verdana" panose="020B0604030504040204" pitchFamily="34" charset="0"/>
                <a:ea typeface="Verdan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6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endParaRPr>
          </a:p>
        </p:txBody>
      </p:sp>
      <p:sp>
        <p:nvSpPr>
          <p:cNvPr id="6" name="Text Placeholder 5">
            <a:extLst>
              <a:ext uri="{FF2B5EF4-FFF2-40B4-BE49-F238E27FC236}">
                <a16:creationId xmlns:a16="http://schemas.microsoft.com/office/drawing/2014/main" id="{50363BC5-63FF-4E41-ABEF-EC042CE14370}"/>
              </a:ext>
            </a:extLst>
          </p:cNvPr>
          <p:cNvSpPr>
            <a:spLocks noGrp="1"/>
          </p:cNvSpPr>
          <p:nvPr>
            <p:ph type="body" sz="quarter" idx="22"/>
          </p:nvPr>
        </p:nvSpPr>
        <p:spPr>
          <a:xfrm>
            <a:off x="269935" y="928001"/>
            <a:ext cx="8478000" cy="184666"/>
          </a:xfrm>
        </p:spPr>
        <p:txBody>
          <a:bodyPr/>
          <a:lstStyle/>
          <a:p>
            <a:endParaRPr lang="en-US"/>
          </a:p>
        </p:txBody>
      </p:sp>
      <p:sp>
        <p:nvSpPr>
          <p:cNvPr id="7" name="Title 6">
            <a:extLst>
              <a:ext uri="{FF2B5EF4-FFF2-40B4-BE49-F238E27FC236}">
                <a16:creationId xmlns:a16="http://schemas.microsoft.com/office/drawing/2014/main" id="{3384E92D-5F0A-47BF-9DAC-49480DE9393A}"/>
              </a:ext>
            </a:extLst>
          </p:cNvPr>
          <p:cNvSpPr>
            <a:spLocks noGrp="1"/>
          </p:cNvSpPr>
          <p:nvPr>
            <p:ph type="title"/>
          </p:nvPr>
        </p:nvSpPr>
        <p:spPr>
          <a:xfrm>
            <a:off x="324325" y="200519"/>
            <a:ext cx="8485200" cy="561185"/>
          </a:xfrm>
        </p:spPr>
        <p:txBody>
          <a:bodyPr/>
          <a:lstStyle/>
          <a:p>
            <a:r>
              <a:rPr lang="en-US" sz="2000" dirty="0"/>
              <a:t>Fabry Disease can be Divided into Classic and Non-Classic/</a:t>
            </a:r>
            <a:br>
              <a:rPr lang="en-US" sz="2000" dirty="0"/>
            </a:br>
            <a:r>
              <a:rPr lang="en-US" sz="2000" dirty="0"/>
              <a:t>Later-Onset Phenotypes</a:t>
            </a:r>
          </a:p>
        </p:txBody>
      </p:sp>
      <p:sp>
        <p:nvSpPr>
          <p:cNvPr id="8" name="Text Placeholder 7">
            <a:extLst>
              <a:ext uri="{FF2B5EF4-FFF2-40B4-BE49-F238E27FC236}">
                <a16:creationId xmlns:a16="http://schemas.microsoft.com/office/drawing/2014/main" id="{93CE7766-AC8E-424B-8CF0-6A7A276D05F3}"/>
              </a:ext>
            </a:extLst>
          </p:cNvPr>
          <p:cNvSpPr>
            <a:spLocks noGrp="1"/>
          </p:cNvSpPr>
          <p:nvPr>
            <p:ph type="body" sz="quarter" idx="23"/>
          </p:nvPr>
        </p:nvSpPr>
        <p:spPr>
          <a:xfrm>
            <a:off x="246388" y="4381238"/>
            <a:ext cx="8478000" cy="218675"/>
          </a:xfrm>
        </p:spPr>
        <p:txBody>
          <a:bodyPr/>
          <a:lstStyle/>
          <a:p>
            <a:r>
              <a:rPr lang="el-GR" dirty="0"/>
              <a:t>α-</a:t>
            </a:r>
            <a:r>
              <a:rPr lang="en-US" dirty="0"/>
              <a:t>Gal A, alpha galactosidase A; CKD, chronic kidney disease; CV, cardiovascular; GI, gastrointestinal; TIA, transient ischemic attack</a:t>
            </a:r>
          </a:p>
          <a:p>
            <a:r>
              <a:rPr lang="en-US" dirty="0"/>
              <a:t>1. Ortiz A, et al. Mol Genet </a:t>
            </a:r>
            <a:r>
              <a:rPr lang="en-US" dirty="0" err="1"/>
              <a:t>Metab</a:t>
            </a:r>
            <a:r>
              <a:rPr lang="en-US" dirty="0"/>
              <a:t> 2018;123:416–427; 2. Arends M, et al. J Am Soc Nephrol 2017;28:1631–1641; 3. </a:t>
            </a:r>
            <a:r>
              <a:rPr lang="en-US" dirty="0" err="1"/>
              <a:t>Smid</a:t>
            </a:r>
            <a:r>
              <a:rPr lang="en-US" dirty="0"/>
              <a:t> BE, et al. J Med Genet 2015;52:262–268; 4. Lukas J, et al. Hum </a:t>
            </a:r>
            <a:r>
              <a:rPr lang="en-US" dirty="0" err="1"/>
              <a:t>Mutat</a:t>
            </a:r>
            <a:r>
              <a:rPr lang="en-US" dirty="0"/>
              <a:t> 2016;37:43–51; 5. Ishii S, et al. Am J Hum Genet 2002;70:994–1002; 6. International Fabry Disease Genotype–Phenotype Database. Available at: http://www.dbfgp.org/dbFgp/fabry/FabryGP.html (Accessed December 2020); 7. Schiffmann R, et al. Kidney Int 2017;91:284–293; 8. </a:t>
            </a:r>
            <a:r>
              <a:rPr lang="en-US" dirty="0" err="1"/>
              <a:t>Eng</a:t>
            </a:r>
            <a:r>
              <a:rPr lang="en-US" dirty="0"/>
              <a:t> CM &amp; Desnick RJ. Hum </a:t>
            </a:r>
            <a:r>
              <a:rPr lang="en-US" dirty="0" err="1"/>
              <a:t>Mutat</a:t>
            </a:r>
            <a:r>
              <a:rPr lang="en-US" dirty="0"/>
              <a:t> 1994;3:103–111.</a:t>
            </a:r>
            <a:br>
              <a:rPr lang="en-US" dirty="0"/>
            </a:br>
            <a:r>
              <a:rPr lang="en-US" dirty="0"/>
              <a:t>*Enzyme levels in plasma/WBCs do not correlate with a predictable pattern of disease in females due to mosaicism</a:t>
            </a:r>
            <a:r>
              <a:rPr lang="en-US" baseline="30000" dirty="0"/>
              <a:t>1,2,4,5</a:t>
            </a:r>
          </a:p>
        </p:txBody>
      </p:sp>
      <p:graphicFrame>
        <p:nvGraphicFramePr>
          <p:cNvPr id="10" name="Group 55">
            <a:extLst>
              <a:ext uri="{FF2B5EF4-FFF2-40B4-BE49-F238E27FC236}">
                <a16:creationId xmlns:a16="http://schemas.microsoft.com/office/drawing/2014/main" id="{665B1148-5B68-4B54-A83D-5129074B63C3}"/>
              </a:ext>
            </a:extLst>
          </p:cNvPr>
          <p:cNvGraphicFramePr>
            <a:graphicFrameLocks/>
          </p:cNvGraphicFramePr>
          <p:nvPr>
            <p:extLst>
              <p:ext uri="{D42A27DB-BD31-4B8C-83A1-F6EECF244321}">
                <p14:modId xmlns:p14="http://schemas.microsoft.com/office/powerpoint/2010/main" val="4226240257"/>
              </p:ext>
            </p:extLst>
          </p:nvPr>
        </p:nvGraphicFramePr>
        <p:xfrm>
          <a:off x="263229" y="927481"/>
          <a:ext cx="8494776" cy="2880972"/>
        </p:xfrm>
        <a:graphic>
          <a:graphicData uri="http://schemas.openxmlformats.org/drawingml/2006/table">
            <a:tbl>
              <a:tblPr firstRow="1" firstCol="1" bandRow="1">
                <a:tableStyleId>{F800B559-55DF-4324-A70D-7A5FB1BD5379}</a:tableStyleId>
              </a:tblPr>
              <a:tblGrid>
                <a:gridCol w="2423051">
                  <a:extLst>
                    <a:ext uri="{9D8B030D-6E8A-4147-A177-3AD203B41FA5}">
                      <a16:colId xmlns:a16="http://schemas.microsoft.com/office/drawing/2014/main" val="20000"/>
                    </a:ext>
                  </a:extLst>
                </a:gridCol>
                <a:gridCol w="3503463">
                  <a:extLst>
                    <a:ext uri="{9D8B030D-6E8A-4147-A177-3AD203B41FA5}">
                      <a16:colId xmlns:a16="http://schemas.microsoft.com/office/drawing/2014/main" val="20002"/>
                    </a:ext>
                  </a:extLst>
                </a:gridCol>
                <a:gridCol w="2568262">
                  <a:extLst>
                    <a:ext uri="{9D8B030D-6E8A-4147-A177-3AD203B41FA5}">
                      <a16:colId xmlns:a16="http://schemas.microsoft.com/office/drawing/2014/main" val="20003"/>
                    </a:ext>
                  </a:extLst>
                </a:gridCol>
              </a:tblGrid>
              <a:tr h="301246">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n-US" sz="1200" b="1" u="none" strike="noStrike" cap="none" normalizeH="0" baseline="0">
                          <a:ln>
                            <a:noFill/>
                          </a:ln>
                          <a:effectLst/>
                        </a:rPr>
                        <a:t>Parameter</a:t>
                      </a:r>
                      <a:endParaRPr kumimoji="0" lang="en-CA" sz="1200" b="1" i="0" u="none" strike="noStrike" cap="none" normalizeH="0" baseline="0">
                        <a:ln>
                          <a:noFill/>
                        </a:ln>
                        <a:solidFill>
                          <a:schemeClr val="bg1"/>
                        </a:solidFill>
                        <a:effectLst/>
                        <a:latin typeface="+mn-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90000"/>
                        </a:lnSpc>
                        <a:spcBef>
                          <a:spcPct val="50000"/>
                        </a:spcBef>
                        <a:spcAft>
                          <a:spcPct val="0"/>
                        </a:spcAft>
                        <a:buClr>
                          <a:schemeClr val="hlink"/>
                        </a:buClr>
                        <a:buSzTx/>
                        <a:buFont typeface="Wingdings" pitchFamily="2" charset="2"/>
                        <a:buNone/>
                        <a:tabLst>
                          <a:tab pos="569913" algn="l"/>
                        </a:tabLst>
                      </a:pPr>
                      <a:r>
                        <a:rPr kumimoji="0" lang="en-US" sz="1200" b="1" u="none" strike="noStrike" cap="none" normalizeH="0" baseline="0">
                          <a:ln>
                            <a:noFill/>
                          </a:ln>
                          <a:effectLst/>
                        </a:rPr>
                        <a:t>Classic</a:t>
                      </a:r>
                      <a:endParaRPr kumimoji="0" lang="en-CA" sz="1200" b="1" i="0" u="none" strike="noStrike" cap="none" normalizeH="0" baseline="0">
                        <a:ln>
                          <a:noFill/>
                        </a:ln>
                        <a:solidFill>
                          <a:schemeClr val="bg1"/>
                        </a:solidFill>
                        <a:effectLst/>
                        <a:latin typeface="+mn-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90000"/>
                        </a:lnSpc>
                        <a:spcBef>
                          <a:spcPct val="50000"/>
                        </a:spcBef>
                        <a:spcAft>
                          <a:spcPct val="0"/>
                        </a:spcAft>
                        <a:buClr>
                          <a:schemeClr val="hlink"/>
                        </a:buClr>
                        <a:buSzTx/>
                        <a:buFont typeface="Wingdings" pitchFamily="2" charset="2"/>
                        <a:buNone/>
                        <a:tabLst>
                          <a:tab pos="569913" algn="l"/>
                        </a:tabLst>
                      </a:pPr>
                      <a:r>
                        <a:rPr kumimoji="0" lang="en-US" sz="1200" b="1" u="none" strike="noStrike" cap="none" normalizeH="0" baseline="0">
                          <a:ln>
                            <a:noFill/>
                          </a:ln>
                          <a:effectLst/>
                        </a:rPr>
                        <a:t>Non-Classic/Later-Onset</a:t>
                      </a:r>
                      <a:endParaRPr kumimoji="0" lang="en-CA" sz="1200" b="1" i="0" u="none" strike="noStrike" cap="none" normalizeH="0" baseline="0">
                        <a:ln>
                          <a:noFill/>
                        </a:ln>
                        <a:solidFill>
                          <a:schemeClr val="bg1"/>
                        </a:solidFill>
                        <a:effectLst/>
                        <a:latin typeface="+mn-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0"/>
                  </a:ext>
                </a:extLst>
              </a:tr>
              <a:tr h="457404">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l-GR" sz="1000" b="1" u="none" strike="noStrike" cap="none" normalizeH="0" baseline="0">
                          <a:ln>
                            <a:noFill/>
                          </a:ln>
                          <a:effectLst/>
                        </a:rPr>
                        <a:t>α-</a:t>
                      </a:r>
                      <a:r>
                        <a:rPr kumimoji="0" lang="en-US" sz="1000" b="1" u="none" strike="noStrike" cap="none" normalizeH="0" baseline="0">
                          <a:ln>
                            <a:noFill/>
                          </a:ln>
                          <a:effectLst/>
                        </a:rPr>
                        <a:t>Gal A act</a:t>
                      </a:r>
                      <a:r>
                        <a:rPr kumimoji="0" lang="en-US" sz="1000" b="1" u="none" strike="noStrike" cap="none" normalizeH="0" baseline="0">
                          <a:ln>
                            <a:noFill/>
                          </a:ln>
                          <a:solidFill>
                            <a:schemeClr val="tx1"/>
                          </a:solidFill>
                          <a:effectLst/>
                        </a:rPr>
                        <a:t>ivi</a:t>
                      </a:r>
                      <a:r>
                        <a:rPr kumimoji="0" lang="en-US" sz="1000" b="1" u="none" strike="noStrike" cap="none" normalizeH="0" baseline="0">
                          <a:ln>
                            <a:noFill/>
                          </a:ln>
                          <a:effectLst/>
                        </a:rPr>
                        <a:t>ty</a:t>
                      </a:r>
                      <a:endParaRPr kumimoji="0" lang="en-CA" sz="1000" b="1" i="0" u="none" strike="noStrike" cap="none" normalizeH="0" baseline="0">
                        <a:ln>
                          <a:noFill/>
                        </a:ln>
                        <a:solidFill>
                          <a:schemeClr val="tx1"/>
                        </a:solidFill>
                        <a:effectLst/>
                        <a:latin typeface="+mn-lt"/>
                        <a:cs typeface="Calibri" panose="020F0502020204030204" pitchFamily="34" charset="0"/>
                      </a:endParaRPr>
                    </a:p>
                  </a:txBody>
                  <a:tcPr marL="548640" marR="68580" marT="68580" marB="68580" anchor="ctr" horzOverflow="overflow">
                    <a:noFill/>
                  </a:tcPr>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dirty="0">
                          <a:solidFill>
                            <a:schemeClr val="tx1"/>
                          </a:solidFill>
                          <a:latin typeface="+mj-lt"/>
                        </a:rPr>
                        <a:t>&lt;1–5% (approximate) in males</a:t>
                      </a:r>
                      <a:r>
                        <a:rPr lang="en-US" altLang="en-US" sz="1000" baseline="0" dirty="0">
                          <a:solidFill>
                            <a:schemeClr val="tx1"/>
                          </a:solidFill>
                          <a:latin typeface="+mj-lt"/>
                        </a:rPr>
                        <a:t>*</a:t>
                      </a:r>
                      <a:r>
                        <a:rPr lang="en-US" altLang="en-US" sz="1000" baseline="30000" dirty="0">
                          <a:solidFill>
                            <a:schemeClr val="tx1"/>
                          </a:solidFill>
                          <a:latin typeface="+mj-lt"/>
                        </a:rPr>
                        <a:t>1–3</a:t>
                      </a:r>
                      <a:endParaRPr kumimoji="0" lang="en-CA" sz="1000" b="1" i="0" u="none" strike="noStrike" cap="none" normalizeH="0" baseline="30000" dirty="0">
                        <a:ln>
                          <a:noFill/>
                        </a:ln>
                        <a:solidFill>
                          <a:schemeClr val="tx1"/>
                        </a:solidFill>
                        <a:effectLst/>
                        <a:latin typeface="+mj-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sz="1000" dirty="0">
                          <a:solidFill>
                            <a:schemeClr val="tx1"/>
                          </a:solidFill>
                          <a:latin typeface="+mj-lt"/>
                        </a:rPr>
                        <a:t>&gt;5–20% approximate in males*</a:t>
                      </a:r>
                      <a:r>
                        <a:rPr lang="en-US" sz="1000" baseline="30000" dirty="0">
                          <a:solidFill>
                            <a:schemeClr val="tx1"/>
                          </a:solidFill>
                          <a:latin typeface="+mj-lt"/>
                        </a:rPr>
                        <a:t>1,2,4–6</a:t>
                      </a:r>
                      <a:endParaRPr kumimoji="0" lang="en-CA" sz="1000" b="1" i="0" u="none" strike="noStrike" cap="none" normalizeH="0" baseline="30000" dirty="0">
                        <a:ln>
                          <a:noFill/>
                        </a:ln>
                        <a:solidFill>
                          <a:schemeClr val="tx1"/>
                        </a:solidFill>
                        <a:effectLst/>
                        <a:latin typeface="+mj-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1"/>
                  </a:ext>
                </a:extLst>
              </a:tr>
              <a:tr h="457404">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n-US" sz="1000" b="1" u="none" strike="noStrike" cap="none" normalizeH="0" baseline="0">
                          <a:ln>
                            <a:noFill/>
                          </a:ln>
                          <a:effectLst/>
                        </a:rPr>
                        <a:t>Age at symptom onset</a:t>
                      </a:r>
                      <a:endParaRPr kumimoji="0" lang="en-CA" sz="1000" b="1" i="0" u="none" strike="noStrike" cap="none" normalizeH="0" baseline="0">
                        <a:ln>
                          <a:noFill/>
                        </a:ln>
                        <a:solidFill>
                          <a:schemeClr val="tx1"/>
                        </a:solidFill>
                        <a:effectLst/>
                        <a:latin typeface="+mn-lt"/>
                        <a:cs typeface="Calibri" panose="020F0502020204030204" pitchFamily="34" charset="0"/>
                      </a:endParaRPr>
                    </a:p>
                  </a:txBody>
                  <a:tcPr marL="548640" marR="68580" marT="68580" marB="68580" anchor="ctr" horzOverflow="overflow">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sz="1000">
                          <a:solidFill>
                            <a:schemeClr val="tx1"/>
                          </a:solidFill>
                          <a:latin typeface="+mj-lt"/>
                        </a:rPr>
                        <a:t>Childhood/adolescence</a:t>
                      </a:r>
                      <a:r>
                        <a:rPr lang="en-US" sz="1000" baseline="30000">
                          <a:solidFill>
                            <a:schemeClr val="tx1"/>
                          </a:solidFill>
                          <a:latin typeface="+mj-lt"/>
                        </a:rPr>
                        <a:t>1</a:t>
                      </a:r>
                      <a:endParaRPr kumimoji="0" lang="en-US"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sz="1000">
                          <a:solidFill>
                            <a:schemeClr val="tx1"/>
                          </a:solidFill>
                          <a:latin typeface="+mj-lt"/>
                        </a:rPr>
                        <a:t>~4th–7th decade of life</a:t>
                      </a:r>
                      <a:r>
                        <a:rPr lang="en-US" sz="1000" baseline="30000">
                          <a:solidFill>
                            <a:schemeClr val="tx1"/>
                          </a:solidFill>
                          <a:latin typeface="+mj-lt"/>
                        </a:rPr>
                        <a:t>1</a:t>
                      </a:r>
                      <a:endParaRPr kumimoji="0" lang="en-CA"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2"/>
                  </a:ext>
                </a:extLst>
              </a:tr>
              <a:tr h="587429">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n-US" sz="1000" b="1" u="none" strike="noStrike" cap="none" normalizeH="0" baseline="0">
                          <a:ln>
                            <a:noFill/>
                          </a:ln>
                          <a:effectLst/>
                        </a:rPr>
                        <a:t>Presenting symptoms</a:t>
                      </a:r>
                      <a:endParaRPr kumimoji="0" lang="en-CA" sz="1000" b="1" i="0" u="none" strike="noStrike" cap="none" normalizeH="0" baseline="0">
                        <a:ln>
                          <a:noFill/>
                        </a:ln>
                        <a:solidFill>
                          <a:schemeClr val="tx1"/>
                        </a:solidFill>
                        <a:effectLst/>
                        <a:latin typeface="+mn-lt"/>
                        <a:cs typeface="Calibri" panose="020F0502020204030204" pitchFamily="34" charset="0"/>
                      </a:endParaRPr>
                    </a:p>
                  </a:txBody>
                  <a:tcPr marL="548640" marR="68580" marT="68580" marB="68580" anchor="ctr" horzOverflow="overflow">
                    <a:noFill/>
                  </a:tcPr>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a:solidFill>
                            <a:schemeClr val="tx1"/>
                          </a:solidFill>
                          <a:latin typeface="+mj-lt"/>
                        </a:rPr>
                        <a:t>Neuropathic pain, angiokeratomas, corneal/lenticular opacities, hypohidrosis,</a:t>
                      </a:r>
                      <a:br>
                        <a:rPr lang="en-US" altLang="en-US" sz="1000">
                          <a:solidFill>
                            <a:schemeClr val="tx1"/>
                          </a:solidFill>
                          <a:latin typeface="+mj-lt"/>
                        </a:rPr>
                      </a:br>
                      <a:r>
                        <a:rPr lang="en-US" altLang="en-US" sz="1000">
                          <a:solidFill>
                            <a:schemeClr val="tx1"/>
                          </a:solidFill>
                          <a:latin typeface="+mj-lt"/>
                        </a:rPr>
                        <a:t>GI disturbances</a:t>
                      </a:r>
                      <a:r>
                        <a:rPr lang="en-US" altLang="en-US" sz="1000" baseline="30000">
                          <a:solidFill>
                            <a:schemeClr val="tx1"/>
                          </a:solidFill>
                          <a:latin typeface="+mj-lt"/>
                        </a:rPr>
                        <a:t>1,7</a:t>
                      </a:r>
                      <a:endParaRPr kumimoji="0" lang="en-US"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a:solidFill>
                            <a:schemeClr val="tx1"/>
                          </a:solidFill>
                          <a:latin typeface="+mj-lt"/>
                        </a:rPr>
                        <a:t>CV symptoms most common; early classic symptoms generally absent</a:t>
                      </a:r>
                      <a:r>
                        <a:rPr lang="en-US" altLang="en-US" sz="1000" baseline="30000">
                          <a:solidFill>
                            <a:schemeClr val="tx1"/>
                          </a:solidFill>
                          <a:latin typeface="+mj-lt"/>
                        </a:rPr>
                        <a:t>1,6</a:t>
                      </a:r>
                      <a:endParaRPr kumimoji="0" lang="en-CA"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3"/>
                  </a:ext>
                </a:extLst>
              </a:tr>
              <a:tr h="457404">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n-US" sz="1000" b="1" u="none" strike="noStrike" cap="none" normalizeH="0" baseline="0">
                          <a:ln>
                            <a:noFill/>
                          </a:ln>
                          <a:effectLst/>
                        </a:rPr>
                        <a:t>Organ involvement</a:t>
                      </a:r>
                      <a:endParaRPr kumimoji="0" lang="en-CA" sz="1000" b="1" i="0" u="none" strike="noStrike" cap="none" normalizeH="0" baseline="0">
                        <a:ln>
                          <a:noFill/>
                        </a:ln>
                        <a:solidFill>
                          <a:schemeClr val="tx1"/>
                        </a:solidFill>
                        <a:effectLst/>
                        <a:latin typeface="+mn-lt"/>
                        <a:cs typeface="Calibri" panose="020F0502020204030204" pitchFamily="34" charset="0"/>
                      </a:endParaRPr>
                    </a:p>
                  </a:txBody>
                  <a:tcPr marL="548640" marR="68580" marT="68580" marB="68580" anchor="ctr" horzOverflow="overflow">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a:solidFill>
                            <a:schemeClr val="tx1"/>
                          </a:solidFill>
                          <a:latin typeface="+mj-lt"/>
                        </a:rPr>
                        <a:t>Multi-organ involvement</a:t>
                      </a:r>
                      <a:r>
                        <a:rPr lang="en-US" altLang="en-US" sz="1000" baseline="30000">
                          <a:solidFill>
                            <a:schemeClr val="tx1"/>
                          </a:solidFill>
                          <a:latin typeface="+mj-lt"/>
                        </a:rPr>
                        <a:t>1</a:t>
                      </a:r>
                      <a:endParaRPr kumimoji="0" lang="en-CA"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dirty="0">
                          <a:solidFill>
                            <a:schemeClr val="tx1"/>
                          </a:solidFill>
                          <a:latin typeface="+mj-lt"/>
                        </a:rPr>
                        <a:t>Predominantly single-organ involvement</a:t>
                      </a:r>
                      <a:r>
                        <a:rPr lang="en-US" altLang="en-US" sz="1000" baseline="30000" dirty="0">
                          <a:solidFill>
                            <a:schemeClr val="tx1"/>
                          </a:solidFill>
                          <a:latin typeface="+mj-lt"/>
                        </a:rPr>
                        <a:t>1</a:t>
                      </a:r>
                      <a:endParaRPr kumimoji="0" lang="en-CA" sz="1000" b="1" i="0" u="none" strike="noStrike" cap="none" normalizeH="0" baseline="30000" dirty="0">
                        <a:ln>
                          <a:noFill/>
                        </a:ln>
                        <a:solidFill>
                          <a:schemeClr val="tx1"/>
                        </a:solidFill>
                        <a:effectLst/>
                        <a:latin typeface="+mj-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4"/>
                  </a:ext>
                </a:extLst>
              </a:tr>
              <a:tr h="587429">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pPr>
                      <a:r>
                        <a:rPr kumimoji="0" lang="en-US" sz="1000" b="1" u="none" strike="noStrike" cap="none" normalizeH="0" baseline="0">
                          <a:ln>
                            <a:noFill/>
                          </a:ln>
                          <a:effectLst/>
                        </a:rPr>
                        <a:t>Disease progression</a:t>
                      </a:r>
                      <a:endParaRPr kumimoji="0" lang="en-CA" sz="1000" b="1" i="0" u="none" strike="noStrike" cap="none" normalizeH="0" baseline="0">
                        <a:ln>
                          <a:noFill/>
                        </a:ln>
                        <a:solidFill>
                          <a:schemeClr val="tx1"/>
                        </a:solidFill>
                        <a:effectLst/>
                        <a:latin typeface="+mn-lt"/>
                        <a:cs typeface="Calibri" panose="020F0502020204030204" pitchFamily="34" charset="0"/>
                      </a:endParaRPr>
                    </a:p>
                  </a:txBody>
                  <a:tcPr marL="548640" marR="68580" marT="68580" marB="68580" anchor="ctr" horzOverflow="overflow">
                    <a:noFill/>
                  </a:tcPr>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a:solidFill>
                            <a:schemeClr val="tx1"/>
                          </a:solidFill>
                          <a:latin typeface="+mj-lt"/>
                        </a:rPr>
                        <a:t>Occult kidney injury, can progress to CKD &amp; kidney failure, cardiomyopathy and arrhythmias, stroke</a:t>
                      </a:r>
                      <a:br>
                        <a:rPr lang="en-US" altLang="en-US" sz="1000">
                          <a:solidFill>
                            <a:schemeClr val="tx1"/>
                          </a:solidFill>
                          <a:latin typeface="+mj-lt"/>
                        </a:rPr>
                      </a:br>
                      <a:r>
                        <a:rPr lang="en-US" altLang="en-US" sz="1000">
                          <a:solidFill>
                            <a:schemeClr val="tx1"/>
                          </a:solidFill>
                          <a:latin typeface="+mj-lt"/>
                        </a:rPr>
                        <a:t>/TIA, CV disease, CV death</a:t>
                      </a:r>
                      <a:r>
                        <a:rPr lang="en-US" altLang="en-US" sz="1000" baseline="30000">
                          <a:solidFill>
                            <a:schemeClr val="tx1"/>
                          </a:solidFill>
                          <a:latin typeface="+mj-lt"/>
                        </a:rPr>
                        <a:t>1</a:t>
                      </a:r>
                      <a:endParaRPr kumimoji="0" lang="en-CA" sz="1000" b="1" i="0" u="none" strike="noStrike" cap="none" normalizeH="0" baseline="30000">
                        <a:ln>
                          <a:noFill/>
                        </a:ln>
                        <a:solidFill>
                          <a:schemeClr val="tx1"/>
                        </a:solidFill>
                        <a:effectLst/>
                        <a:latin typeface="+mj-lt"/>
                        <a:cs typeface="Calibri" panose="020F0502020204030204" pitchFamily="34" charset="0"/>
                      </a:endParaRPr>
                    </a:p>
                  </a:txBody>
                  <a:tcPr marL="68580" marR="68580" marT="68580" marB="68580" anchor="ctr" horzOverflow="overflow"/>
                </a:tc>
                <a:tc>
                  <a:txBody>
                    <a:bodyPr/>
                    <a:lstStyle/>
                    <a:p>
                      <a:pPr marL="0" marR="0" lvl="0" indent="0" algn="l" defTabSz="914400" rtl="0" eaLnBrk="1" fontAlgn="base" latinLnBrk="0" hangingPunct="1">
                        <a:lnSpc>
                          <a:spcPct val="100000"/>
                        </a:lnSpc>
                        <a:spcBef>
                          <a:spcPct val="50000"/>
                        </a:spcBef>
                        <a:spcAft>
                          <a:spcPct val="0"/>
                        </a:spcAft>
                        <a:buClr>
                          <a:schemeClr val="hlink"/>
                        </a:buClr>
                        <a:buSzTx/>
                        <a:buFont typeface="Wingdings" pitchFamily="2" charset="2"/>
                        <a:buNone/>
                        <a:tabLst>
                          <a:tab pos="569913" algn="l"/>
                        </a:tabLst>
                        <a:defRPr/>
                      </a:pPr>
                      <a:r>
                        <a:rPr lang="en-US" altLang="en-US" sz="1000" dirty="0">
                          <a:solidFill>
                            <a:schemeClr val="tx1"/>
                          </a:solidFill>
                          <a:latin typeface="+mj-lt"/>
                        </a:rPr>
                        <a:t>Generally sufficient residual α-Gal A to protect progression in other organs</a:t>
                      </a:r>
                      <a:r>
                        <a:rPr lang="en-US" altLang="en-US" sz="1000" baseline="30000" dirty="0">
                          <a:solidFill>
                            <a:schemeClr val="tx1"/>
                          </a:solidFill>
                          <a:latin typeface="+mj-lt"/>
                        </a:rPr>
                        <a:t>1,8</a:t>
                      </a:r>
                      <a:endParaRPr kumimoji="0" lang="en-US" sz="1000" b="1" i="0" u="none" strike="noStrike" cap="none" normalizeH="0" baseline="30000" dirty="0">
                        <a:ln>
                          <a:noFill/>
                        </a:ln>
                        <a:solidFill>
                          <a:schemeClr val="tx1"/>
                        </a:solidFill>
                        <a:effectLst/>
                        <a:latin typeface="+mj-lt"/>
                        <a:cs typeface="Calibri" panose="020F0502020204030204" pitchFamily="34" charset="0"/>
                      </a:endParaRPr>
                    </a:p>
                  </a:txBody>
                  <a:tcPr marL="68580" marR="68580" marT="68580" marB="68580" anchor="ctr" horzOverflow="overflow"/>
                </a:tc>
                <a:extLst>
                  <a:ext uri="{0D108BD9-81ED-4DB2-BD59-A6C34878D82A}">
                    <a16:rowId xmlns:a16="http://schemas.microsoft.com/office/drawing/2014/main" val="10007"/>
                  </a:ext>
                </a:extLst>
              </a:tr>
            </a:tbl>
          </a:graphicData>
        </a:graphic>
      </p:graphicFrame>
      <p:pic>
        <p:nvPicPr>
          <p:cNvPr id="11" name="Picture 10">
            <a:extLst>
              <a:ext uri="{FF2B5EF4-FFF2-40B4-BE49-F238E27FC236}">
                <a16:creationId xmlns:a16="http://schemas.microsoft.com/office/drawing/2014/main" id="{5E5F5D15-AD22-4B0F-96FD-B7E5CFBAD178}"/>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11847871">
            <a:off x="349050" y="1363986"/>
            <a:ext cx="269440" cy="240668"/>
          </a:xfrm>
          <a:prstGeom prst="rect">
            <a:avLst/>
          </a:prstGeom>
        </p:spPr>
      </p:pic>
      <p:grpSp>
        <p:nvGrpSpPr>
          <p:cNvPr id="12" name="Group 11">
            <a:extLst>
              <a:ext uri="{FF2B5EF4-FFF2-40B4-BE49-F238E27FC236}">
                <a16:creationId xmlns:a16="http://schemas.microsoft.com/office/drawing/2014/main" id="{7BD218D3-FD69-4A97-B9C0-33D19E74313C}"/>
              </a:ext>
            </a:extLst>
          </p:cNvPr>
          <p:cNvGrpSpPr/>
          <p:nvPr/>
        </p:nvGrpSpPr>
        <p:grpSpPr>
          <a:xfrm>
            <a:off x="246388" y="1775358"/>
            <a:ext cx="474764" cy="318039"/>
            <a:chOff x="-30563" y="2719194"/>
            <a:chExt cx="786052" cy="526568"/>
          </a:xfrm>
          <a:solidFill>
            <a:schemeClr val="accent1"/>
          </a:solidFill>
        </p:grpSpPr>
        <p:pic>
          <p:nvPicPr>
            <p:cNvPr id="13" name="Graphic 12" descr="Little Girl With Balloon">
              <a:extLst>
                <a:ext uri="{FF2B5EF4-FFF2-40B4-BE49-F238E27FC236}">
                  <a16:creationId xmlns:a16="http://schemas.microsoft.com/office/drawing/2014/main" id="{1B277149-9697-4ED1-9935-86C69DE9EFD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63" y="2719194"/>
              <a:ext cx="475080" cy="475080"/>
            </a:xfrm>
            <a:prstGeom prst="rect">
              <a:avLst/>
            </a:prstGeom>
          </p:spPr>
        </p:pic>
        <p:pic>
          <p:nvPicPr>
            <p:cNvPr id="14" name="Graphic 13" descr="Man and woman">
              <a:extLst>
                <a:ext uri="{FF2B5EF4-FFF2-40B4-BE49-F238E27FC236}">
                  <a16:creationId xmlns:a16="http://schemas.microsoft.com/office/drawing/2014/main" id="{BD6912FB-7CE8-4351-A862-735B0FB856C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0409" y="2770682"/>
              <a:ext cx="475080" cy="475080"/>
            </a:xfrm>
            <a:prstGeom prst="rect">
              <a:avLst/>
            </a:prstGeom>
          </p:spPr>
        </p:pic>
      </p:grpSp>
      <p:pic>
        <p:nvPicPr>
          <p:cNvPr id="19" name="Graphic 18" descr="checklist_ltr_m">
            <a:extLst>
              <a:ext uri="{FF2B5EF4-FFF2-40B4-BE49-F238E27FC236}">
                <a16:creationId xmlns:a16="http://schemas.microsoft.com/office/drawing/2014/main" id="{BDC5E139-6D04-4DBF-AB60-82633416E35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0300" y="2318354"/>
            <a:ext cx="286941" cy="286941"/>
          </a:xfrm>
          <a:prstGeom prst="rect">
            <a:avLst/>
          </a:prstGeom>
        </p:spPr>
      </p:pic>
      <p:pic>
        <p:nvPicPr>
          <p:cNvPr id="20" name="Graphic 19" descr="Bar graph with upward trend">
            <a:extLst>
              <a:ext uri="{FF2B5EF4-FFF2-40B4-BE49-F238E27FC236}">
                <a16:creationId xmlns:a16="http://schemas.microsoft.com/office/drawing/2014/main" id="{9D83352A-E0A3-41F4-960B-5C99FC0BEF1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98174" y="3333644"/>
            <a:ext cx="371192" cy="371192"/>
          </a:xfrm>
          <a:prstGeom prst="rect">
            <a:avLst/>
          </a:prstGeom>
        </p:spPr>
      </p:pic>
      <p:grpSp>
        <p:nvGrpSpPr>
          <p:cNvPr id="29" name="Group 28">
            <a:extLst>
              <a:ext uri="{FF2B5EF4-FFF2-40B4-BE49-F238E27FC236}">
                <a16:creationId xmlns:a16="http://schemas.microsoft.com/office/drawing/2014/main" id="{DA24EC96-A988-4D76-BB31-2F81B409E37E}"/>
              </a:ext>
            </a:extLst>
          </p:cNvPr>
          <p:cNvGrpSpPr/>
          <p:nvPr/>
        </p:nvGrpSpPr>
        <p:grpSpPr>
          <a:xfrm>
            <a:off x="295157" y="2825138"/>
            <a:ext cx="377227" cy="333838"/>
            <a:chOff x="378002" y="3080320"/>
            <a:chExt cx="377227" cy="333838"/>
          </a:xfrm>
        </p:grpSpPr>
        <p:grpSp>
          <p:nvGrpSpPr>
            <p:cNvPr id="15" name="Group 14">
              <a:extLst>
                <a:ext uri="{FF2B5EF4-FFF2-40B4-BE49-F238E27FC236}">
                  <a16:creationId xmlns:a16="http://schemas.microsoft.com/office/drawing/2014/main" id="{B2FB146B-B502-4EE1-ADF7-C437E766CC90}"/>
                </a:ext>
              </a:extLst>
            </p:cNvPr>
            <p:cNvGrpSpPr/>
            <p:nvPr/>
          </p:nvGrpSpPr>
          <p:grpSpPr>
            <a:xfrm>
              <a:off x="378002" y="3080320"/>
              <a:ext cx="377227" cy="333838"/>
              <a:chOff x="120615" y="4104418"/>
              <a:chExt cx="547257" cy="571424"/>
            </a:xfrm>
          </p:grpSpPr>
          <p:pic>
            <p:nvPicPr>
              <p:cNvPr id="16" name="Graphic 15">
                <a:extLst>
                  <a:ext uri="{FF2B5EF4-FFF2-40B4-BE49-F238E27FC236}">
                    <a16:creationId xmlns:a16="http://schemas.microsoft.com/office/drawing/2014/main" id="{42E53450-E148-4757-A6E5-0E71F24C13F0}"/>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18843" y="4132819"/>
                <a:ext cx="249029" cy="240819"/>
              </a:xfrm>
              <a:prstGeom prst="rect">
                <a:avLst/>
              </a:prstGeom>
            </p:spPr>
          </p:pic>
          <p:pic>
            <p:nvPicPr>
              <p:cNvPr id="17" name="Graphic 16" descr="Heart organ">
                <a:extLst>
                  <a:ext uri="{FF2B5EF4-FFF2-40B4-BE49-F238E27FC236}">
                    <a16:creationId xmlns:a16="http://schemas.microsoft.com/office/drawing/2014/main" id="{13D42ECE-4288-4DAE-8288-E083103D045C}"/>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20615" y="4371801"/>
                <a:ext cx="304041" cy="304041"/>
              </a:xfrm>
              <a:prstGeom prst="rect">
                <a:avLst/>
              </a:prstGeom>
            </p:spPr>
          </p:pic>
          <p:pic>
            <p:nvPicPr>
              <p:cNvPr id="18" name="Graphic 17" descr="Lungs">
                <a:extLst>
                  <a:ext uri="{FF2B5EF4-FFF2-40B4-BE49-F238E27FC236}">
                    <a16:creationId xmlns:a16="http://schemas.microsoft.com/office/drawing/2014/main" id="{509C13B1-8E86-406E-A68F-368B526D23E2}"/>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52881" y="4104418"/>
                <a:ext cx="267383" cy="267383"/>
              </a:xfrm>
              <a:prstGeom prst="rect">
                <a:avLst/>
              </a:prstGeom>
            </p:spPr>
          </p:pic>
        </p:grpSp>
        <p:pic>
          <p:nvPicPr>
            <p:cNvPr id="21" name="Graphic 20">
              <a:extLst>
                <a:ext uri="{FF2B5EF4-FFF2-40B4-BE49-F238E27FC236}">
                  <a16:creationId xmlns:a16="http://schemas.microsoft.com/office/drawing/2014/main" id="{F9548BEF-871D-40DD-95B0-F853BEC8B5BA}"/>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97242" y="3259312"/>
              <a:ext cx="147750" cy="140691"/>
            </a:xfrm>
            <a:prstGeom prst="rect">
              <a:avLst/>
            </a:prstGeom>
          </p:spPr>
        </p:pic>
      </p:grpSp>
      <p:cxnSp>
        <p:nvCxnSpPr>
          <p:cNvPr id="22" name="Straight Connector 21">
            <a:extLst>
              <a:ext uri="{FF2B5EF4-FFF2-40B4-BE49-F238E27FC236}">
                <a16:creationId xmlns:a16="http://schemas.microsoft.com/office/drawing/2014/main" id="{EC88A63B-979E-4F40-B348-AFAD31E19AC0}"/>
              </a:ext>
            </a:extLst>
          </p:cNvPr>
          <p:cNvCxnSpPr>
            <a:cxnSpLocks/>
          </p:cNvCxnSpPr>
          <p:nvPr/>
        </p:nvCxnSpPr>
        <p:spPr>
          <a:xfrm>
            <a:off x="736305" y="1412883"/>
            <a:ext cx="0" cy="1428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B74478A-C701-48A8-B117-68F08611D62D}"/>
              </a:ext>
            </a:extLst>
          </p:cNvPr>
          <p:cNvCxnSpPr>
            <a:cxnSpLocks/>
          </p:cNvCxnSpPr>
          <p:nvPr/>
        </p:nvCxnSpPr>
        <p:spPr>
          <a:xfrm>
            <a:off x="736305" y="1862940"/>
            <a:ext cx="0" cy="1428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906AD7E-D975-47C0-83FE-8BFE1B5E7CA0}"/>
              </a:ext>
            </a:extLst>
          </p:cNvPr>
          <p:cNvCxnSpPr>
            <a:cxnSpLocks/>
          </p:cNvCxnSpPr>
          <p:nvPr/>
        </p:nvCxnSpPr>
        <p:spPr>
          <a:xfrm>
            <a:off x="736305" y="2390387"/>
            <a:ext cx="0" cy="1428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EB6AA7-88BF-4922-9B32-C263A5B4C6B9}"/>
              </a:ext>
            </a:extLst>
          </p:cNvPr>
          <p:cNvCxnSpPr>
            <a:cxnSpLocks/>
          </p:cNvCxnSpPr>
          <p:nvPr/>
        </p:nvCxnSpPr>
        <p:spPr>
          <a:xfrm>
            <a:off x="736305" y="2914262"/>
            <a:ext cx="0" cy="1428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3386BEE-8C61-4934-94EE-C7FFE9D07143}"/>
              </a:ext>
            </a:extLst>
          </p:cNvPr>
          <p:cNvCxnSpPr>
            <a:cxnSpLocks/>
          </p:cNvCxnSpPr>
          <p:nvPr/>
        </p:nvCxnSpPr>
        <p:spPr>
          <a:xfrm>
            <a:off x="736305" y="3439939"/>
            <a:ext cx="0" cy="1428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6431F01-A20A-402E-8E75-E0B6860BEB72}"/>
              </a:ext>
            </a:extLst>
          </p:cNvPr>
          <p:cNvSpPr txBox="1"/>
          <p:nvPr/>
        </p:nvSpPr>
        <p:spPr>
          <a:xfrm>
            <a:off x="7367303" y="4817215"/>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1BC18221-821E-95CD-F97C-150433D0ADE4}"/>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9094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ontent Placeholder 3">
            <a:extLst>
              <a:ext uri="{FF2B5EF4-FFF2-40B4-BE49-F238E27FC236}">
                <a16:creationId xmlns:a16="http://schemas.microsoft.com/office/drawing/2014/main" id="{1DD6E3F5-709F-42BE-8144-7D799E3C63F4}"/>
              </a:ext>
            </a:extLst>
          </p:cNvPr>
          <p:cNvGraphicFramePr>
            <a:graphicFrameLocks/>
          </p:cNvGraphicFramePr>
          <p:nvPr>
            <p:extLst>
              <p:ext uri="{D42A27DB-BD31-4B8C-83A1-F6EECF244321}">
                <p14:modId xmlns:p14="http://schemas.microsoft.com/office/powerpoint/2010/main" val="1703060374"/>
              </p:ext>
            </p:extLst>
          </p:nvPr>
        </p:nvGraphicFramePr>
        <p:xfrm>
          <a:off x="1051560" y="1714500"/>
          <a:ext cx="6842760" cy="2571750"/>
        </p:xfrm>
        <a:graphic>
          <a:graphicData uri="http://schemas.openxmlformats.org/drawingml/2006/chart">
            <c:chart xmlns:c="http://schemas.openxmlformats.org/drawingml/2006/chart" xmlns:r="http://schemas.openxmlformats.org/officeDocument/2006/relationships" r:id="rId3"/>
          </a:graphicData>
        </a:graphic>
      </p:graphicFrame>
      <p:sp>
        <p:nvSpPr>
          <p:cNvPr id="2" name="Footer Placeholder 1">
            <a:extLst>
              <a:ext uri="{FF2B5EF4-FFF2-40B4-BE49-F238E27FC236}">
                <a16:creationId xmlns:a16="http://schemas.microsoft.com/office/drawing/2014/main" id="{9582CB81-F531-4CB2-AF22-AAB3E87955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5019B321-002C-4430-8804-3A4FCC8C9A7E}"/>
              </a:ext>
            </a:extLst>
          </p:cNvPr>
          <p:cNvSpPr>
            <a:spLocks noGrp="1"/>
          </p:cNvSpPr>
          <p:nvPr>
            <p:ph type="sldNum" sz="quarter" idx="16"/>
          </p:nvPr>
        </p:nvSpPr>
        <p:spPr/>
        <p:txBody>
          <a:bodyPr/>
          <a:lstStyle/>
          <a:p>
            <a:fld id="{6B54B0F7-55DD-40D6-B7F4-70B586885C0B}" type="slidenum">
              <a:rPr lang="en-US" noProof="0" smtClean="0"/>
              <a:pPr/>
              <a:t>11</a:t>
            </a:fld>
            <a:endParaRPr lang="en-US" noProof="0" dirty="0"/>
          </a:p>
        </p:txBody>
      </p:sp>
      <p:sp>
        <p:nvSpPr>
          <p:cNvPr id="6" name="Title 5">
            <a:extLst>
              <a:ext uri="{FF2B5EF4-FFF2-40B4-BE49-F238E27FC236}">
                <a16:creationId xmlns:a16="http://schemas.microsoft.com/office/drawing/2014/main" id="{E9559CB4-C905-4F65-9CC0-7FCEAEEDE16D}"/>
              </a:ext>
            </a:extLst>
          </p:cNvPr>
          <p:cNvSpPr>
            <a:spLocks noGrp="1"/>
          </p:cNvSpPr>
          <p:nvPr>
            <p:ph type="title"/>
          </p:nvPr>
        </p:nvSpPr>
        <p:spPr>
          <a:xfrm>
            <a:off x="324325" y="251075"/>
            <a:ext cx="8485200" cy="561185"/>
          </a:xfrm>
        </p:spPr>
        <p:txBody>
          <a:bodyPr/>
          <a:lstStyle/>
          <a:p>
            <a:r>
              <a:rPr lang="en-US" dirty="0"/>
              <a:t>Disease Burden is a Function of Age and Progression: </a:t>
            </a:r>
            <a:br>
              <a:rPr lang="en-US" dirty="0"/>
            </a:br>
            <a:r>
              <a:rPr lang="en-US" dirty="0"/>
              <a:t>Classic Fabry Disease</a:t>
            </a:r>
          </a:p>
        </p:txBody>
      </p:sp>
      <p:sp>
        <p:nvSpPr>
          <p:cNvPr id="7" name="Text Placeholder 6">
            <a:extLst>
              <a:ext uri="{FF2B5EF4-FFF2-40B4-BE49-F238E27FC236}">
                <a16:creationId xmlns:a16="http://schemas.microsoft.com/office/drawing/2014/main" id="{199A4FBA-A1B4-46CA-957D-EB7C60E34DFA}"/>
              </a:ext>
            </a:extLst>
          </p:cNvPr>
          <p:cNvSpPr>
            <a:spLocks noGrp="1"/>
          </p:cNvSpPr>
          <p:nvPr>
            <p:ph type="body" sz="quarter" idx="23"/>
          </p:nvPr>
        </p:nvSpPr>
        <p:spPr/>
        <p:txBody>
          <a:bodyPr/>
          <a:lstStyle/>
          <a:p>
            <a:r>
              <a:rPr lang="en-US" dirty="0"/>
              <a:t>Figure adapted from Eng CM, et al. J Inherit Metab Dis 2007;30:184–192</a:t>
            </a:r>
          </a:p>
          <a:p>
            <a:r>
              <a:rPr lang="en-US" dirty="0"/>
              <a:t>1. Ortiz A, et al. Mol Genet Metab 2018;123:416–427; 2. Germain DP. Orphanet J Rare Dis 2010;5:30</a:t>
            </a:r>
          </a:p>
        </p:txBody>
      </p:sp>
      <p:sp>
        <p:nvSpPr>
          <p:cNvPr id="9" name="Text Placeholder 8">
            <a:extLst>
              <a:ext uri="{FF2B5EF4-FFF2-40B4-BE49-F238E27FC236}">
                <a16:creationId xmlns:a16="http://schemas.microsoft.com/office/drawing/2014/main" id="{C2A57242-DCB0-4A6C-AE43-4D01C6F2423B}"/>
              </a:ext>
            </a:extLst>
          </p:cNvPr>
          <p:cNvSpPr txBox="1">
            <a:spLocks/>
          </p:cNvSpPr>
          <p:nvPr/>
        </p:nvSpPr>
        <p:spPr>
          <a:xfrm>
            <a:off x="1398187" y="1622745"/>
            <a:ext cx="2573538" cy="2131284"/>
          </a:xfrm>
          <a:prstGeom prst="rect">
            <a:avLst/>
          </a:prstGeom>
          <a:solidFill>
            <a:schemeClr val="accent2"/>
          </a:solidFill>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200"/>
              </a:spcAft>
              <a:buClr>
                <a:srgbClr val="7A00E6"/>
              </a:buClr>
              <a:buSzTx/>
              <a:buFontTx/>
              <a:buNone/>
              <a:tabLst/>
              <a:defRPr/>
            </a:pPr>
            <a:r>
              <a:rPr kumimoji="0" lang="en-US"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Early symptoms</a:t>
            </a:r>
            <a:r>
              <a:rPr kumimoji="0" lang="en-US" sz="1100" b="1" i="0" u="none" strike="noStrike" kern="1200" cap="none" spc="0" normalizeH="0" baseline="30000" noProof="0" dirty="0">
                <a:ln>
                  <a:noFill/>
                </a:ln>
                <a:solidFill>
                  <a:schemeClr val="bg1"/>
                </a:solidFill>
                <a:effectLst/>
                <a:uLnTx/>
                <a:uFillTx/>
                <a:latin typeface="Verdana" panose="020B0604030504040204" pitchFamily="34" charset="0"/>
                <a:ea typeface="Verdana" panose="020B0604030504040204" pitchFamily="34" charset="0"/>
              </a:rPr>
              <a:t>1</a:t>
            </a:r>
          </a:p>
          <a:p>
            <a:pPr marL="182880" lvl="1" indent="-182880">
              <a:spcAft>
                <a:spcPts val="200"/>
              </a:spcAft>
              <a:buClr>
                <a:srgbClr val="7A00E6"/>
              </a:buClr>
              <a:buBlip>
                <a:blip r:embed="rId5"/>
              </a:buBlip>
              <a:defRPr/>
            </a:pPr>
            <a:r>
              <a:rPr lang="en-US" sz="1000" dirty="0">
                <a:solidFill>
                  <a:schemeClr val="bg1"/>
                </a:solidFill>
              </a:rPr>
              <a:t>Cornea verticillate</a:t>
            </a:r>
          </a:p>
          <a:p>
            <a:pPr marL="182880" lvl="1" indent="-182880">
              <a:spcAft>
                <a:spcPts val="200"/>
              </a:spcAft>
              <a:buClr>
                <a:srgbClr val="7A00E6"/>
              </a:buClr>
              <a:buBlip>
                <a:blip r:embed="rId5"/>
              </a:buBlip>
              <a:defRPr/>
            </a:pPr>
            <a:r>
              <a:rPr lang="en-US" sz="1000" dirty="0">
                <a:solidFill>
                  <a:schemeClr val="bg1"/>
                </a:solidFill>
              </a:rPr>
              <a:t>Neuropathic pain</a:t>
            </a:r>
          </a:p>
          <a:p>
            <a:pPr marL="182880" lvl="1" indent="-182880">
              <a:spcAft>
                <a:spcPts val="200"/>
              </a:spcAft>
              <a:buClr>
                <a:srgbClr val="7A00E6"/>
              </a:buClr>
              <a:buBlip>
                <a:blip r:embed="rId5"/>
              </a:buBlip>
              <a:defRPr/>
            </a:pPr>
            <a:r>
              <a:rPr lang="en-US" sz="1000" dirty="0">
                <a:solidFill>
                  <a:schemeClr val="bg1"/>
                </a:solidFill>
              </a:rPr>
              <a:t>Gastrointestinal symptoms</a:t>
            </a:r>
          </a:p>
          <a:p>
            <a:pPr marL="182880" lvl="1" indent="-182880">
              <a:spcAft>
                <a:spcPts val="200"/>
              </a:spcAft>
              <a:buClr>
                <a:srgbClr val="7A00E6"/>
              </a:buClr>
              <a:buBlip>
                <a:blip r:embed="rId5"/>
              </a:buBlip>
              <a:defRPr/>
            </a:pPr>
            <a:r>
              <a:rPr lang="en-US" sz="1000" dirty="0" err="1">
                <a:solidFill>
                  <a:schemeClr val="bg1"/>
                </a:solidFill>
              </a:rPr>
              <a:t>Hypohidrosis</a:t>
            </a:r>
            <a:r>
              <a:rPr lang="en-US" sz="1000" dirty="0">
                <a:solidFill>
                  <a:schemeClr val="bg1"/>
                </a:solidFill>
              </a:rPr>
              <a:t> or anhidrosis</a:t>
            </a:r>
          </a:p>
          <a:p>
            <a:pPr marL="182880" lvl="1" indent="-182880">
              <a:spcAft>
                <a:spcPts val="200"/>
              </a:spcAft>
              <a:buClr>
                <a:srgbClr val="7A00E6"/>
              </a:buClr>
              <a:buBlip>
                <a:blip r:embed="rId5"/>
              </a:buBlip>
              <a:defRPr/>
            </a:pPr>
            <a:r>
              <a:rPr lang="en-US" sz="1000" dirty="0">
                <a:solidFill>
                  <a:schemeClr val="bg1"/>
                </a:solidFill>
              </a:rPr>
              <a:t>Exercise/heat/cold intolerance</a:t>
            </a:r>
          </a:p>
          <a:p>
            <a:pPr marL="182880" lvl="1" indent="-182880">
              <a:spcAft>
                <a:spcPts val="200"/>
              </a:spcAft>
              <a:buClr>
                <a:srgbClr val="7A00E6"/>
              </a:buClr>
              <a:buBlip>
                <a:blip r:embed="rId5"/>
              </a:buBlip>
              <a:defRPr/>
            </a:pPr>
            <a:r>
              <a:rPr lang="en-US" sz="1000" dirty="0">
                <a:solidFill>
                  <a:schemeClr val="bg1"/>
                </a:solidFill>
              </a:rPr>
              <a:t>Bradycardia</a:t>
            </a:r>
          </a:p>
          <a:p>
            <a:pPr marL="182880" marR="0" lvl="1" indent="-182880" algn="l" defTabSz="685800" rtl="0" eaLnBrk="1" fontAlgn="auto" latinLnBrk="0" hangingPunct="1">
              <a:lnSpc>
                <a:spcPct val="125000"/>
              </a:lnSpc>
              <a:spcBef>
                <a:spcPts val="0"/>
              </a:spcBef>
              <a:spcAft>
                <a:spcPts val="200"/>
              </a:spcAft>
              <a:buClr>
                <a:srgbClr val="7A00E6"/>
              </a:buClr>
              <a:buSzTx/>
              <a:buBlip>
                <a:blip r:embed="rId5"/>
              </a:buBlip>
              <a:tabLst/>
              <a:defRPr/>
            </a:pPr>
            <a:r>
              <a:rPr kumimoji="0" lang="en-US" sz="10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Angiokeratomas</a:t>
            </a:r>
          </a:p>
          <a:p>
            <a:pPr marL="182880" marR="0" lvl="1" indent="-182880" algn="l" defTabSz="685800" rtl="0" eaLnBrk="1" fontAlgn="auto" latinLnBrk="0" hangingPunct="1">
              <a:lnSpc>
                <a:spcPct val="125000"/>
              </a:lnSpc>
              <a:spcBef>
                <a:spcPts val="0"/>
              </a:spcBef>
              <a:spcAft>
                <a:spcPts val="200"/>
              </a:spcAft>
              <a:buClr>
                <a:srgbClr val="7A00E6"/>
              </a:buClr>
              <a:buSzTx/>
              <a:buBlip>
                <a:blip r:embed="rId5"/>
              </a:buBlip>
              <a:tabLst/>
              <a:defRPr/>
            </a:pPr>
            <a:r>
              <a:rPr lang="en-US" sz="1000" dirty="0">
                <a:solidFill>
                  <a:schemeClr val="bg1"/>
                </a:solidFill>
              </a:rPr>
              <a:t>Occult kidney injury</a:t>
            </a:r>
            <a:endParaRPr kumimoji="0" lang="en-US" sz="10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endParaRPr>
          </a:p>
          <a:p>
            <a:pPr marL="182880" marR="0" lvl="1" indent="-182880" algn="l" defTabSz="685800" rtl="0" eaLnBrk="1" fontAlgn="auto" latinLnBrk="0" hangingPunct="1">
              <a:lnSpc>
                <a:spcPct val="125000"/>
              </a:lnSpc>
              <a:spcBef>
                <a:spcPts val="0"/>
              </a:spcBef>
              <a:spcAft>
                <a:spcPts val="200"/>
              </a:spcAft>
              <a:buClr>
                <a:srgbClr val="7A00E6"/>
              </a:buClr>
              <a:buSzTx/>
              <a:buBlip>
                <a:blip r:embed="rId5"/>
              </a:buBlip>
              <a:tabLst/>
              <a:defRPr/>
            </a:pPr>
            <a:endParaRPr kumimoji="0" lang="en-US" sz="10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endParaRPr>
          </a:p>
        </p:txBody>
      </p:sp>
      <p:sp>
        <p:nvSpPr>
          <p:cNvPr id="10" name="TextBox 9">
            <a:extLst>
              <a:ext uri="{FF2B5EF4-FFF2-40B4-BE49-F238E27FC236}">
                <a16:creationId xmlns:a16="http://schemas.microsoft.com/office/drawing/2014/main" id="{AAE22B6C-91C9-4942-AE4A-9D56A7813893}"/>
              </a:ext>
            </a:extLst>
          </p:cNvPr>
          <p:cNvSpPr txBox="1"/>
          <p:nvPr/>
        </p:nvSpPr>
        <p:spPr>
          <a:xfrm>
            <a:off x="2812026" y="4177034"/>
            <a:ext cx="3519948" cy="246221"/>
          </a:xfrm>
          <a:prstGeom prst="rect">
            <a:avLst/>
          </a:prstGeom>
          <a:noFill/>
        </p:spPr>
        <p:txBody>
          <a:bodyPr wrap="square" rtlCol="0">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3004C"/>
                </a:solidFill>
                <a:effectLst/>
                <a:uLnTx/>
                <a:uFillTx/>
                <a:latin typeface="Verdana"/>
                <a:ea typeface="+mn-ea"/>
                <a:cs typeface="Calibri" panose="020F0502020204030204" pitchFamily="34" charset="0"/>
              </a:rPr>
              <a:t>Time</a:t>
            </a:r>
          </a:p>
        </p:txBody>
      </p:sp>
      <p:sp>
        <p:nvSpPr>
          <p:cNvPr id="11" name="TextBox 10">
            <a:extLst>
              <a:ext uri="{FF2B5EF4-FFF2-40B4-BE49-F238E27FC236}">
                <a16:creationId xmlns:a16="http://schemas.microsoft.com/office/drawing/2014/main" id="{40E09F87-86A5-406D-BD4E-856F5BC800E7}"/>
              </a:ext>
            </a:extLst>
          </p:cNvPr>
          <p:cNvSpPr txBox="1"/>
          <p:nvPr/>
        </p:nvSpPr>
        <p:spPr>
          <a:xfrm rot="16200000">
            <a:off x="276890" y="2823839"/>
            <a:ext cx="1487908" cy="246221"/>
          </a:xfrm>
          <a:prstGeom prst="rect">
            <a:avLst/>
          </a:prstGeom>
          <a:solidFill>
            <a:srgbClr val="F5F3F8"/>
          </a:solidFill>
        </p:spPr>
        <p:txBody>
          <a:bodyPr wrap="none" rtlCol="0">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3004C"/>
                </a:solidFill>
                <a:effectLst/>
                <a:uLnTx/>
                <a:uFillTx/>
                <a:latin typeface="Verdana"/>
                <a:ea typeface="+mn-ea"/>
                <a:cs typeface="Calibri" panose="020F0502020204030204" pitchFamily="34" charset="0"/>
              </a:rPr>
              <a:t>Burden of Disease</a:t>
            </a:r>
          </a:p>
        </p:txBody>
      </p:sp>
      <p:grpSp>
        <p:nvGrpSpPr>
          <p:cNvPr id="19" name="Group 18">
            <a:extLst>
              <a:ext uri="{FF2B5EF4-FFF2-40B4-BE49-F238E27FC236}">
                <a16:creationId xmlns:a16="http://schemas.microsoft.com/office/drawing/2014/main" id="{D5E7CA83-09AA-4019-87D5-27B4595C7349}"/>
              </a:ext>
            </a:extLst>
          </p:cNvPr>
          <p:cNvGrpSpPr/>
          <p:nvPr/>
        </p:nvGrpSpPr>
        <p:grpSpPr>
          <a:xfrm>
            <a:off x="1173480" y="1704164"/>
            <a:ext cx="6682740" cy="2509696"/>
            <a:chOff x="939795" y="1771604"/>
            <a:chExt cx="7724465" cy="3952334"/>
          </a:xfrm>
        </p:grpSpPr>
        <p:cxnSp>
          <p:nvCxnSpPr>
            <p:cNvPr id="20" name="Straight Connector 19">
              <a:extLst>
                <a:ext uri="{FF2B5EF4-FFF2-40B4-BE49-F238E27FC236}">
                  <a16:creationId xmlns:a16="http://schemas.microsoft.com/office/drawing/2014/main" id="{F9DD6335-F433-40B7-B4B7-7A89E4D59D93}"/>
                </a:ext>
              </a:extLst>
            </p:cNvPr>
            <p:cNvCxnSpPr>
              <a:cxnSpLocks/>
            </p:cNvCxnSpPr>
            <p:nvPr/>
          </p:nvCxnSpPr>
          <p:spPr>
            <a:xfrm flipV="1">
              <a:off x="952465" y="1771604"/>
              <a:ext cx="0" cy="3952334"/>
            </a:xfrm>
            <a:prstGeom prst="line">
              <a:avLst/>
            </a:prstGeom>
            <a:ln w="19050">
              <a:solidFill>
                <a:srgbClr val="7F7F7F"/>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EA5410C-94AA-4608-A84C-8963C0559AA4}"/>
                </a:ext>
              </a:extLst>
            </p:cNvPr>
            <p:cNvCxnSpPr>
              <a:cxnSpLocks/>
            </p:cNvCxnSpPr>
            <p:nvPr/>
          </p:nvCxnSpPr>
          <p:spPr>
            <a:xfrm flipV="1">
              <a:off x="939795" y="5711938"/>
              <a:ext cx="7724465" cy="0"/>
            </a:xfrm>
            <a:prstGeom prst="line">
              <a:avLst/>
            </a:prstGeom>
            <a:ln w="19050">
              <a:solidFill>
                <a:srgbClr val="7F7F7F"/>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DF63F4F2-8503-4986-8AD3-BE353ADC10A5}"/>
              </a:ext>
            </a:extLst>
          </p:cNvPr>
          <p:cNvGrpSpPr/>
          <p:nvPr/>
        </p:nvGrpSpPr>
        <p:grpSpPr>
          <a:xfrm>
            <a:off x="3745568" y="2439777"/>
            <a:ext cx="4563844" cy="1756090"/>
            <a:chOff x="4408508" y="2665382"/>
            <a:chExt cx="4563844" cy="3061422"/>
          </a:xfrm>
        </p:grpSpPr>
        <p:sp>
          <p:nvSpPr>
            <p:cNvPr id="22" name="TextBox 21">
              <a:extLst>
                <a:ext uri="{FF2B5EF4-FFF2-40B4-BE49-F238E27FC236}">
                  <a16:creationId xmlns:a16="http://schemas.microsoft.com/office/drawing/2014/main" id="{3F54E98E-4118-4730-A8FD-34ADA5914302}"/>
                </a:ext>
              </a:extLst>
            </p:cNvPr>
            <p:cNvSpPr txBox="1"/>
            <p:nvPr/>
          </p:nvSpPr>
          <p:spPr>
            <a:xfrm rot="20602675">
              <a:off x="6661723" y="3607352"/>
              <a:ext cx="1910326" cy="4560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Organ failure </a:t>
              </a:r>
            </a:p>
          </p:txBody>
        </p:sp>
        <p:sp>
          <p:nvSpPr>
            <p:cNvPr id="23" name="TextBox 22">
              <a:extLst>
                <a:ext uri="{FF2B5EF4-FFF2-40B4-BE49-F238E27FC236}">
                  <a16:creationId xmlns:a16="http://schemas.microsoft.com/office/drawing/2014/main" id="{FE99EE9F-5444-4C9D-9089-7C33702D988D}"/>
                </a:ext>
              </a:extLst>
            </p:cNvPr>
            <p:cNvSpPr txBox="1"/>
            <p:nvPr/>
          </p:nvSpPr>
          <p:spPr>
            <a:xfrm rot="21064318">
              <a:off x="5924927" y="4296001"/>
              <a:ext cx="2893940" cy="7511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Tissue involvement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Clinical symptoms </a:t>
              </a:r>
            </a:p>
          </p:txBody>
        </p:sp>
        <p:sp>
          <p:nvSpPr>
            <p:cNvPr id="24" name="TextBox 23">
              <a:extLst>
                <a:ext uri="{FF2B5EF4-FFF2-40B4-BE49-F238E27FC236}">
                  <a16:creationId xmlns:a16="http://schemas.microsoft.com/office/drawing/2014/main" id="{F582F2B6-50C1-4ED4-96C8-8C230B444BE8}"/>
                </a:ext>
              </a:extLst>
            </p:cNvPr>
            <p:cNvSpPr txBox="1"/>
            <p:nvPr/>
          </p:nvSpPr>
          <p:spPr>
            <a:xfrm>
              <a:off x="4408508" y="5270735"/>
              <a:ext cx="3920777" cy="4560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GL-3 accumulation </a:t>
              </a:r>
            </a:p>
          </p:txBody>
        </p:sp>
        <p:sp>
          <p:nvSpPr>
            <p:cNvPr id="25" name="TextBox 24">
              <a:extLst>
                <a:ext uri="{FF2B5EF4-FFF2-40B4-BE49-F238E27FC236}">
                  <a16:creationId xmlns:a16="http://schemas.microsoft.com/office/drawing/2014/main" id="{D7AE6279-0701-4CF4-A0B0-683DD454DC61}"/>
                </a:ext>
              </a:extLst>
            </p:cNvPr>
            <p:cNvSpPr txBox="1"/>
            <p:nvPr/>
          </p:nvSpPr>
          <p:spPr>
            <a:xfrm rot="19520353">
              <a:off x="6346105" y="2665382"/>
              <a:ext cx="2626247" cy="456069"/>
            </a:xfrm>
            <a:prstGeom prst="rect">
              <a:avLst/>
            </a:prstGeom>
            <a:noFill/>
            <a:ln w="254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Premature death </a:t>
              </a:r>
            </a:p>
          </p:txBody>
        </p:sp>
      </p:grpSp>
      <p:sp>
        <p:nvSpPr>
          <p:cNvPr id="27" name="Rectangle 26">
            <a:extLst>
              <a:ext uri="{FF2B5EF4-FFF2-40B4-BE49-F238E27FC236}">
                <a16:creationId xmlns:a16="http://schemas.microsoft.com/office/drawing/2014/main" id="{0ECC540F-091F-4BFC-9E15-7BE28DDBD703}"/>
              </a:ext>
            </a:extLst>
          </p:cNvPr>
          <p:cNvSpPr>
            <a:spLocks/>
          </p:cNvSpPr>
          <p:nvPr/>
        </p:nvSpPr>
        <p:spPr>
          <a:xfrm>
            <a:off x="333579" y="959425"/>
            <a:ext cx="8492125" cy="640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a:ea typeface="+mn-ea"/>
                <a:cs typeface="+mn-cs"/>
              </a:rPr>
              <a:t>As GL-3 accumulates and organ systems are affected, early symptoms progress to life-threatening complications</a:t>
            </a:r>
            <a:r>
              <a:rPr kumimoji="0" lang="en-US" sz="1200" b="1" i="0" u="none" strike="noStrike" kern="1200" cap="none" spc="0" normalizeH="0" baseline="30000" noProof="0" dirty="0">
                <a:ln>
                  <a:noFill/>
                </a:ln>
                <a:solidFill>
                  <a:prstClr val="white"/>
                </a:solidFill>
                <a:effectLst/>
                <a:uLnTx/>
                <a:uFillTx/>
                <a:latin typeface="Verdana"/>
                <a:ea typeface="+mn-ea"/>
                <a:cs typeface="+mn-cs"/>
              </a:rPr>
              <a:t>1,2</a:t>
            </a:r>
          </a:p>
        </p:txBody>
      </p:sp>
      <p:sp>
        <p:nvSpPr>
          <p:cNvPr id="28" name="TextBox 27">
            <a:extLst>
              <a:ext uri="{FF2B5EF4-FFF2-40B4-BE49-F238E27FC236}">
                <a16:creationId xmlns:a16="http://schemas.microsoft.com/office/drawing/2014/main" id="{039AE746-C4D4-4888-A662-C574A9D75C9C}"/>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9" name="TextBox 28">
            <a:extLst>
              <a:ext uri="{FF2B5EF4-FFF2-40B4-BE49-F238E27FC236}">
                <a16:creationId xmlns:a16="http://schemas.microsoft.com/office/drawing/2014/main" id="{D88676EC-C8F4-4CB1-AD19-03D80F3540F9}"/>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57DB5F97-CD38-1470-67C4-173F4FF0276A}"/>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45234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582CB81-F531-4CB2-AF22-AAB3E87955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5019B321-002C-4430-8804-3A4FCC8C9A7E}"/>
              </a:ext>
            </a:extLst>
          </p:cNvPr>
          <p:cNvSpPr>
            <a:spLocks noGrp="1"/>
          </p:cNvSpPr>
          <p:nvPr>
            <p:ph type="sldNum" sz="quarter" idx="16"/>
          </p:nvPr>
        </p:nvSpPr>
        <p:spPr/>
        <p:txBody>
          <a:bodyPr/>
          <a:lstStyle/>
          <a:p>
            <a:fld id="{6B54B0F7-55DD-40D6-B7F4-70B586885C0B}" type="slidenum">
              <a:rPr lang="en-US" noProof="0" smtClean="0"/>
              <a:pPr/>
              <a:t>12</a:t>
            </a:fld>
            <a:endParaRPr lang="en-US" noProof="0" dirty="0"/>
          </a:p>
        </p:txBody>
      </p:sp>
      <p:sp>
        <p:nvSpPr>
          <p:cNvPr id="6" name="Title 5">
            <a:extLst>
              <a:ext uri="{FF2B5EF4-FFF2-40B4-BE49-F238E27FC236}">
                <a16:creationId xmlns:a16="http://schemas.microsoft.com/office/drawing/2014/main" id="{E9559CB4-C905-4F65-9CC0-7FCEAEEDE16D}"/>
              </a:ext>
            </a:extLst>
          </p:cNvPr>
          <p:cNvSpPr>
            <a:spLocks noGrp="1"/>
          </p:cNvSpPr>
          <p:nvPr>
            <p:ph type="title"/>
          </p:nvPr>
        </p:nvSpPr>
        <p:spPr>
          <a:xfrm>
            <a:off x="272250" y="258676"/>
            <a:ext cx="8485200" cy="561185"/>
          </a:xfrm>
        </p:spPr>
        <p:txBody>
          <a:bodyPr/>
          <a:lstStyle/>
          <a:p>
            <a:r>
              <a:rPr lang="en-US" dirty="0"/>
              <a:t>Disease Burden is a Function of Age and Progression: </a:t>
            </a:r>
            <a:br>
              <a:rPr lang="en-US" dirty="0"/>
            </a:br>
            <a:r>
              <a:rPr lang="en-US" dirty="0"/>
              <a:t>Non-classic Fabry Disease</a:t>
            </a:r>
          </a:p>
        </p:txBody>
      </p:sp>
      <p:sp>
        <p:nvSpPr>
          <p:cNvPr id="7" name="Text Placeholder 6">
            <a:extLst>
              <a:ext uri="{FF2B5EF4-FFF2-40B4-BE49-F238E27FC236}">
                <a16:creationId xmlns:a16="http://schemas.microsoft.com/office/drawing/2014/main" id="{199A4FBA-A1B4-46CA-957D-EB7C60E34DFA}"/>
              </a:ext>
            </a:extLst>
          </p:cNvPr>
          <p:cNvSpPr>
            <a:spLocks noGrp="1"/>
          </p:cNvSpPr>
          <p:nvPr>
            <p:ph type="body" sz="quarter" idx="23"/>
          </p:nvPr>
        </p:nvSpPr>
        <p:spPr/>
        <p:txBody>
          <a:bodyPr/>
          <a:lstStyle/>
          <a:p>
            <a:r>
              <a:rPr lang="en-US" dirty="0"/>
              <a:t>*This can occur despite causing very different residual </a:t>
            </a:r>
            <a:r>
              <a:rPr lang="el-GR" dirty="0"/>
              <a:t>α-</a:t>
            </a:r>
            <a:r>
              <a:rPr lang="en-US" dirty="0"/>
              <a:t>Gal A activity levels.</a:t>
            </a:r>
            <a:br>
              <a:rPr lang="en-US" dirty="0"/>
            </a:br>
            <a:r>
              <a:rPr lang="en-US" dirty="0"/>
              <a:t>Figure adapted from Eng CM, et al. J Inherit Metab Dis 2007;30:184–192</a:t>
            </a:r>
            <a:br>
              <a:rPr lang="en-US" dirty="0"/>
            </a:br>
            <a:r>
              <a:rPr lang="en-US" dirty="0"/>
              <a:t>1. Ortiz A, et al. Mol Genet </a:t>
            </a:r>
            <a:r>
              <a:rPr lang="en-US" dirty="0" err="1"/>
              <a:t>Metab</a:t>
            </a:r>
            <a:r>
              <a:rPr lang="en-US" dirty="0"/>
              <a:t> 2018;123:416–427; 2. Germain, et al. Mol Genet Genomic Med 2018;1–12; 3. Arends M, et al. J Am Soc Nephrol 2017;28:1631–1641. </a:t>
            </a:r>
          </a:p>
        </p:txBody>
      </p:sp>
      <p:sp>
        <p:nvSpPr>
          <p:cNvPr id="10" name="TextBox 9">
            <a:extLst>
              <a:ext uri="{FF2B5EF4-FFF2-40B4-BE49-F238E27FC236}">
                <a16:creationId xmlns:a16="http://schemas.microsoft.com/office/drawing/2014/main" id="{AAE22B6C-91C9-4942-AE4A-9D56A7813893}"/>
              </a:ext>
            </a:extLst>
          </p:cNvPr>
          <p:cNvSpPr txBox="1"/>
          <p:nvPr/>
        </p:nvSpPr>
        <p:spPr>
          <a:xfrm>
            <a:off x="2812026" y="4177034"/>
            <a:ext cx="3519948" cy="246221"/>
          </a:xfrm>
          <a:prstGeom prst="rect">
            <a:avLst/>
          </a:prstGeom>
          <a:noFill/>
        </p:spPr>
        <p:txBody>
          <a:bodyPr wrap="square" rtlCol="0">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3004C"/>
                </a:solidFill>
                <a:effectLst/>
                <a:uLnTx/>
                <a:uFillTx/>
                <a:latin typeface="Verdana"/>
                <a:ea typeface="+mn-ea"/>
                <a:cs typeface="Calibri" panose="020F0502020204030204" pitchFamily="34" charset="0"/>
              </a:rPr>
              <a:t>Time</a:t>
            </a:r>
          </a:p>
        </p:txBody>
      </p:sp>
      <p:sp>
        <p:nvSpPr>
          <p:cNvPr id="12" name="Rectangle 11">
            <a:extLst>
              <a:ext uri="{FF2B5EF4-FFF2-40B4-BE49-F238E27FC236}">
                <a16:creationId xmlns:a16="http://schemas.microsoft.com/office/drawing/2014/main" id="{2750769B-1024-4003-84A8-12C142D5CDFE}"/>
              </a:ext>
            </a:extLst>
          </p:cNvPr>
          <p:cNvSpPr>
            <a:spLocks/>
          </p:cNvSpPr>
          <p:nvPr/>
        </p:nvSpPr>
        <p:spPr>
          <a:xfrm>
            <a:off x="331200" y="951307"/>
            <a:ext cx="8492125" cy="646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a:ea typeface="+mn-ea"/>
                <a:cs typeface="+mn-cs"/>
              </a:rPr>
              <a:t>As GL-3 accumulates and organ systems are affected, </a:t>
            </a:r>
            <a:br>
              <a:rPr kumimoji="0" lang="en-US" sz="1200" b="1" i="0" u="none" strike="noStrike" kern="1200" cap="none" spc="0" normalizeH="0" baseline="0" noProof="0" dirty="0">
                <a:ln>
                  <a:noFill/>
                </a:ln>
                <a:solidFill>
                  <a:prstClr val="white"/>
                </a:solidFill>
                <a:effectLst/>
                <a:uLnTx/>
                <a:uFillTx/>
                <a:latin typeface="Verdana"/>
                <a:ea typeface="+mn-ea"/>
                <a:cs typeface="+mn-cs"/>
              </a:rPr>
            </a:br>
            <a:r>
              <a:rPr kumimoji="0" lang="en-US" sz="1200" b="1" i="0" u="none" strike="noStrike" kern="1200" cap="none" spc="0" normalizeH="0" baseline="0" noProof="0" dirty="0">
                <a:ln>
                  <a:noFill/>
                </a:ln>
                <a:solidFill>
                  <a:prstClr val="white"/>
                </a:solidFill>
                <a:effectLst/>
                <a:uLnTx/>
                <a:uFillTx/>
                <a:latin typeface="Verdana"/>
                <a:ea typeface="+mn-ea"/>
                <a:cs typeface="+mn-cs"/>
              </a:rPr>
              <a:t>symptoms occur at later age but still progress to life-threatening complications</a:t>
            </a:r>
            <a:r>
              <a:rPr kumimoji="0" lang="en-US" sz="1200" b="1" i="0" u="none" strike="noStrike" kern="1200" cap="none" spc="0" normalizeH="0" baseline="30000" noProof="0" dirty="0">
                <a:ln>
                  <a:noFill/>
                </a:ln>
                <a:solidFill>
                  <a:prstClr val="white"/>
                </a:solidFill>
                <a:effectLst/>
                <a:uLnTx/>
                <a:uFillTx/>
                <a:latin typeface="Verdana"/>
                <a:ea typeface="+mn-ea"/>
                <a:cs typeface="+mn-cs"/>
              </a:rPr>
              <a:t>1</a:t>
            </a:r>
          </a:p>
        </p:txBody>
      </p:sp>
      <p:grpSp>
        <p:nvGrpSpPr>
          <p:cNvPr id="19" name="Group 18">
            <a:extLst>
              <a:ext uri="{FF2B5EF4-FFF2-40B4-BE49-F238E27FC236}">
                <a16:creationId xmlns:a16="http://schemas.microsoft.com/office/drawing/2014/main" id="{D5E7CA83-09AA-4019-87D5-27B4595C7349}"/>
              </a:ext>
            </a:extLst>
          </p:cNvPr>
          <p:cNvGrpSpPr/>
          <p:nvPr/>
        </p:nvGrpSpPr>
        <p:grpSpPr>
          <a:xfrm>
            <a:off x="1173480" y="1704164"/>
            <a:ext cx="6682740" cy="2509696"/>
            <a:chOff x="939795" y="1771604"/>
            <a:chExt cx="7724465" cy="3952334"/>
          </a:xfrm>
        </p:grpSpPr>
        <p:cxnSp>
          <p:nvCxnSpPr>
            <p:cNvPr id="20" name="Straight Connector 19">
              <a:extLst>
                <a:ext uri="{FF2B5EF4-FFF2-40B4-BE49-F238E27FC236}">
                  <a16:creationId xmlns:a16="http://schemas.microsoft.com/office/drawing/2014/main" id="{F9DD6335-F433-40B7-B4B7-7A89E4D59D93}"/>
                </a:ext>
              </a:extLst>
            </p:cNvPr>
            <p:cNvCxnSpPr>
              <a:cxnSpLocks/>
            </p:cNvCxnSpPr>
            <p:nvPr/>
          </p:nvCxnSpPr>
          <p:spPr>
            <a:xfrm flipV="1">
              <a:off x="952465" y="1771604"/>
              <a:ext cx="0" cy="3952334"/>
            </a:xfrm>
            <a:prstGeom prst="line">
              <a:avLst/>
            </a:prstGeom>
            <a:ln w="19050">
              <a:solidFill>
                <a:srgbClr val="7F7F7F"/>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EA5410C-94AA-4608-A84C-8963C0559AA4}"/>
                </a:ext>
              </a:extLst>
            </p:cNvPr>
            <p:cNvCxnSpPr>
              <a:cxnSpLocks/>
            </p:cNvCxnSpPr>
            <p:nvPr/>
          </p:nvCxnSpPr>
          <p:spPr>
            <a:xfrm flipV="1">
              <a:off x="939795" y="5711938"/>
              <a:ext cx="7724465" cy="0"/>
            </a:xfrm>
            <a:prstGeom prst="line">
              <a:avLst/>
            </a:prstGeom>
            <a:ln w="19050">
              <a:solidFill>
                <a:srgbClr val="7F7F7F"/>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29" name="Content Placeholder 3">
            <a:extLst>
              <a:ext uri="{FF2B5EF4-FFF2-40B4-BE49-F238E27FC236}">
                <a16:creationId xmlns:a16="http://schemas.microsoft.com/office/drawing/2014/main" id="{96BA657C-4506-4806-806A-3CA5B2F18556}"/>
              </a:ext>
            </a:extLst>
          </p:cNvPr>
          <p:cNvGraphicFramePr>
            <a:graphicFrameLocks/>
          </p:cNvGraphicFramePr>
          <p:nvPr>
            <p:extLst>
              <p:ext uri="{D42A27DB-BD31-4B8C-83A1-F6EECF244321}">
                <p14:modId xmlns:p14="http://schemas.microsoft.com/office/powerpoint/2010/main" val="4000114182"/>
              </p:ext>
            </p:extLst>
          </p:nvPr>
        </p:nvGraphicFramePr>
        <p:xfrm>
          <a:off x="1196340" y="1798320"/>
          <a:ext cx="6591300" cy="2407920"/>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Group 25">
            <a:extLst>
              <a:ext uri="{FF2B5EF4-FFF2-40B4-BE49-F238E27FC236}">
                <a16:creationId xmlns:a16="http://schemas.microsoft.com/office/drawing/2014/main" id="{DF63F4F2-8503-4986-8AD3-BE353ADC10A5}"/>
              </a:ext>
            </a:extLst>
          </p:cNvPr>
          <p:cNvGrpSpPr/>
          <p:nvPr/>
        </p:nvGrpSpPr>
        <p:grpSpPr>
          <a:xfrm>
            <a:off x="3486488" y="2885574"/>
            <a:ext cx="5336320" cy="1383529"/>
            <a:chOff x="4408508" y="3314874"/>
            <a:chExt cx="5336320" cy="2411930"/>
          </a:xfrm>
        </p:grpSpPr>
        <p:sp>
          <p:nvSpPr>
            <p:cNvPr id="22" name="TextBox 21">
              <a:extLst>
                <a:ext uri="{FF2B5EF4-FFF2-40B4-BE49-F238E27FC236}">
                  <a16:creationId xmlns:a16="http://schemas.microsoft.com/office/drawing/2014/main" id="{3F54E98E-4118-4730-A8FD-34ADA5914302}"/>
                </a:ext>
              </a:extLst>
            </p:cNvPr>
            <p:cNvSpPr txBox="1"/>
            <p:nvPr/>
          </p:nvSpPr>
          <p:spPr>
            <a:xfrm rot="20738919">
              <a:off x="7275133" y="4258272"/>
              <a:ext cx="1910326" cy="4560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Organ failure </a:t>
              </a:r>
            </a:p>
          </p:txBody>
        </p:sp>
        <p:sp>
          <p:nvSpPr>
            <p:cNvPr id="23" name="TextBox 22">
              <a:extLst>
                <a:ext uri="{FF2B5EF4-FFF2-40B4-BE49-F238E27FC236}">
                  <a16:creationId xmlns:a16="http://schemas.microsoft.com/office/drawing/2014/main" id="{FE99EE9F-5444-4C9D-9089-7C33702D988D}"/>
                </a:ext>
              </a:extLst>
            </p:cNvPr>
            <p:cNvSpPr txBox="1"/>
            <p:nvPr/>
          </p:nvSpPr>
          <p:spPr>
            <a:xfrm rot="21331999">
              <a:off x="6588344" y="4721091"/>
              <a:ext cx="2893940" cy="7511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Tissue involvement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Clinical symptoms </a:t>
              </a:r>
            </a:p>
          </p:txBody>
        </p:sp>
        <p:sp>
          <p:nvSpPr>
            <p:cNvPr id="24" name="TextBox 23">
              <a:extLst>
                <a:ext uri="{FF2B5EF4-FFF2-40B4-BE49-F238E27FC236}">
                  <a16:creationId xmlns:a16="http://schemas.microsoft.com/office/drawing/2014/main" id="{F582F2B6-50C1-4ED4-96C8-8C230B444BE8}"/>
                </a:ext>
              </a:extLst>
            </p:cNvPr>
            <p:cNvSpPr txBox="1"/>
            <p:nvPr/>
          </p:nvSpPr>
          <p:spPr>
            <a:xfrm>
              <a:off x="4408508" y="5270735"/>
              <a:ext cx="3920777" cy="4560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GL-3 accumulation </a:t>
              </a:r>
            </a:p>
          </p:txBody>
        </p:sp>
        <p:sp>
          <p:nvSpPr>
            <p:cNvPr id="25" name="TextBox 24">
              <a:extLst>
                <a:ext uri="{FF2B5EF4-FFF2-40B4-BE49-F238E27FC236}">
                  <a16:creationId xmlns:a16="http://schemas.microsoft.com/office/drawing/2014/main" id="{D7AE6279-0701-4CF4-A0B0-683DD454DC61}"/>
                </a:ext>
              </a:extLst>
            </p:cNvPr>
            <p:cNvSpPr txBox="1"/>
            <p:nvPr/>
          </p:nvSpPr>
          <p:spPr>
            <a:xfrm rot="19146043">
              <a:off x="7118581" y="3314874"/>
              <a:ext cx="2626247" cy="751173"/>
            </a:xfrm>
            <a:prstGeom prst="rect">
              <a:avLst/>
            </a:prstGeom>
            <a:noFill/>
            <a:ln w="254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Premature </a:t>
              </a:r>
              <a:b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br>
              <a:r>
                <a:rPr kumimoji="0" lang="en-US" sz="1100" b="1" i="0" u="none" strike="noStrike" kern="1200" cap="none" spc="0" normalizeH="0" baseline="0" noProof="0" dirty="0">
                  <a:ln>
                    <a:noFill/>
                  </a:ln>
                  <a:solidFill>
                    <a:srgbClr val="FFFFFF"/>
                  </a:solidFill>
                  <a:effectLst/>
                  <a:uLnTx/>
                  <a:uFillTx/>
                  <a:latin typeface="Arial" pitchFamily="34" charset="0"/>
                  <a:ea typeface="+mn-ea"/>
                  <a:cs typeface="Arial"/>
                </a:rPr>
                <a:t>death </a:t>
              </a:r>
            </a:p>
          </p:txBody>
        </p:sp>
      </p:grpSp>
      <p:sp>
        <p:nvSpPr>
          <p:cNvPr id="9" name="Text Placeholder 8">
            <a:extLst>
              <a:ext uri="{FF2B5EF4-FFF2-40B4-BE49-F238E27FC236}">
                <a16:creationId xmlns:a16="http://schemas.microsoft.com/office/drawing/2014/main" id="{C2A57242-DCB0-4A6C-AE43-4D01C6F2423B}"/>
              </a:ext>
            </a:extLst>
          </p:cNvPr>
          <p:cNvSpPr txBox="1">
            <a:spLocks/>
          </p:cNvSpPr>
          <p:nvPr/>
        </p:nvSpPr>
        <p:spPr>
          <a:xfrm>
            <a:off x="1383085" y="1722964"/>
            <a:ext cx="3876434" cy="1823014"/>
          </a:xfrm>
          <a:prstGeom prst="rect">
            <a:avLst/>
          </a:prstGeom>
          <a:solidFill>
            <a:schemeClr val="accent2"/>
          </a:solidFill>
          <a:ln>
            <a:noFill/>
          </a:ln>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200"/>
              </a:spcAft>
              <a:buClr>
                <a:srgbClr val="7A00E6"/>
              </a:buClr>
              <a:buSzTx/>
              <a:buFontTx/>
              <a:buNone/>
              <a:tabLst/>
              <a:defRPr/>
            </a:pPr>
            <a:r>
              <a:rPr kumimoji="0" lang="en-US" sz="10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Findings in the 4th to 7th decades of life include:</a:t>
            </a:r>
            <a:r>
              <a:rPr kumimoji="0" lang="en-US" sz="1000" b="1" i="0" u="none" strike="noStrike" kern="1200" cap="none" spc="0" normalizeH="0" baseline="30000" noProof="0" dirty="0">
                <a:ln>
                  <a:noFill/>
                </a:ln>
                <a:solidFill>
                  <a:schemeClr val="bg1"/>
                </a:solidFill>
                <a:effectLst/>
                <a:uLnTx/>
                <a:uFillTx/>
                <a:latin typeface="Verdana" panose="020B0604030504040204" pitchFamily="34" charset="0"/>
                <a:ea typeface="Verdana" panose="020B0604030504040204" pitchFamily="34" charset="0"/>
              </a:rPr>
              <a:t>1–3</a:t>
            </a:r>
            <a:endParaRPr kumimoji="0" lang="en-US" sz="1000" b="1" i="0" u="none" strike="noStrike" kern="1200" cap="none" spc="0" normalizeH="0" noProof="0" dirty="0">
              <a:ln>
                <a:noFill/>
              </a:ln>
              <a:solidFill>
                <a:schemeClr val="bg1"/>
              </a:solidFill>
              <a:effectLst/>
              <a:uLnTx/>
              <a:uFillTx/>
              <a:latin typeface="Verdana" panose="020B0604030504040204" pitchFamily="34" charset="0"/>
              <a:ea typeface="Verdana" panose="020B0604030504040204" pitchFamily="34" charset="0"/>
            </a:endParaRPr>
          </a:p>
          <a:p>
            <a:pPr marR="0" lvl="1" algn="l" defTabSz="685800" rtl="0" eaLnBrk="1" fontAlgn="auto" latinLnBrk="0" hangingPunct="1">
              <a:lnSpc>
                <a:spcPct val="125000"/>
              </a:lnSpc>
              <a:spcBef>
                <a:spcPts val="0"/>
              </a:spcBef>
              <a:spcAft>
                <a:spcPts val="500"/>
              </a:spcAft>
              <a:buClr>
                <a:srgbClr val="7A00E6"/>
              </a:buClr>
              <a:buSzTx/>
              <a:buBlip>
                <a:blip r:embed="rId5"/>
              </a:buBlip>
              <a:tabLst/>
              <a:defRPr/>
            </a:pPr>
            <a:r>
              <a:rPr lang="en-US" sz="1000" dirty="0">
                <a:solidFill>
                  <a:schemeClr val="bg1"/>
                </a:solidFill>
              </a:rPr>
              <a:t>Cardiac conduction abnormalities</a:t>
            </a:r>
          </a:p>
          <a:p>
            <a:pPr marR="0" lvl="1" algn="l" defTabSz="685800" rtl="0" eaLnBrk="1" fontAlgn="auto" latinLnBrk="0" hangingPunct="1">
              <a:lnSpc>
                <a:spcPct val="125000"/>
              </a:lnSpc>
              <a:spcBef>
                <a:spcPts val="0"/>
              </a:spcBef>
              <a:spcAft>
                <a:spcPts val="500"/>
              </a:spcAft>
              <a:buClr>
                <a:srgbClr val="7A00E6"/>
              </a:buClr>
              <a:buSzTx/>
              <a:buBlip>
                <a:blip r:embed="rId5"/>
              </a:buBlip>
              <a:tabLst/>
              <a:defRPr/>
            </a:pPr>
            <a:r>
              <a:rPr kumimoji="0" lang="en-US" sz="1000" b="0" i="0" u="none" strike="noStrike" kern="1200" cap="none" spc="0" normalizeH="0" noProof="0" dirty="0">
                <a:ln>
                  <a:noFill/>
                </a:ln>
                <a:solidFill>
                  <a:schemeClr val="bg1"/>
                </a:solidFill>
                <a:effectLst/>
                <a:uLnTx/>
                <a:uFillTx/>
                <a:latin typeface="Verdana" panose="020B0604030504040204" pitchFamily="34" charset="0"/>
                <a:ea typeface="Verdana" panose="020B0604030504040204" pitchFamily="34" charset="0"/>
              </a:rPr>
              <a:t>Left ventricular hypertrophy</a:t>
            </a:r>
          </a:p>
          <a:p>
            <a:pPr marR="0" lvl="1" algn="l" defTabSz="685800" rtl="0" eaLnBrk="1" fontAlgn="auto" latinLnBrk="0" hangingPunct="1">
              <a:lnSpc>
                <a:spcPct val="125000"/>
              </a:lnSpc>
              <a:spcBef>
                <a:spcPts val="0"/>
              </a:spcBef>
              <a:spcAft>
                <a:spcPts val="500"/>
              </a:spcAft>
              <a:buClr>
                <a:srgbClr val="7A00E6"/>
              </a:buClr>
              <a:buSzTx/>
              <a:buBlip>
                <a:blip r:embed="rId5"/>
              </a:buBlip>
              <a:tabLst/>
              <a:defRPr/>
            </a:pPr>
            <a:r>
              <a:rPr lang="en-US" sz="1000" dirty="0">
                <a:solidFill>
                  <a:schemeClr val="bg1"/>
                </a:solidFill>
              </a:rPr>
              <a:t>Late gadolinium enhancement on cardiac MRI</a:t>
            </a:r>
          </a:p>
          <a:p>
            <a:pPr marR="0" lvl="1" algn="l" defTabSz="685800" rtl="0" eaLnBrk="1" fontAlgn="auto" latinLnBrk="0" hangingPunct="1">
              <a:lnSpc>
                <a:spcPct val="125000"/>
              </a:lnSpc>
              <a:spcBef>
                <a:spcPts val="0"/>
              </a:spcBef>
              <a:spcAft>
                <a:spcPts val="500"/>
              </a:spcAft>
              <a:buClr>
                <a:srgbClr val="7A00E6"/>
              </a:buClr>
              <a:buSzTx/>
              <a:buBlip>
                <a:blip r:embed="rId5"/>
              </a:buBlip>
              <a:tabLst/>
              <a:defRPr/>
            </a:pPr>
            <a:r>
              <a:rPr kumimoji="0" lang="en-US" sz="1000" b="0" i="0" u="none" strike="noStrike" kern="1200" cap="none" spc="0" normalizeH="0" noProof="0" dirty="0">
                <a:ln>
                  <a:noFill/>
                </a:ln>
                <a:solidFill>
                  <a:schemeClr val="bg1"/>
                </a:solidFill>
                <a:effectLst/>
                <a:uLnTx/>
                <a:uFillTx/>
                <a:latin typeface="Verdana" panose="020B0604030504040204" pitchFamily="34" charset="0"/>
                <a:ea typeface="Verdana" panose="020B0604030504040204" pitchFamily="34" charset="0"/>
              </a:rPr>
              <a:t>Reduced GFR (although typically with less severe kidney disease compared to patients with classic Fabry disease)</a:t>
            </a:r>
          </a:p>
        </p:txBody>
      </p:sp>
      <p:sp>
        <p:nvSpPr>
          <p:cNvPr id="11" name="TextBox 10">
            <a:extLst>
              <a:ext uri="{FF2B5EF4-FFF2-40B4-BE49-F238E27FC236}">
                <a16:creationId xmlns:a16="http://schemas.microsoft.com/office/drawing/2014/main" id="{40E09F87-86A5-406D-BD4E-856F5BC800E7}"/>
              </a:ext>
            </a:extLst>
          </p:cNvPr>
          <p:cNvSpPr txBox="1"/>
          <p:nvPr/>
        </p:nvSpPr>
        <p:spPr>
          <a:xfrm rot="16200000">
            <a:off x="276890" y="2823839"/>
            <a:ext cx="1487908" cy="246221"/>
          </a:xfrm>
          <a:prstGeom prst="rect">
            <a:avLst/>
          </a:prstGeom>
          <a:solidFill>
            <a:srgbClr val="F5F3F8"/>
          </a:solidFill>
        </p:spPr>
        <p:txBody>
          <a:bodyPr wrap="none" rtlCol="0">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3004C"/>
                </a:solidFill>
                <a:effectLst/>
                <a:uLnTx/>
                <a:uFillTx/>
                <a:latin typeface="Verdana"/>
                <a:ea typeface="+mn-ea"/>
                <a:cs typeface="Calibri" panose="020F0502020204030204" pitchFamily="34" charset="0"/>
              </a:rPr>
              <a:t>Burden of Disease</a:t>
            </a:r>
          </a:p>
        </p:txBody>
      </p:sp>
      <p:sp>
        <p:nvSpPr>
          <p:cNvPr id="27" name="TextBox 26">
            <a:extLst>
              <a:ext uri="{FF2B5EF4-FFF2-40B4-BE49-F238E27FC236}">
                <a16:creationId xmlns:a16="http://schemas.microsoft.com/office/drawing/2014/main" id="{93AE7190-5218-4FFF-BEDC-ACF9635423B5}"/>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8" name="TextBox 27">
            <a:extLst>
              <a:ext uri="{FF2B5EF4-FFF2-40B4-BE49-F238E27FC236}">
                <a16:creationId xmlns:a16="http://schemas.microsoft.com/office/drawing/2014/main" id="{AB3FF06B-6582-43D0-A013-4AF4AECAA99A}"/>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D4AAB2D9-FDBC-6137-14D2-4D6E41219134}"/>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967240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96F2424-B0BC-49EB-82F3-717FF6F7CB9A}"/>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7D34B10-9261-45FB-92FE-0FC1C232E478}"/>
              </a:ext>
            </a:extLst>
          </p:cNvPr>
          <p:cNvSpPr>
            <a:spLocks noGrp="1"/>
          </p:cNvSpPr>
          <p:nvPr>
            <p:ph type="sldNum" sz="quarter" idx="16"/>
          </p:nvPr>
        </p:nvSpPr>
        <p:spPr/>
        <p:txBody>
          <a:bodyPr/>
          <a:lstStyle/>
          <a:p>
            <a:fld id="{6B54B0F7-55DD-40D6-B7F4-70B586885C0B}" type="slidenum">
              <a:rPr lang="en-US" noProof="0" smtClean="0"/>
              <a:pPr/>
              <a:t>13</a:t>
            </a:fld>
            <a:endParaRPr lang="en-US" noProof="0" dirty="0"/>
          </a:p>
        </p:txBody>
      </p:sp>
      <p:sp>
        <p:nvSpPr>
          <p:cNvPr id="6" name="Title 5">
            <a:extLst>
              <a:ext uri="{FF2B5EF4-FFF2-40B4-BE49-F238E27FC236}">
                <a16:creationId xmlns:a16="http://schemas.microsoft.com/office/drawing/2014/main" id="{FC78CD3E-17F3-4A5F-A87E-ECE5B0140AF3}"/>
              </a:ext>
            </a:extLst>
          </p:cNvPr>
          <p:cNvSpPr>
            <a:spLocks noGrp="1"/>
          </p:cNvSpPr>
          <p:nvPr>
            <p:ph type="title"/>
          </p:nvPr>
        </p:nvSpPr>
        <p:spPr>
          <a:xfrm>
            <a:off x="305437" y="284433"/>
            <a:ext cx="8485200" cy="561185"/>
          </a:xfrm>
        </p:spPr>
        <p:txBody>
          <a:bodyPr/>
          <a:lstStyle/>
          <a:p>
            <a:r>
              <a:rPr lang="en-US" dirty="0"/>
              <a:t>Some Individuals have a High Risk of Fabry Disease</a:t>
            </a:r>
          </a:p>
        </p:txBody>
      </p:sp>
      <p:sp>
        <p:nvSpPr>
          <p:cNvPr id="7" name="Text Placeholder 6">
            <a:extLst>
              <a:ext uri="{FF2B5EF4-FFF2-40B4-BE49-F238E27FC236}">
                <a16:creationId xmlns:a16="http://schemas.microsoft.com/office/drawing/2014/main" id="{5980DDF9-7839-4D4E-BF1F-D01FDEFE7B1A}"/>
              </a:ext>
            </a:extLst>
          </p:cNvPr>
          <p:cNvSpPr>
            <a:spLocks noGrp="1"/>
          </p:cNvSpPr>
          <p:nvPr>
            <p:ph type="body" sz="quarter" idx="23"/>
          </p:nvPr>
        </p:nvSpPr>
        <p:spPr/>
        <p:txBody>
          <a:bodyPr/>
          <a:lstStyle/>
          <a:p>
            <a:r>
              <a:rPr lang="en-US" dirty="0"/>
              <a:t>CKD, chronic kidney disease; HCM, hypertrophic cardiomyopathy</a:t>
            </a:r>
          </a:p>
          <a:p>
            <a:r>
              <a:rPr lang="en-US" dirty="0"/>
              <a:t>Figure reproduced from an image developed by Simon Caulton at: https://commons.wikimedia.org/wiki/File:Sex_linked_inheritance.png. Accessed Dec 2020, and used under the Creative Commons Attribution-Share </a:t>
            </a:r>
            <a:r>
              <a:rPr lang="en-US"/>
              <a:t>Alike 3.0 </a:t>
            </a:r>
            <a:r>
              <a:rPr lang="en-US" dirty="0"/>
              <a:t>Unported license</a:t>
            </a:r>
          </a:p>
          <a:p>
            <a:r>
              <a:rPr lang="en-US" dirty="0"/>
              <a:t>1. Laney DA, et al. J Genet Couns 2013;22:555–564; 2. Terryn W, et al. Nephrol Dial Transplant 2013;28:505–517; 3. Silva CA, et al. Nephron 2016;134:221; 4. Maron MS, et al. Am J Med 2018;131:200</a:t>
            </a:r>
          </a:p>
        </p:txBody>
      </p:sp>
      <p:sp>
        <p:nvSpPr>
          <p:cNvPr id="8" name="Text Placeholder 8">
            <a:extLst>
              <a:ext uri="{FF2B5EF4-FFF2-40B4-BE49-F238E27FC236}">
                <a16:creationId xmlns:a16="http://schemas.microsoft.com/office/drawing/2014/main" id="{680C6EF7-B170-440F-819E-D9D21564E460}"/>
              </a:ext>
            </a:extLst>
          </p:cNvPr>
          <p:cNvSpPr txBox="1">
            <a:spLocks/>
          </p:cNvSpPr>
          <p:nvPr/>
        </p:nvSpPr>
        <p:spPr>
          <a:xfrm>
            <a:off x="327025" y="3155711"/>
            <a:ext cx="8496300" cy="990027"/>
          </a:xfrm>
          <a:prstGeom prst="rect">
            <a:avLst/>
          </a:prstGeom>
          <a:solidFill>
            <a:schemeClr val="accent2"/>
          </a:solidFill>
        </p:spPr>
        <p:txBody>
          <a:bodyPr vert="horz" lIns="91440" tIns="4572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0" lvl="1" algn="l" defTabSz="685800" rtl="0" eaLnBrk="1" fontAlgn="auto" latinLnBrk="0" hangingPunct="1">
              <a:lnSpc>
                <a:spcPct val="125000"/>
              </a:lnSpc>
              <a:spcBef>
                <a:spcPts val="0"/>
              </a:spcBef>
              <a:spcAft>
                <a:spcPts val="200"/>
              </a:spcAft>
              <a:buClr>
                <a:schemeClr val="bg1"/>
              </a:buClr>
              <a:buSzPct val="100000"/>
              <a:buBlip>
                <a:blip r:embed="rId4"/>
              </a:buBlip>
              <a:tabLst/>
              <a:defRPr/>
            </a:pPr>
            <a:r>
              <a:rPr kumimoji="0" lang="en-US" sz="105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Pedigree analysis and screening of high-risk individuals allows identification of patients with Fabry disease before they become symptomatic</a:t>
            </a:r>
            <a:r>
              <a:rPr kumimoji="0" lang="en-US" sz="1050" b="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rPr>
              <a:t>1–3</a:t>
            </a:r>
          </a:p>
          <a:p>
            <a:pPr marR="0" lvl="1" algn="l" defTabSz="685800" rtl="0" eaLnBrk="1" fontAlgn="auto" latinLnBrk="0" hangingPunct="1">
              <a:lnSpc>
                <a:spcPct val="125000"/>
              </a:lnSpc>
              <a:spcBef>
                <a:spcPts val="0"/>
              </a:spcBef>
              <a:spcAft>
                <a:spcPts val="200"/>
              </a:spcAft>
              <a:buClr>
                <a:schemeClr val="bg1"/>
              </a:buClr>
              <a:buSzPct val="100000"/>
              <a:buBlip>
                <a:blip r:embed="rId4"/>
              </a:buBlip>
              <a:tabLst/>
              <a:defRPr/>
            </a:pPr>
            <a:r>
              <a:rPr kumimoji="0" lang="en-US" sz="105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For every patient with Fabry disease identified via clinical suspicion/screening, there is an average of 5 affected family members whose disease was undetected previously</a:t>
            </a:r>
            <a:r>
              <a:rPr kumimoji="0" lang="en-US" sz="1050" b="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rPr>
              <a:t>1 </a:t>
            </a:r>
          </a:p>
        </p:txBody>
      </p:sp>
      <p:sp>
        <p:nvSpPr>
          <p:cNvPr id="10" name="Text Placeholder 8">
            <a:extLst>
              <a:ext uri="{FF2B5EF4-FFF2-40B4-BE49-F238E27FC236}">
                <a16:creationId xmlns:a16="http://schemas.microsoft.com/office/drawing/2014/main" id="{BA40053B-30D9-472B-87E7-5BBA7207AD63}"/>
              </a:ext>
            </a:extLst>
          </p:cNvPr>
          <p:cNvSpPr txBox="1">
            <a:spLocks/>
          </p:cNvSpPr>
          <p:nvPr/>
        </p:nvSpPr>
        <p:spPr>
          <a:xfrm>
            <a:off x="401394" y="975076"/>
            <a:ext cx="3014316" cy="2011570"/>
          </a:xfrm>
          <a:prstGeom prst="rect">
            <a:avLst/>
          </a:prstGeom>
          <a:solidFill>
            <a:schemeClr val="accent1"/>
          </a:solidFill>
        </p:spPr>
        <p:txBody>
          <a:bodyPr vert="horz" lIns="91440" tIns="4572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Aft>
                <a:spcPts val="500"/>
              </a:spcAft>
              <a:buClr>
                <a:srgbClr val="7A00E6"/>
              </a:buClr>
              <a:buNone/>
              <a:defRPr/>
            </a:pPr>
            <a:r>
              <a:rPr lang="en-US" sz="1050" b="1" dirty="0">
                <a:solidFill>
                  <a:schemeClr val="bg1"/>
                </a:solidFill>
              </a:rPr>
              <a:t>Higher risk of Fabry disease:</a:t>
            </a:r>
            <a:r>
              <a:rPr lang="en-US" sz="1050" b="1" baseline="30000" dirty="0">
                <a:solidFill>
                  <a:schemeClr val="bg1"/>
                </a:solidFill>
              </a:rPr>
              <a:t>1,2</a:t>
            </a:r>
          </a:p>
          <a:p>
            <a:pPr marR="0" lvl="1" algn="l" defTabSz="685800" rtl="0" eaLnBrk="1" fontAlgn="auto" latinLnBrk="0" hangingPunct="1">
              <a:lnSpc>
                <a:spcPct val="125000"/>
              </a:lnSpc>
              <a:spcBef>
                <a:spcPts val="0"/>
              </a:spcBef>
              <a:spcAft>
                <a:spcPts val="500"/>
              </a:spcAft>
              <a:buClr>
                <a:srgbClr val="7A00E6"/>
              </a:buClr>
              <a:buSzPct val="100000"/>
              <a:buBlip>
                <a:blip r:embed="rId4"/>
              </a:buBlip>
              <a:tabLst/>
              <a:defRPr/>
            </a:pPr>
            <a:r>
              <a:rPr kumimoji="0" lang="en-US" sz="11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Individuals with a family history of </a:t>
            </a:r>
            <a:br>
              <a:rPr kumimoji="0" lang="en-US" sz="11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br>
            <a:r>
              <a:rPr kumimoji="0" lang="en-US" sz="11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Fabry disease</a:t>
            </a:r>
          </a:p>
          <a:p>
            <a:pPr marR="0" lvl="1" algn="l" defTabSz="685800" rtl="0" eaLnBrk="1" fontAlgn="auto" latinLnBrk="0" hangingPunct="1">
              <a:lnSpc>
                <a:spcPct val="125000"/>
              </a:lnSpc>
              <a:spcBef>
                <a:spcPts val="0"/>
              </a:spcBef>
              <a:spcAft>
                <a:spcPts val="500"/>
              </a:spcAft>
              <a:buClr>
                <a:srgbClr val="7A00E6"/>
              </a:buClr>
              <a:buSzPct val="100000"/>
              <a:buBlip>
                <a:blip r:embed="rId4"/>
              </a:buBlip>
              <a:tabLst/>
              <a:defRPr/>
            </a:pPr>
            <a:r>
              <a:rPr kumimoji="0" lang="en-US" sz="11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Women of any age with unexplained CKD or males with CKD aged &lt;50 years</a:t>
            </a:r>
          </a:p>
          <a:p>
            <a:pPr marR="0" lvl="1" algn="l" defTabSz="685800" rtl="0" eaLnBrk="1" fontAlgn="auto" latinLnBrk="0" hangingPunct="1">
              <a:lnSpc>
                <a:spcPct val="125000"/>
              </a:lnSpc>
              <a:spcBef>
                <a:spcPts val="0"/>
              </a:spcBef>
              <a:spcAft>
                <a:spcPts val="500"/>
              </a:spcAft>
              <a:buClr>
                <a:srgbClr val="7A00E6"/>
              </a:buClr>
              <a:buSzPct val="100000"/>
              <a:buBlip>
                <a:blip r:embed="rId4"/>
              </a:buBlip>
              <a:tabLst/>
              <a:defRPr/>
            </a:pPr>
            <a:r>
              <a:rPr kumimoji="0" lang="en-US" sz="110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Individuals with idiopathic HCM</a:t>
            </a:r>
          </a:p>
        </p:txBody>
      </p:sp>
      <p:sp>
        <p:nvSpPr>
          <p:cNvPr id="13" name="TextBox 12">
            <a:extLst>
              <a:ext uri="{FF2B5EF4-FFF2-40B4-BE49-F238E27FC236}">
                <a16:creationId xmlns:a16="http://schemas.microsoft.com/office/drawing/2014/main" id="{D20FA7F8-1EF9-4076-90D4-7F6EB2066C0A}"/>
              </a:ext>
            </a:extLst>
          </p:cNvPr>
          <p:cNvSpPr txBox="1"/>
          <p:nvPr/>
        </p:nvSpPr>
        <p:spPr>
          <a:xfrm>
            <a:off x="7457000" y="2301893"/>
            <a:ext cx="84157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Verdana"/>
                <a:ea typeface="+mn-ea"/>
                <a:cs typeface="Arial"/>
              </a:rPr>
              <a:t>Unaffected male</a:t>
            </a:r>
          </a:p>
        </p:txBody>
      </p:sp>
      <p:pic>
        <p:nvPicPr>
          <p:cNvPr id="14" name="Picture 13">
            <a:extLst>
              <a:ext uri="{FF2B5EF4-FFF2-40B4-BE49-F238E27FC236}">
                <a16:creationId xmlns:a16="http://schemas.microsoft.com/office/drawing/2014/main" id="{0A24A094-51B6-45B0-BD01-14831B1802A2}"/>
              </a:ext>
            </a:extLst>
          </p:cNvPr>
          <p:cNvPicPr>
            <a:picLocks noChangeAspect="1"/>
          </p:cNvPicPr>
          <p:nvPr/>
        </p:nvPicPr>
        <p:blipFill rotWithShape="1">
          <a:blip r:embed="rId5">
            <a:duotone>
              <a:prstClr val="black"/>
              <a:schemeClr val="accent2">
                <a:tint val="45000"/>
                <a:satMod val="400000"/>
              </a:schemeClr>
            </a:duotone>
            <a:clrChange>
              <a:clrFrom>
                <a:srgbClr val="FFFFFF"/>
              </a:clrFrom>
              <a:clrTo>
                <a:srgbClr val="FFFFFF">
                  <a:alpha val="0"/>
                </a:srgbClr>
              </a:clrTo>
            </a:clrChange>
            <a:extLst>
              <a:ext uri="{28A0092B-C50C-407E-A947-70E740481C1C}">
                <a14:useLocalDpi xmlns:a14="http://schemas.microsoft.com/office/drawing/2010/main"/>
              </a:ext>
            </a:extLst>
          </a:blip>
          <a:srcRect l="6258" t="66050" r="1" b="14207"/>
          <a:stretch/>
        </p:blipFill>
        <p:spPr>
          <a:xfrm>
            <a:off x="7168964" y="2280743"/>
            <a:ext cx="162628" cy="165412"/>
          </a:xfrm>
          <a:prstGeom prst="rect">
            <a:avLst/>
          </a:prstGeom>
        </p:spPr>
      </p:pic>
      <p:sp>
        <p:nvSpPr>
          <p:cNvPr id="15" name="TextBox 14">
            <a:extLst>
              <a:ext uri="{FF2B5EF4-FFF2-40B4-BE49-F238E27FC236}">
                <a16:creationId xmlns:a16="http://schemas.microsoft.com/office/drawing/2014/main" id="{1DE886B0-238E-427C-8FBF-F809D9EF6045}"/>
              </a:ext>
            </a:extLst>
          </p:cNvPr>
          <p:cNvSpPr txBox="1"/>
          <p:nvPr/>
        </p:nvSpPr>
        <p:spPr>
          <a:xfrm>
            <a:off x="7457000" y="1385011"/>
            <a:ext cx="1126912"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Verdana"/>
                <a:ea typeface="+mn-ea"/>
                <a:cs typeface="Arial"/>
              </a:rPr>
              <a:t>Heterozygous female </a:t>
            </a:r>
            <a:br>
              <a:rPr kumimoji="0" lang="en-US" sz="800" b="0" i="0" u="none" strike="noStrike" kern="0" cap="none" spc="0" normalizeH="0" baseline="0" noProof="0" dirty="0">
                <a:ln>
                  <a:noFill/>
                </a:ln>
                <a:solidFill>
                  <a:prstClr val="black"/>
                </a:solidFill>
                <a:effectLst/>
                <a:uLnTx/>
                <a:uFillTx/>
                <a:latin typeface="Verdana"/>
                <a:ea typeface="+mn-ea"/>
                <a:cs typeface="Arial"/>
              </a:rPr>
            </a:br>
            <a:r>
              <a:rPr kumimoji="0" lang="en-US" sz="800" b="0" i="0" u="none" strike="noStrike" kern="0" cap="none" spc="0" normalizeH="0" baseline="0" noProof="0" dirty="0">
                <a:ln>
                  <a:noFill/>
                </a:ln>
                <a:solidFill>
                  <a:prstClr val="black"/>
                </a:solidFill>
                <a:effectLst/>
                <a:uLnTx/>
                <a:uFillTx/>
                <a:latin typeface="Verdana"/>
                <a:ea typeface="+mn-ea"/>
                <a:cs typeface="Arial"/>
              </a:rPr>
              <a:t>with variant</a:t>
            </a:r>
          </a:p>
        </p:txBody>
      </p:sp>
      <p:pic>
        <p:nvPicPr>
          <p:cNvPr id="16" name="Picture 15">
            <a:extLst>
              <a:ext uri="{FF2B5EF4-FFF2-40B4-BE49-F238E27FC236}">
                <a16:creationId xmlns:a16="http://schemas.microsoft.com/office/drawing/2014/main" id="{F1181B22-0640-4692-B648-62B287789423}"/>
              </a:ext>
            </a:extLst>
          </p:cNvPr>
          <p:cNvPicPr>
            <a:picLocks noChangeAspect="1"/>
          </p:cNvPicPr>
          <p:nvPr/>
        </p:nvPicPr>
        <p:blipFill rotWithShape="1">
          <a:blip r:embed="rId6">
            <a:duotone>
              <a:prstClr val="black"/>
              <a:schemeClr val="accent2">
                <a:tint val="45000"/>
                <a:satMod val="400000"/>
              </a:schemeClr>
            </a:duotone>
            <a:clrChange>
              <a:clrFrom>
                <a:srgbClr val="FFFFFF"/>
              </a:clrFrom>
              <a:clrTo>
                <a:srgbClr val="FFFFFF">
                  <a:alpha val="0"/>
                </a:srgbClr>
              </a:clrTo>
            </a:clrChange>
          </a:blip>
          <a:srcRect b="22720"/>
          <a:stretch/>
        </p:blipFill>
        <p:spPr>
          <a:xfrm>
            <a:off x="7126791" y="1425416"/>
            <a:ext cx="246974" cy="165412"/>
          </a:xfrm>
          <a:prstGeom prst="rect">
            <a:avLst/>
          </a:prstGeom>
        </p:spPr>
      </p:pic>
      <p:sp>
        <p:nvSpPr>
          <p:cNvPr id="17" name="TextBox 16">
            <a:extLst>
              <a:ext uri="{FF2B5EF4-FFF2-40B4-BE49-F238E27FC236}">
                <a16:creationId xmlns:a16="http://schemas.microsoft.com/office/drawing/2014/main" id="{0F75C34A-2032-498A-96C0-D890442B4EBD}"/>
              </a:ext>
            </a:extLst>
          </p:cNvPr>
          <p:cNvSpPr txBox="1"/>
          <p:nvPr/>
        </p:nvSpPr>
        <p:spPr>
          <a:xfrm>
            <a:off x="7457000" y="1721848"/>
            <a:ext cx="939360"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Verdana"/>
                <a:ea typeface="+mn-ea"/>
                <a:cs typeface="Arial"/>
              </a:rPr>
              <a:t>Unaffected female</a:t>
            </a:r>
          </a:p>
        </p:txBody>
      </p:sp>
      <p:pic>
        <p:nvPicPr>
          <p:cNvPr id="18" name="Picture 17">
            <a:extLst>
              <a:ext uri="{FF2B5EF4-FFF2-40B4-BE49-F238E27FC236}">
                <a16:creationId xmlns:a16="http://schemas.microsoft.com/office/drawing/2014/main" id="{0525CFF0-04A1-4D7D-8495-C438748D4352}"/>
              </a:ext>
            </a:extLst>
          </p:cNvPr>
          <p:cNvPicPr>
            <a:picLocks noChangeAspect="1"/>
          </p:cNvPicPr>
          <p:nvPr/>
        </p:nvPicPr>
        <p:blipFill rotWithShape="1">
          <a:blip r:embed="rId5">
            <a:duotone>
              <a:prstClr val="black"/>
              <a:schemeClr val="accent2">
                <a:tint val="45000"/>
                <a:satMod val="400000"/>
              </a:schemeClr>
            </a:duotone>
            <a:clrChange>
              <a:clrFrom>
                <a:srgbClr val="FFFFFF"/>
              </a:clrFrom>
              <a:clrTo>
                <a:srgbClr val="FFFFFF">
                  <a:alpha val="0"/>
                </a:srgbClr>
              </a:clrTo>
            </a:clrChange>
            <a:extLst>
              <a:ext uri="{28A0092B-C50C-407E-A947-70E740481C1C}">
                <a14:useLocalDpi xmlns:a14="http://schemas.microsoft.com/office/drawing/2010/main"/>
              </a:ext>
            </a:extLst>
          </a:blip>
          <a:srcRect l="6258" t="22161" b="56618"/>
          <a:stretch/>
        </p:blipFill>
        <p:spPr>
          <a:xfrm>
            <a:off x="7168964" y="1694507"/>
            <a:ext cx="162628" cy="177794"/>
          </a:xfrm>
          <a:prstGeom prst="rect">
            <a:avLst/>
          </a:prstGeom>
        </p:spPr>
      </p:pic>
      <p:sp>
        <p:nvSpPr>
          <p:cNvPr id="19" name="TextBox 18">
            <a:extLst>
              <a:ext uri="{FF2B5EF4-FFF2-40B4-BE49-F238E27FC236}">
                <a16:creationId xmlns:a16="http://schemas.microsoft.com/office/drawing/2014/main" id="{BFB33BDA-4477-4D17-9CA2-9C25EC0B19C0}"/>
              </a:ext>
            </a:extLst>
          </p:cNvPr>
          <p:cNvSpPr txBox="1"/>
          <p:nvPr/>
        </p:nvSpPr>
        <p:spPr>
          <a:xfrm>
            <a:off x="7457000" y="2010990"/>
            <a:ext cx="710131"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Verdana"/>
                <a:ea typeface="+mn-ea"/>
                <a:cs typeface="Arial"/>
              </a:rPr>
              <a:t>Affected male</a:t>
            </a:r>
          </a:p>
        </p:txBody>
      </p:sp>
      <p:pic>
        <p:nvPicPr>
          <p:cNvPr id="20" name="Picture 19">
            <a:extLst>
              <a:ext uri="{FF2B5EF4-FFF2-40B4-BE49-F238E27FC236}">
                <a16:creationId xmlns:a16="http://schemas.microsoft.com/office/drawing/2014/main" id="{DA0A062D-997C-4648-807D-6BCC05F778BD}"/>
              </a:ext>
            </a:extLst>
          </p:cNvPr>
          <p:cNvPicPr>
            <a:picLocks noChangeAspect="1"/>
          </p:cNvPicPr>
          <p:nvPr/>
        </p:nvPicPr>
        <p:blipFill rotWithShape="1">
          <a:blip r:embed="rId5">
            <a:duotone>
              <a:prstClr val="black"/>
              <a:schemeClr val="accent2">
                <a:tint val="45000"/>
                <a:satMod val="400000"/>
              </a:schemeClr>
            </a:duotone>
            <a:clrChange>
              <a:clrFrom>
                <a:srgbClr val="FFFFFF"/>
              </a:clrFrom>
              <a:clrTo>
                <a:srgbClr val="FFFFFF">
                  <a:alpha val="0"/>
                </a:srgbClr>
              </a:clrTo>
            </a:clrChange>
            <a:extLst>
              <a:ext uri="{28A0092B-C50C-407E-A947-70E740481C1C}">
                <a14:useLocalDpi xmlns:a14="http://schemas.microsoft.com/office/drawing/2010/main"/>
              </a:ext>
            </a:extLst>
          </a:blip>
          <a:srcRect l="6258" t="45972" b="33949"/>
          <a:stretch/>
        </p:blipFill>
        <p:spPr>
          <a:xfrm>
            <a:off x="7168964" y="1988435"/>
            <a:ext cx="162628" cy="168220"/>
          </a:xfrm>
          <a:prstGeom prst="rect">
            <a:avLst/>
          </a:prstGeom>
        </p:spPr>
      </p:pic>
      <p:pic>
        <p:nvPicPr>
          <p:cNvPr id="26" name="Picture 25">
            <a:extLst>
              <a:ext uri="{FF2B5EF4-FFF2-40B4-BE49-F238E27FC236}">
                <a16:creationId xmlns:a16="http://schemas.microsoft.com/office/drawing/2014/main" id="{DFCAEA57-6AD7-47DF-8520-FA14AAD5BC8B}"/>
              </a:ext>
            </a:extLst>
          </p:cNvPr>
          <p:cNvPicPr>
            <a:picLocks noChangeAspect="1"/>
          </p:cNvPicPr>
          <p:nvPr/>
        </p:nvPicPr>
        <p:blipFill rotWithShape="1">
          <a:blip r:embed="rId7" cstate="print">
            <a:duotone>
              <a:prstClr val="black"/>
              <a:schemeClr val="accent2">
                <a:tint val="45000"/>
                <a:satMod val="400000"/>
              </a:schemeClr>
            </a:duotone>
            <a:clrChange>
              <a:clrFrom>
                <a:srgbClr val="FFFFFF"/>
              </a:clrFrom>
              <a:clrTo>
                <a:srgbClr val="FFFFFF">
                  <a:alpha val="0"/>
                </a:srgbClr>
              </a:clrTo>
            </a:clrChange>
            <a:extLst>
              <a:ext uri="{28A0092B-C50C-407E-A947-70E740481C1C}">
                <a14:useLocalDpi xmlns:a14="http://schemas.microsoft.com/office/drawing/2010/main"/>
              </a:ext>
            </a:extLst>
          </a:blip>
          <a:srcRect l="12195" t="7861" b="5925"/>
          <a:stretch/>
        </p:blipFill>
        <p:spPr>
          <a:xfrm flipH="1">
            <a:off x="4216710" y="1079813"/>
            <a:ext cx="2701651" cy="1856251"/>
          </a:xfrm>
          <a:prstGeom prst="rect">
            <a:avLst/>
          </a:prstGeom>
        </p:spPr>
      </p:pic>
      <p:sp>
        <p:nvSpPr>
          <p:cNvPr id="21" name="TextBox 20">
            <a:extLst>
              <a:ext uri="{FF2B5EF4-FFF2-40B4-BE49-F238E27FC236}">
                <a16:creationId xmlns:a16="http://schemas.microsoft.com/office/drawing/2014/main" id="{0E5994E9-5026-4151-8623-DD7A65F4B30B}"/>
              </a:ext>
            </a:extLst>
          </p:cNvPr>
          <p:cNvSpPr txBox="1"/>
          <p:nvPr/>
        </p:nvSpPr>
        <p:spPr>
          <a:xfrm>
            <a:off x="4536743" y="930782"/>
            <a:ext cx="215283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23004C"/>
                </a:solidFill>
                <a:effectLst/>
                <a:uLnTx/>
                <a:uFillTx/>
                <a:latin typeface="Verdana"/>
                <a:ea typeface="+mn-ea"/>
                <a:cs typeface="Arial"/>
              </a:rPr>
              <a:t>Example Fabry Pedigree Analysis</a:t>
            </a:r>
          </a:p>
        </p:txBody>
      </p:sp>
      <p:sp>
        <p:nvSpPr>
          <p:cNvPr id="22" name="Rectangle 21">
            <a:extLst>
              <a:ext uri="{FF2B5EF4-FFF2-40B4-BE49-F238E27FC236}">
                <a16:creationId xmlns:a16="http://schemas.microsoft.com/office/drawing/2014/main" id="{689E5280-CE9B-4CD7-9F97-524004A5B146}"/>
              </a:ext>
            </a:extLst>
          </p:cNvPr>
          <p:cNvSpPr/>
          <p:nvPr/>
        </p:nvSpPr>
        <p:spPr>
          <a:xfrm>
            <a:off x="4624977" y="2645938"/>
            <a:ext cx="257175" cy="270669"/>
          </a:xfrm>
          <a:prstGeom prst="rect">
            <a:avLst/>
          </a:prstGeom>
          <a:noFill/>
          <a:ln>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3" name="TextBox 22">
            <a:extLst>
              <a:ext uri="{FF2B5EF4-FFF2-40B4-BE49-F238E27FC236}">
                <a16:creationId xmlns:a16="http://schemas.microsoft.com/office/drawing/2014/main" id="{79B9A180-C986-4733-B2D3-1C0E9D935991}"/>
              </a:ext>
            </a:extLst>
          </p:cNvPr>
          <p:cNvSpPr txBox="1"/>
          <p:nvPr/>
        </p:nvSpPr>
        <p:spPr>
          <a:xfrm>
            <a:off x="3587315" y="2822106"/>
            <a:ext cx="47609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Verdana"/>
                <a:ea typeface="+mn-ea"/>
                <a:cs typeface="Arial"/>
              </a:rPr>
              <a:t>Proband</a:t>
            </a:r>
          </a:p>
        </p:txBody>
      </p:sp>
      <p:cxnSp>
        <p:nvCxnSpPr>
          <p:cNvPr id="24" name="Straight Connector 23">
            <a:extLst>
              <a:ext uri="{FF2B5EF4-FFF2-40B4-BE49-F238E27FC236}">
                <a16:creationId xmlns:a16="http://schemas.microsoft.com/office/drawing/2014/main" id="{2AC1BCEC-7971-4391-B106-7497CCB77A89}"/>
              </a:ext>
            </a:extLst>
          </p:cNvPr>
          <p:cNvCxnSpPr>
            <a:cxnSpLocks/>
          </p:cNvCxnSpPr>
          <p:nvPr/>
        </p:nvCxnSpPr>
        <p:spPr>
          <a:xfrm>
            <a:off x="4133646" y="2916607"/>
            <a:ext cx="491331" cy="0"/>
          </a:xfrm>
          <a:prstGeom prst="line">
            <a:avLst/>
          </a:prstGeom>
          <a:noFill/>
          <a:ln>
            <a:solidFill>
              <a:schemeClr val="accent3"/>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25" name="TextBox 24">
            <a:extLst>
              <a:ext uri="{FF2B5EF4-FFF2-40B4-BE49-F238E27FC236}">
                <a16:creationId xmlns:a16="http://schemas.microsoft.com/office/drawing/2014/main" id="{F8C2825E-5D95-4D10-B134-E1E381F9630A}"/>
              </a:ext>
            </a:extLst>
          </p:cNvPr>
          <p:cNvSpPr txBox="1"/>
          <p:nvPr/>
        </p:nvSpPr>
        <p:spPr>
          <a:xfrm>
            <a:off x="7396557" y="4790836"/>
            <a:ext cx="1333786"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7" name="TextBox 26">
            <a:extLst>
              <a:ext uri="{FF2B5EF4-FFF2-40B4-BE49-F238E27FC236}">
                <a16:creationId xmlns:a16="http://schemas.microsoft.com/office/drawing/2014/main" id="{5D8DBA9B-1862-4948-87FC-11B5B8A1563E}"/>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1489C63C-593F-50DC-6D12-6FB7CD01BDC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43527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530209C7-1817-4B77-BB3F-F0310C9C2308}"/>
              </a:ext>
            </a:extLst>
          </p:cNvPr>
          <p:cNvSpPr>
            <a:spLocks noGrp="1"/>
          </p:cNvSpPr>
          <p:nvPr>
            <p:ph type="body" sz="quarter" idx="23"/>
          </p:nvPr>
        </p:nvSpPr>
        <p:spPr>
          <a:xfrm>
            <a:off x="1921663" y="2088108"/>
            <a:ext cx="5300674" cy="687678"/>
          </a:xfrm>
        </p:spPr>
        <p:txBody>
          <a:bodyPr/>
          <a:lstStyle/>
          <a:p>
            <a:pPr algn="ctr"/>
            <a:r>
              <a:rPr lang="en-US" dirty="0"/>
              <a:t>Fabry Disease Manifestations: </a:t>
            </a:r>
            <a:br>
              <a:rPr lang="en-US" dirty="0"/>
            </a:br>
            <a:r>
              <a:rPr lang="en-US" dirty="0"/>
              <a:t>Nephropathy</a:t>
            </a:r>
          </a:p>
        </p:txBody>
      </p:sp>
      <p:sp>
        <p:nvSpPr>
          <p:cNvPr id="2" name="Footer Placeholder 1">
            <a:extLst>
              <a:ext uri="{FF2B5EF4-FFF2-40B4-BE49-F238E27FC236}">
                <a16:creationId xmlns:a16="http://schemas.microsoft.com/office/drawing/2014/main" id="{167A42A8-3C2B-42B6-A71D-89AE298ED293}"/>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705999ED-1D62-DF0A-7446-0E1C3602DF00}"/>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283167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1D19778-BF72-42A2-93D6-24F213E5F4DA}"/>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CBF56BC3-4E5D-4763-985F-64AAC8C6F719}"/>
              </a:ext>
            </a:extLst>
          </p:cNvPr>
          <p:cNvSpPr>
            <a:spLocks noGrp="1"/>
          </p:cNvSpPr>
          <p:nvPr>
            <p:ph type="title"/>
          </p:nvPr>
        </p:nvSpPr>
        <p:spPr/>
        <p:txBody>
          <a:bodyPr/>
          <a:lstStyle/>
          <a:p>
            <a:r>
              <a:rPr lang="en-US" dirty="0"/>
              <a:t>Renal Injury Progression in Patients with Classic Fabry Disease</a:t>
            </a:r>
          </a:p>
        </p:txBody>
      </p:sp>
      <p:sp>
        <p:nvSpPr>
          <p:cNvPr id="12" name="Text Placeholder 11">
            <a:extLst>
              <a:ext uri="{FF2B5EF4-FFF2-40B4-BE49-F238E27FC236}">
                <a16:creationId xmlns:a16="http://schemas.microsoft.com/office/drawing/2014/main" id="{4FACE5A9-0E71-4AE9-94D0-2FED60FB392D}"/>
              </a:ext>
            </a:extLst>
          </p:cNvPr>
          <p:cNvSpPr>
            <a:spLocks noGrp="1"/>
          </p:cNvSpPr>
          <p:nvPr>
            <p:ph type="body" sz="quarter" idx="23"/>
          </p:nvPr>
        </p:nvSpPr>
        <p:spPr/>
        <p:txBody>
          <a:bodyPr/>
          <a:lstStyle/>
          <a:p>
            <a:r>
              <a:rPr lang="en-US" dirty="0"/>
              <a:t>*Can be seen in patients with classic Fabry with normal estimated GFR and no/low-grade proteinuria; </a:t>
            </a:r>
            <a:r>
              <a:rPr lang="en-US" baseline="30000" dirty="0"/>
              <a:t>†</a:t>
            </a:r>
            <a:r>
              <a:rPr lang="en-US" dirty="0"/>
              <a:t>Owing to podocyte mosaicism as a result of X-linked inactivation in females ESRD, end-stage renal disease; GFR, glomerular filtration rate</a:t>
            </a:r>
          </a:p>
          <a:p>
            <a:r>
              <a:rPr lang="en-US" dirty="0"/>
              <a:t>1. Najafian B, et al. Kidney Int 2011;79:663–670; 2. Ortiz A, et al. Mol Genet Metab 2018;123(4):416–427; 3. Wilcox WR, et al. Mol Genet Metab 2008;93:112–128; </a:t>
            </a:r>
            <a:br>
              <a:rPr lang="en-US" dirty="0"/>
            </a:br>
            <a:r>
              <a:rPr lang="en-US" dirty="0"/>
              <a:t>4. Ortiz A, et al. Nephrol Dial Transplant 2010;25:769–775; 5. Meehan SM, et al. Am J Kidney Dis 2004;43:164–171</a:t>
            </a:r>
          </a:p>
        </p:txBody>
      </p:sp>
      <p:sp>
        <p:nvSpPr>
          <p:cNvPr id="14" name="Text Placeholder 8">
            <a:extLst>
              <a:ext uri="{FF2B5EF4-FFF2-40B4-BE49-F238E27FC236}">
                <a16:creationId xmlns:a16="http://schemas.microsoft.com/office/drawing/2014/main" id="{5B3B7623-0A83-4F9C-BAC2-7B79DD1779A0}"/>
              </a:ext>
            </a:extLst>
          </p:cNvPr>
          <p:cNvSpPr txBox="1">
            <a:spLocks/>
          </p:cNvSpPr>
          <p:nvPr/>
        </p:nvSpPr>
        <p:spPr>
          <a:xfrm>
            <a:off x="306011" y="3222352"/>
            <a:ext cx="8496300" cy="869170"/>
          </a:xfrm>
          <a:prstGeom prst="rect">
            <a:avLst/>
          </a:prstGeom>
          <a:solidFill>
            <a:schemeClr val="accent2"/>
          </a:solidFill>
        </p:spPr>
        <p:txBody>
          <a:bodyPr vert="horz" lIns="91440" tIns="4572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200"/>
              </a:spcAft>
              <a:buClr>
                <a:schemeClr val="bg1"/>
              </a:buClr>
              <a:buSzPct val="150000"/>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Non-classic Fabry disease</a:t>
            </a:r>
          </a:p>
          <a:p>
            <a:pPr marL="137160" marR="0" lvl="1" indent="-137160" algn="l" defTabSz="685800" rtl="0" eaLnBrk="1" fontAlgn="auto" latinLnBrk="0" hangingPunct="1">
              <a:lnSpc>
                <a:spcPct val="125000"/>
              </a:lnSpc>
              <a:spcBef>
                <a:spcPts val="0"/>
              </a:spcBef>
              <a:spcAft>
                <a:spcPts val="200"/>
              </a:spcAft>
              <a:buClr>
                <a:schemeClr val="bg1"/>
              </a:buClr>
              <a:buSzPct val="100000"/>
              <a:buBlip>
                <a:blip r:embed="rId4"/>
              </a:buBlip>
              <a:tabLst/>
              <a:defRPr/>
            </a:pPr>
            <a:r>
              <a:rPr kumimoji="0" lang="en-US" sz="11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Reduced GFR is rare and delayed and may be confused with normal aging</a:t>
            </a:r>
            <a:r>
              <a:rPr kumimoji="0" lang="en-US" sz="1100" b="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rPr>
              <a:t>1,5</a:t>
            </a:r>
          </a:p>
          <a:p>
            <a:pPr marL="137160" marR="0" lvl="1" indent="-137160" algn="l" defTabSz="685800" rtl="0" eaLnBrk="1" fontAlgn="auto" latinLnBrk="0" hangingPunct="1">
              <a:lnSpc>
                <a:spcPct val="125000"/>
              </a:lnSpc>
              <a:spcBef>
                <a:spcPts val="0"/>
              </a:spcBef>
              <a:spcAft>
                <a:spcPts val="200"/>
              </a:spcAft>
              <a:buClr>
                <a:schemeClr val="bg1"/>
              </a:buClr>
              <a:buSzPct val="100000"/>
              <a:buBlip>
                <a:blip r:embed="rId4"/>
              </a:buBlip>
              <a:tabLst/>
              <a:defRPr/>
            </a:pPr>
            <a:r>
              <a:rPr kumimoji="0" lang="en-US" sz="11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GL-3 accumulates in podocytes; residual α-Gal A may prevent GL-3 accumulation in other cell types</a:t>
            </a:r>
            <a:r>
              <a:rPr kumimoji="0" lang="en-US" sz="1100" b="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rPr>
              <a:t>1,5</a:t>
            </a:r>
          </a:p>
        </p:txBody>
      </p:sp>
      <p:sp>
        <p:nvSpPr>
          <p:cNvPr id="13" name="Triangle 38">
            <a:extLst>
              <a:ext uri="{FF2B5EF4-FFF2-40B4-BE49-F238E27FC236}">
                <a16:creationId xmlns:a16="http://schemas.microsoft.com/office/drawing/2014/main" id="{B9A3C058-8423-4CD7-A11C-3C4EB94B9EBA}"/>
              </a:ext>
            </a:extLst>
          </p:cNvPr>
          <p:cNvSpPr/>
          <p:nvPr/>
        </p:nvSpPr>
        <p:spPr>
          <a:xfrm rot="16200000">
            <a:off x="4162773" y="-2918297"/>
            <a:ext cx="782776" cy="8491800"/>
          </a:xfrm>
          <a:prstGeom prst="triangle">
            <a:avLst/>
          </a:prstGeom>
          <a:gradFill flip="none" rotWithShape="1">
            <a:gsLst>
              <a:gs pos="12000">
                <a:schemeClr val="bg1">
                  <a:lumMod val="95000"/>
                </a:schemeClr>
              </a:gs>
              <a:gs pos="73000">
                <a:schemeClr val="accent3"/>
              </a:gs>
              <a:gs pos="100000">
                <a:schemeClr val="accent3"/>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27">
            <a:extLst>
              <a:ext uri="{FF2B5EF4-FFF2-40B4-BE49-F238E27FC236}">
                <a16:creationId xmlns:a16="http://schemas.microsoft.com/office/drawing/2014/main" id="{E920A450-1B50-4FE4-A1DC-D895A9E65F89}"/>
              </a:ext>
            </a:extLst>
          </p:cNvPr>
          <p:cNvSpPr/>
          <p:nvPr/>
        </p:nvSpPr>
        <p:spPr>
          <a:xfrm>
            <a:off x="303761" y="1747230"/>
            <a:ext cx="2190444" cy="1422445"/>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rtlCol="0" anchor="ctr"/>
          <a:lstStyle/>
          <a:p>
            <a:pPr marL="180000" lvl="0" indent="-180000">
              <a:spcBef>
                <a:spcPts val="300"/>
              </a:spcBef>
              <a:spcAft>
                <a:spcPts val="300"/>
              </a:spcAft>
              <a:buBlip>
                <a:blip r:embed="rId4"/>
              </a:buBlip>
              <a:defRPr/>
            </a:pPr>
            <a:r>
              <a:rPr lang="en-US" sz="1050" dirty="0">
                <a:solidFill>
                  <a:schemeClr val="bg1"/>
                </a:solidFill>
              </a:rPr>
              <a:t>Podocyte injury and fibrosis can occur from early childhood in males</a:t>
            </a:r>
            <a:r>
              <a:rPr lang="en-US" sz="1050" baseline="30000" dirty="0">
                <a:solidFill>
                  <a:schemeClr val="bg1"/>
                </a:solidFill>
              </a:rPr>
              <a:t>2</a:t>
            </a:r>
          </a:p>
          <a:p>
            <a:pPr marL="180000" lvl="0" indent="-180000">
              <a:spcBef>
                <a:spcPts val="300"/>
              </a:spcBef>
              <a:spcAft>
                <a:spcPts val="300"/>
              </a:spcAft>
              <a:buBlip>
                <a:blip r:embed="rId4"/>
              </a:buBlip>
              <a:defRPr/>
            </a:pPr>
            <a:r>
              <a:rPr lang="en-US" sz="1050" dirty="0">
                <a:solidFill>
                  <a:schemeClr val="bg1"/>
                </a:solidFill>
              </a:rPr>
              <a:t>Less pronounced </a:t>
            </a:r>
            <a:br>
              <a:rPr lang="en-US" sz="1050" dirty="0">
                <a:solidFill>
                  <a:schemeClr val="bg1"/>
                </a:solidFill>
              </a:rPr>
            </a:br>
            <a:r>
              <a:rPr lang="en-US" sz="1050" dirty="0">
                <a:solidFill>
                  <a:schemeClr val="bg1"/>
                </a:solidFill>
              </a:rPr>
              <a:t>in females</a:t>
            </a:r>
            <a:r>
              <a:rPr lang="en-US" sz="1050" baseline="30000" dirty="0">
                <a:solidFill>
                  <a:schemeClr val="bg1"/>
                </a:solidFill>
              </a:rPr>
              <a:t>†2</a:t>
            </a:r>
            <a:endParaRPr lang="en-US" sz="1050" dirty="0">
              <a:solidFill>
                <a:schemeClr val="bg1"/>
              </a:solidFill>
            </a:endParaRPr>
          </a:p>
          <a:p>
            <a:pPr marL="180000" lvl="0" indent="-180000">
              <a:spcBef>
                <a:spcPts val="300"/>
              </a:spcBef>
              <a:spcAft>
                <a:spcPts val="300"/>
              </a:spcAft>
              <a:buBlip>
                <a:blip r:embed="rId4"/>
              </a:buBlip>
              <a:defRPr/>
            </a:pPr>
            <a:r>
              <a:rPr lang="en-US" sz="1050" dirty="0">
                <a:solidFill>
                  <a:schemeClr val="bg1"/>
                </a:solidFill>
              </a:rPr>
              <a:t>Renal manifestation onset in 1</a:t>
            </a:r>
            <a:r>
              <a:rPr lang="en-US" sz="1050" baseline="30000" dirty="0">
                <a:solidFill>
                  <a:schemeClr val="bg1"/>
                </a:solidFill>
              </a:rPr>
              <a:t>st</a:t>
            </a:r>
            <a:r>
              <a:rPr lang="en-US" sz="1050" dirty="0">
                <a:solidFill>
                  <a:schemeClr val="bg1"/>
                </a:solidFill>
              </a:rPr>
              <a:t> or 2nd decade of life</a:t>
            </a:r>
            <a:r>
              <a:rPr lang="en-US" sz="1050" baseline="30000" dirty="0">
                <a:solidFill>
                  <a:schemeClr val="bg1"/>
                </a:solidFill>
              </a:rPr>
              <a:t>2</a:t>
            </a:r>
          </a:p>
        </p:txBody>
      </p:sp>
      <p:sp>
        <p:nvSpPr>
          <p:cNvPr id="16" name="Rounded Rectangle 33">
            <a:extLst>
              <a:ext uri="{FF2B5EF4-FFF2-40B4-BE49-F238E27FC236}">
                <a16:creationId xmlns:a16="http://schemas.microsoft.com/office/drawing/2014/main" id="{069CA03D-1702-49B3-A6E8-1D8F2F733328}"/>
              </a:ext>
            </a:extLst>
          </p:cNvPr>
          <p:cNvSpPr/>
          <p:nvPr/>
        </p:nvSpPr>
        <p:spPr>
          <a:xfrm>
            <a:off x="2571339" y="1745506"/>
            <a:ext cx="2024818" cy="1422445"/>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rtlCol="0" anchor="ctr"/>
          <a:lstStyle/>
          <a:p>
            <a:pPr lvl="0" algn="ctr">
              <a:spcBef>
                <a:spcPts val="300"/>
              </a:spcBef>
              <a:spcAft>
                <a:spcPts val="300"/>
              </a:spcAft>
              <a:defRPr/>
            </a:pPr>
            <a:r>
              <a:rPr lang="en-US" sz="1200" dirty="0">
                <a:solidFill>
                  <a:schemeClr val="bg1"/>
                </a:solidFill>
              </a:rPr>
              <a:t>Pathological </a:t>
            </a:r>
            <a:br>
              <a:rPr lang="en-US" sz="1200" dirty="0">
                <a:solidFill>
                  <a:schemeClr val="bg1"/>
                </a:solidFill>
              </a:rPr>
            </a:br>
            <a:r>
              <a:rPr lang="en-US" sz="1200" dirty="0">
                <a:solidFill>
                  <a:schemeClr val="bg1"/>
                </a:solidFill>
              </a:rPr>
              <a:t>albuminuria → </a:t>
            </a:r>
            <a:br>
              <a:rPr lang="en-US" sz="1200" dirty="0">
                <a:solidFill>
                  <a:schemeClr val="bg1"/>
                </a:solidFill>
              </a:rPr>
            </a:br>
            <a:r>
              <a:rPr lang="en-US" sz="1200" dirty="0">
                <a:solidFill>
                  <a:schemeClr val="bg1"/>
                </a:solidFill>
              </a:rPr>
              <a:t>decreased GFR </a:t>
            </a:r>
            <a:br>
              <a:rPr lang="en-US" sz="1200" dirty="0">
                <a:solidFill>
                  <a:schemeClr val="bg1"/>
                </a:solidFill>
              </a:rPr>
            </a:br>
            <a:r>
              <a:rPr lang="en-US" sz="1200" dirty="0">
                <a:solidFill>
                  <a:schemeClr val="bg1"/>
                </a:solidFill>
              </a:rPr>
              <a:t>(more severe </a:t>
            </a:r>
            <a:br>
              <a:rPr lang="en-US" sz="1200" dirty="0">
                <a:solidFill>
                  <a:schemeClr val="bg1"/>
                </a:solidFill>
              </a:rPr>
            </a:br>
            <a:r>
              <a:rPr lang="en-US" sz="1200" dirty="0">
                <a:solidFill>
                  <a:schemeClr val="bg1"/>
                </a:solidFill>
              </a:rPr>
              <a:t>in males)</a:t>
            </a:r>
            <a:r>
              <a:rPr lang="en-US" sz="1200" baseline="30000" dirty="0">
                <a:solidFill>
                  <a:schemeClr val="bg1"/>
                </a:solidFill>
              </a:rPr>
              <a:t>2</a:t>
            </a:r>
          </a:p>
        </p:txBody>
      </p:sp>
      <p:sp>
        <p:nvSpPr>
          <p:cNvPr id="17" name="Rounded Rectangle 34">
            <a:extLst>
              <a:ext uri="{FF2B5EF4-FFF2-40B4-BE49-F238E27FC236}">
                <a16:creationId xmlns:a16="http://schemas.microsoft.com/office/drawing/2014/main" id="{A269A4CC-8681-4CF5-B077-AC36CA3D93CE}"/>
              </a:ext>
            </a:extLst>
          </p:cNvPr>
          <p:cNvSpPr/>
          <p:nvPr/>
        </p:nvSpPr>
        <p:spPr>
          <a:xfrm>
            <a:off x="4673291" y="1745506"/>
            <a:ext cx="2024818" cy="1422445"/>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rtlCol="0" anchor="ctr"/>
          <a:lstStyle/>
          <a:p>
            <a:pPr lvl="0" algn="ctr">
              <a:spcBef>
                <a:spcPts val="300"/>
              </a:spcBef>
              <a:spcAft>
                <a:spcPts val="300"/>
              </a:spcAft>
              <a:defRPr/>
            </a:pPr>
            <a:r>
              <a:rPr lang="en-US" sz="1200" dirty="0">
                <a:solidFill>
                  <a:schemeClr val="bg1"/>
                </a:solidFill>
              </a:rPr>
              <a:t>First manifestations of impaired renal function reported at a mean of </a:t>
            </a:r>
            <a:br>
              <a:rPr lang="en-US" sz="1200" dirty="0">
                <a:solidFill>
                  <a:schemeClr val="bg1"/>
                </a:solidFill>
              </a:rPr>
            </a:br>
            <a:r>
              <a:rPr lang="en-US" sz="1200" dirty="0">
                <a:solidFill>
                  <a:schemeClr val="bg1"/>
                </a:solidFill>
              </a:rPr>
              <a:t>23 years in males and </a:t>
            </a:r>
            <a:br>
              <a:rPr lang="en-US" sz="1200" dirty="0">
                <a:solidFill>
                  <a:schemeClr val="bg1"/>
                </a:solidFill>
              </a:rPr>
            </a:br>
            <a:r>
              <a:rPr lang="en-US" sz="1200" dirty="0">
                <a:solidFill>
                  <a:schemeClr val="bg1"/>
                </a:solidFill>
              </a:rPr>
              <a:t>31 years in females</a:t>
            </a:r>
            <a:r>
              <a:rPr lang="en-US" sz="1200" baseline="30000" dirty="0">
                <a:solidFill>
                  <a:schemeClr val="bg1"/>
                </a:solidFill>
              </a:rPr>
              <a:t>3</a:t>
            </a:r>
          </a:p>
        </p:txBody>
      </p:sp>
      <p:sp>
        <p:nvSpPr>
          <p:cNvPr id="18" name="Rounded Rectangle 35">
            <a:extLst>
              <a:ext uri="{FF2B5EF4-FFF2-40B4-BE49-F238E27FC236}">
                <a16:creationId xmlns:a16="http://schemas.microsoft.com/office/drawing/2014/main" id="{57BE0D1D-93FA-46BB-9286-CAB841E02B45}"/>
              </a:ext>
            </a:extLst>
          </p:cNvPr>
          <p:cNvSpPr/>
          <p:nvPr/>
        </p:nvSpPr>
        <p:spPr>
          <a:xfrm>
            <a:off x="6775243" y="1745506"/>
            <a:ext cx="2024818" cy="1422445"/>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rtlCol="0" anchor="ctr"/>
          <a:lstStyle/>
          <a:p>
            <a:pPr lvl="0" algn="ctr">
              <a:spcBef>
                <a:spcPts val="300"/>
              </a:spcBef>
              <a:spcAft>
                <a:spcPts val="300"/>
              </a:spcAft>
              <a:defRPr/>
            </a:pPr>
            <a:r>
              <a:rPr lang="en-US" sz="1200" dirty="0">
                <a:solidFill>
                  <a:schemeClr val="bg1"/>
                </a:solidFill>
              </a:rPr>
              <a:t>ESRD occurs in 2% </a:t>
            </a:r>
            <a:br>
              <a:rPr lang="en-US" sz="1200" dirty="0">
                <a:solidFill>
                  <a:schemeClr val="bg1"/>
                </a:solidFill>
              </a:rPr>
            </a:br>
            <a:r>
              <a:rPr lang="en-US" sz="1200" dirty="0">
                <a:solidFill>
                  <a:schemeClr val="bg1"/>
                </a:solidFill>
              </a:rPr>
              <a:t>of females and 14% of males;</a:t>
            </a:r>
            <a:r>
              <a:rPr lang="en-US" sz="1200" baseline="30000" dirty="0">
                <a:solidFill>
                  <a:schemeClr val="bg1"/>
                </a:solidFill>
              </a:rPr>
              <a:t>3</a:t>
            </a:r>
            <a:r>
              <a:rPr lang="en-US" sz="1200" dirty="0">
                <a:solidFill>
                  <a:schemeClr val="bg1"/>
                </a:solidFill>
              </a:rPr>
              <a:t> renal </a:t>
            </a:r>
            <a:br>
              <a:rPr lang="en-US" sz="1200" dirty="0">
                <a:solidFill>
                  <a:schemeClr val="bg1"/>
                </a:solidFill>
              </a:rPr>
            </a:br>
            <a:r>
              <a:rPr lang="en-US" sz="1200" dirty="0">
                <a:solidFill>
                  <a:schemeClr val="bg1"/>
                </a:solidFill>
              </a:rPr>
              <a:t>replacement therapy initiated at a median </a:t>
            </a:r>
            <a:br>
              <a:rPr lang="en-US" sz="1200" dirty="0">
                <a:solidFill>
                  <a:schemeClr val="bg1"/>
                </a:solidFill>
              </a:rPr>
            </a:br>
            <a:r>
              <a:rPr lang="en-US" sz="1200" dirty="0">
                <a:solidFill>
                  <a:schemeClr val="bg1"/>
                </a:solidFill>
              </a:rPr>
              <a:t>of 38 years for both males and females</a:t>
            </a:r>
            <a:r>
              <a:rPr lang="en-US" sz="1200" baseline="30000" dirty="0">
                <a:solidFill>
                  <a:schemeClr val="bg1"/>
                </a:solidFill>
              </a:rPr>
              <a:t>4</a:t>
            </a:r>
            <a:endParaRPr lang="en-US" sz="1200" dirty="0">
              <a:solidFill>
                <a:schemeClr val="bg1"/>
              </a:solidFill>
            </a:endParaRPr>
          </a:p>
        </p:txBody>
      </p:sp>
      <p:sp>
        <p:nvSpPr>
          <p:cNvPr id="21" name="Rectangle 20">
            <a:extLst>
              <a:ext uri="{FF2B5EF4-FFF2-40B4-BE49-F238E27FC236}">
                <a16:creationId xmlns:a16="http://schemas.microsoft.com/office/drawing/2014/main" id="{2A0D71B0-1946-4FD3-8427-C206052EDC19}"/>
              </a:ext>
            </a:extLst>
          </p:cNvPr>
          <p:cNvSpPr/>
          <p:nvPr/>
        </p:nvSpPr>
        <p:spPr>
          <a:xfrm>
            <a:off x="-52577" y="1469287"/>
            <a:ext cx="2576828"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mj-lt"/>
                <a:ea typeface="Calibri" charset="0"/>
                <a:cs typeface="Times New Roman" charset="0"/>
              </a:rPr>
              <a:t>Classic Fabry Disease</a:t>
            </a:r>
            <a:endParaRPr kumimoji="0" lang="en-US" sz="1200" b="1" i="0" u="none" strike="noStrike" kern="1200" cap="none" spc="0" normalizeH="0" baseline="0" noProof="0" dirty="0">
              <a:ln>
                <a:noFill/>
              </a:ln>
              <a:solidFill>
                <a:schemeClr val="accent1"/>
              </a:solidFill>
              <a:effectLst/>
              <a:uLnTx/>
              <a:uFillTx/>
              <a:latin typeface="+mj-lt"/>
              <a:ea typeface="+mn-ea"/>
              <a:cs typeface="Arial"/>
            </a:endParaRPr>
          </a:p>
        </p:txBody>
      </p:sp>
      <p:sp>
        <p:nvSpPr>
          <p:cNvPr id="22" name="TextBox 21">
            <a:extLst>
              <a:ext uri="{FF2B5EF4-FFF2-40B4-BE49-F238E27FC236}">
                <a16:creationId xmlns:a16="http://schemas.microsoft.com/office/drawing/2014/main" id="{72913409-5A00-4775-A1A5-C4E117A863F3}"/>
              </a:ext>
            </a:extLst>
          </p:cNvPr>
          <p:cNvSpPr txBox="1"/>
          <p:nvPr/>
        </p:nvSpPr>
        <p:spPr>
          <a:xfrm>
            <a:off x="5646016" y="1051978"/>
            <a:ext cx="3154045" cy="553998"/>
          </a:xfrm>
          <a:prstGeom prst="rect">
            <a:avLst/>
          </a:prstGeom>
          <a:noFill/>
        </p:spPr>
        <p:txBody>
          <a:bodyPr wrap="square" rtlCol="0">
            <a:spAutoFit/>
          </a:bodyPr>
          <a:lstStyle/>
          <a:p>
            <a:pPr algn="r"/>
            <a:r>
              <a:rPr lang="en-US" sz="1000" b="1" dirty="0">
                <a:solidFill>
                  <a:schemeClr val="bg1"/>
                </a:solidFill>
              </a:rPr>
              <a:t>GL-3 inclusions increase in podocytes;*</a:t>
            </a:r>
            <a:br>
              <a:rPr lang="en-US" sz="1000" b="1" dirty="0">
                <a:solidFill>
                  <a:schemeClr val="bg1"/>
                </a:solidFill>
              </a:rPr>
            </a:br>
            <a:r>
              <a:rPr lang="en-US" sz="1000" b="1" dirty="0">
                <a:solidFill>
                  <a:schemeClr val="bg1"/>
                </a:solidFill>
              </a:rPr>
              <a:t> GL-3 also accumulates in other renal cell types including endothelial cells</a:t>
            </a:r>
            <a:r>
              <a:rPr lang="en-US" sz="1000" b="1" baseline="30000" dirty="0">
                <a:solidFill>
                  <a:schemeClr val="bg1"/>
                </a:solidFill>
              </a:rPr>
              <a:t>1,2</a:t>
            </a:r>
          </a:p>
        </p:txBody>
      </p:sp>
      <p:sp>
        <p:nvSpPr>
          <p:cNvPr id="24" name="Isosceles Triangle 23">
            <a:extLst>
              <a:ext uri="{FF2B5EF4-FFF2-40B4-BE49-F238E27FC236}">
                <a16:creationId xmlns:a16="http://schemas.microsoft.com/office/drawing/2014/main" id="{A68AE7D7-DFA8-4296-9E4C-C223C1BC426F}"/>
              </a:ext>
            </a:extLst>
          </p:cNvPr>
          <p:cNvSpPr/>
          <p:nvPr/>
        </p:nvSpPr>
        <p:spPr>
          <a:xfrm rot="5400000" flipH="1">
            <a:off x="2330442" y="2352901"/>
            <a:ext cx="404661"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7" name="Isosceles Triangle 26">
            <a:extLst>
              <a:ext uri="{FF2B5EF4-FFF2-40B4-BE49-F238E27FC236}">
                <a16:creationId xmlns:a16="http://schemas.microsoft.com/office/drawing/2014/main" id="{29ABCC13-9507-4BD2-BF16-1E4674F0A8C5}"/>
              </a:ext>
            </a:extLst>
          </p:cNvPr>
          <p:cNvSpPr/>
          <p:nvPr/>
        </p:nvSpPr>
        <p:spPr>
          <a:xfrm rot="5400000" flipH="1">
            <a:off x="4432394" y="2352901"/>
            <a:ext cx="404661"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30" name="Isosceles Triangle 29">
            <a:extLst>
              <a:ext uri="{FF2B5EF4-FFF2-40B4-BE49-F238E27FC236}">
                <a16:creationId xmlns:a16="http://schemas.microsoft.com/office/drawing/2014/main" id="{5A9A2250-21FE-4E36-B415-38465BCD0CC1}"/>
              </a:ext>
            </a:extLst>
          </p:cNvPr>
          <p:cNvSpPr/>
          <p:nvPr/>
        </p:nvSpPr>
        <p:spPr>
          <a:xfrm rot="5400000" flipH="1">
            <a:off x="6534346" y="2352901"/>
            <a:ext cx="404661"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9" name="Slide Number Placeholder 2">
            <a:extLst>
              <a:ext uri="{FF2B5EF4-FFF2-40B4-BE49-F238E27FC236}">
                <a16:creationId xmlns:a16="http://schemas.microsoft.com/office/drawing/2014/main" id="{884374E9-5580-41DC-B681-2D06A20BC8DF}"/>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15</a:t>
            </a:fld>
            <a:endParaRPr lang="en-US" noProof="0" dirty="0"/>
          </a:p>
        </p:txBody>
      </p:sp>
      <p:sp>
        <p:nvSpPr>
          <p:cNvPr id="19" name="TextBox 18">
            <a:extLst>
              <a:ext uri="{FF2B5EF4-FFF2-40B4-BE49-F238E27FC236}">
                <a16:creationId xmlns:a16="http://schemas.microsoft.com/office/drawing/2014/main" id="{C5B90D8E-18BF-4054-B5DC-23C8F08DC19B}"/>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0" name="TextBox 19">
            <a:extLst>
              <a:ext uri="{FF2B5EF4-FFF2-40B4-BE49-F238E27FC236}">
                <a16:creationId xmlns:a16="http://schemas.microsoft.com/office/drawing/2014/main" id="{292FC43D-D257-4226-9428-EC4B266C7130}"/>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8195988F-A884-855D-E3F0-533C19DA4FF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4154458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35EF16-C157-43E7-A491-6FC1D969D87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014867B-35CA-4FF1-AE18-D0EE40740ABA}"/>
              </a:ext>
            </a:extLst>
          </p:cNvPr>
          <p:cNvSpPr>
            <a:spLocks noGrp="1"/>
          </p:cNvSpPr>
          <p:nvPr>
            <p:ph type="sldNum" sz="quarter" idx="16"/>
          </p:nvPr>
        </p:nvSpPr>
        <p:spPr/>
        <p:txBody>
          <a:bodyPr/>
          <a:lstStyle/>
          <a:p>
            <a:fld id="{6B54B0F7-55DD-40D6-B7F4-70B586885C0B}" type="slidenum">
              <a:rPr lang="en-US" noProof="0" smtClean="0"/>
              <a:pPr/>
              <a:t>16</a:t>
            </a:fld>
            <a:endParaRPr lang="en-US" noProof="0" dirty="0"/>
          </a:p>
        </p:txBody>
      </p:sp>
      <p:sp>
        <p:nvSpPr>
          <p:cNvPr id="5" name="Text Placeholder 4">
            <a:extLst>
              <a:ext uri="{FF2B5EF4-FFF2-40B4-BE49-F238E27FC236}">
                <a16:creationId xmlns:a16="http://schemas.microsoft.com/office/drawing/2014/main" id="{B035A918-AB14-4324-9AB7-4279FE9110CF}"/>
              </a:ext>
            </a:extLst>
          </p:cNvPr>
          <p:cNvSpPr>
            <a:spLocks noGrp="1"/>
          </p:cNvSpPr>
          <p:nvPr>
            <p:ph type="body" sz="quarter" idx="21"/>
          </p:nvPr>
        </p:nvSpPr>
        <p:spPr>
          <a:xfrm>
            <a:off x="359450" y="934573"/>
            <a:ext cx="8478000" cy="2904596"/>
          </a:xfrm>
        </p:spPr>
        <p:txBody>
          <a:bodyPr/>
          <a:lstStyle/>
          <a:p>
            <a:pPr lvl="1">
              <a:spcAft>
                <a:spcPts val="500"/>
              </a:spcAft>
            </a:pPr>
            <a:r>
              <a:rPr lang="en-US" sz="1600" dirty="0"/>
              <a:t>A 32-year-old male was referred to nephrology with a 3-week history of </a:t>
            </a:r>
            <a:br>
              <a:rPr lang="en-US" sz="1600" dirty="0"/>
            </a:br>
            <a:r>
              <a:rPr lang="en-US" sz="1600" dirty="0"/>
              <a:t>non-specific symptoms after a trip to Turkey :</a:t>
            </a:r>
          </a:p>
          <a:p>
            <a:pPr lvl="2">
              <a:spcAft>
                <a:spcPts val="500"/>
              </a:spcAft>
            </a:pPr>
            <a:r>
              <a:rPr lang="en-US" sz="1600" dirty="0"/>
              <a:t>fever</a:t>
            </a:r>
          </a:p>
          <a:p>
            <a:pPr lvl="2">
              <a:spcAft>
                <a:spcPts val="500"/>
              </a:spcAft>
            </a:pPr>
            <a:r>
              <a:rPr lang="en-US" sz="1600" dirty="0"/>
              <a:t>abdominal pain</a:t>
            </a:r>
          </a:p>
          <a:p>
            <a:pPr lvl="2">
              <a:spcAft>
                <a:spcPts val="500"/>
              </a:spcAft>
            </a:pPr>
            <a:r>
              <a:rPr lang="en-US" sz="1600" dirty="0"/>
              <a:t>cough</a:t>
            </a:r>
          </a:p>
          <a:p>
            <a:pPr lvl="2">
              <a:spcAft>
                <a:spcPts val="500"/>
              </a:spcAft>
            </a:pPr>
            <a:r>
              <a:rPr lang="en-US" sz="1600" dirty="0"/>
              <a:t>exertional shortness of breath</a:t>
            </a:r>
          </a:p>
          <a:p>
            <a:pPr lvl="1">
              <a:spcAft>
                <a:spcPts val="500"/>
              </a:spcAft>
            </a:pPr>
            <a:r>
              <a:rPr lang="en-US" sz="1600" dirty="0"/>
              <a:t>No significant medical or family history</a:t>
            </a:r>
          </a:p>
        </p:txBody>
      </p:sp>
      <p:sp>
        <p:nvSpPr>
          <p:cNvPr id="7" name="Title 6">
            <a:extLst>
              <a:ext uri="{FF2B5EF4-FFF2-40B4-BE49-F238E27FC236}">
                <a16:creationId xmlns:a16="http://schemas.microsoft.com/office/drawing/2014/main" id="{218FE582-C00D-4900-8A42-2A7C02611595}"/>
              </a:ext>
            </a:extLst>
          </p:cNvPr>
          <p:cNvSpPr>
            <a:spLocks noGrp="1"/>
          </p:cNvSpPr>
          <p:nvPr>
            <p:ph type="title"/>
          </p:nvPr>
        </p:nvSpPr>
        <p:spPr/>
        <p:txBody>
          <a:bodyPr/>
          <a:lstStyle/>
          <a:p>
            <a:r>
              <a:rPr lang="en-US" dirty="0"/>
              <a:t>Case #1: Presentation</a:t>
            </a:r>
          </a:p>
        </p:txBody>
      </p:sp>
      <p:sp>
        <p:nvSpPr>
          <p:cNvPr id="8" name="Text Placeholder 7">
            <a:extLst>
              <a:ext uri="{FF2B5EF4-FFF2-40B4-BE49-F238E27FC236}">
                <a16:creationId xmlns:a16="http://schemas.microsoft.com/office/drawing/2014/main" id="{5CB9A8F9-07AF-4EEE-BD53-32D900BE1B42}"/>
              </a:ext>
            </a:extLst>
          </p:cNvPr>
          <p:cNvSpPr>
            <a:spLocks noGrp="1"/>
          </p:cNvSpPr>
          <p:nvPr>
            <p:ph type="body" sz="quarter" idx="23"/>
          </p:nvPr>
        </p:nvSpPr>
        <p:spPr/>
        <p:txBody>
          <a:bodyPr/>
          <a:lstStyle/>
          <a:p>
            <a:r>
              <a:rPr lang="en-US" dirty="0"/>
              <a:t>Burton JO, et al. BMC Nephrology 2012;13:73–77 </a:t>
            </a:r>
          </a:p>
        </p:txBody>
      </p:sp>
      <p:pic>
        <p:nvPicPr>
          <p:cNvPr id="9" name="Picture 8">
            <a:extLst>
              <a:ext uri="{FF2B5EF4-FFF2-40B4-BE49-F238E27FC236}">
                <a16:creationId xmlns:a16="http://schemas.microsoft.com/office/drawing/2014/main" id="{6887B929-B0AD-4D4B-AB0A-419DB3431633}"/>
              </a:ext>
            </a:extLst>
          </p:cNvPr>
          <p:cNvPicPr>
            <a:picLocks noChangeAspect="1"/>
          </p:cNvPicPr>
          <p:nvPr/>
        </p:nvPicPr>
        <p:blipFill rotWithShape="1">
          <a:blip r:embed="rId3">
            <a:clrChange>
              <a:clrFrom>
                <a:srgbClr val="FFFFFF"/>
              </a:clrFrom>
              <a:clrTo>
                <a:srgbClr val="FFFFFF">
                  <a:alpha val="0"/>
                </a:srgbClr>
              </a:clrTo>
            </a:clrChange>
            <a:duotone>
              <a:prstClr val="black"/>
              <a:schemeClr val="accent2">
                <a:tint val="45000"/>
                <a:satMod val="400000"/>
              </a:schemeClr>
            </a:duotone>
          </a:blip>
          <a:srcRect t="13042"/>
          <a:stretch/>
        </p:blipFill>
        <p:spPr>
          <a:xfrm>
            <a:off x="7051250" y="1467467"/>
            <a:ext cx="1084621" cy="2533892"/>
          </a:xfrm>
          <a:prstGeom prst="rect">
            <a:avLst/>
          </a:prstGeom>
        </p:spPr>
      </p:pic>
      <p:sp>
        <p:nvSpPr>
          <p:cNvPr id="12" name="Rectangle 11">
            <a:extLst>
              <a:ext uri="{FF2B5EF4-FFF2-40B4-BE49-F238E27FC236}">
                <a16:creationId xmlns:a16="http://schemas.microsoft.com/office/drawing/2014/main" id="{69039169-B075-4F65-8105-CB0EC72A6CC6}"/>
              </a:ext>
            </a:extLst>
          </p:cNvPr>
          <p:cNvSpPr>
            <a:spLocks/>
          </p:cNvSpPr>
          <p:nvPr/>
        </p:nvSpPr>
        <p:spPr>
          <a:xfrm>
            <a:off x="331200" y="4008234"/>
            <a:ext cx="8492125" cy="3657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US" sz="1200" b="1" dirty="0">
                <a:solidFill>
                  <a:schemeClr val="tx2"/>
                </a:solidFill>
              </a:rPr>
              <a:t>What initial investigations would you suggest?</a:t>
            </a:r>
          </a:p>
        </p:txBody>
      </p:sp>
      <p:sp>
        <p:nvSpPr>
          <p:cNvPr id="10" name="TextBox 9">
            <a:extLst>
              <a:ext uri="{FF2B5EF4-FFF2-40B4-BE49-F238E27FC236}">
                <a16:creationId xmlns:a16="http://schemas.microsoft.com/office/drawing/2014/main" id="{C0758B91-2E23-41AE-9851-0D102892F066}"/>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1" name="TextBox 10">
            <a:extLst>
              <a:ext uri="{FF2B5EF4-FFF2-40B4-BE49-F238E27FC236}">
                <a16:creationId xmlns:a16="http://schemas.microsoft.com/office/drawing/2014/main" id="{A9E16042-8C26-4CBA-96BB-271E459FD370}"/>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6E70331A-9953-D45F-354C-0B3A22753D4F}"/>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30002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35EF16-C157-43E7-A491-6FC1D969D87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014867B-35CA-4FF1-AE18-D0EE40740ABA}"/>
              </a:ext>
            </a:extLst>
          </p:cNvPr>
          <p:cNvSpPr>
            <a:spLocks noGrp="1"/>
          </p:cNvSpPr>
          <p:nvPr>
            <p:ph type="sldNum" sz="quarter" idx="16"/>
          </p:nvPr>
        </p:nvSpPr>
        <p:spPr/>
        <p:txBody>
          <a:bodyPr/>
          <a:lstStyle/>
          <a:p>
            <a:fld id="{6B54B0F7-55DD-40D6-B7F4-70B586885C0B}" type="slidenum">
              <a:rPr lang="en-US" noProof="0" smtClean="0"/>
              <a:pPr/>
              <a:t>17</a:t>
            </a:fld>
            <a:endParaRPr lang="en-US" noProof="0" dirty="0"/>
          </a:p>
        </p:txBody>
      </p:sp>
      <p:sp>
        <p:nvSpPr>
          <p:cNvPr id="5" name="Text Placeholder 4">
            <a:extLst>
              <a:ext uri="{FF2B5EF4-FFF2-40B4-BE49-F238E27FC236}">
                <a16:creationId xmlns:a16="http://schemas.microsoft.com/office/drawing/2014/main" id="{B035A918-AB14-4324-9AB7-4279FE9110CF}"/>
              </a:ext>
            </a:extLst>
          </p:cNvPr>
          <p:cNvSpPr>
            <a:spLocks noGrp="1"/>
          </p:cNvSpPr>
          <p:nvPr>
            <p:ph type="body" sz="quarter" idx="21"/>
          </p:nvPr>
        </p:nvSpPr>
        <p:spPr>
          <a:xfrm>
            <a:off x="327600" y="863371"/>
            <a:ext cx="5958241" cy="2904596"/>
          </a:xfrm>
        </p:spPr>
        <p:txBody>
          <a:bodyPr/>
          <a:lstStyle/>
          <a:p>
            <a:pPr lvl="1">
              <a:spcAft>
                <a:spcPts val="500"/>
              </a:spcAft>
            </a:pPr>
            <a:r>
              <a:rPr lang="en-US" sz="1400" dirty="0"/>
              <a:t>Work-up showed:</a:t>
            </a:r>
          </a:p>
          <a:p>
            <a:pPr lvl="2">
              <a:spcAft>
                <a:spcPts val="500"/>
              </a:spcAft>
            </a:pPr>
            <a:r>
              <a:rPr lang="en-US" sz="1400" dirty="0"/>
              <a:t>WBC count 13.8 x 10</a:t>
            </a:r>
            <a:r>
              <a:rPr lang="en-US" sz="1400" baseline="30000" dirty="0"/>
              <a:t>9</a:t>
            </a:r>
            <a:r>
              <a:rPr lang="en-US" sz="1400" dirty="0"/>
              <a:t>/L</a:t>
            </a:r>
          </a:p>
          <a:p>
            <a:pPr lvl="2">
              <a:spcAft>
                <a:spcPts val="500"/>
              </a:spcAft>
            </a:pPr>
            <a:r>
              <a:rPr lang="en-US" sz="1400" dirty="0"/>
              <a:t>CRP 278 mg/L</a:t>
            </a:r>
          </a:p>
          <a:p>
            <a:pPr lvl="2">
              <a:spcAft>
                <a:spcPts val="500"/>
              </a:spcAft>
            </a:pPr>
            <a:r>
              <a:rPr lang="en-US" sz="1400" dirty="0"/>
              <a:t>Urine protein: creatinine ratio 285 mg/dL (normal level &lt;30 mg/dL)</a:t>
            </a:r>
          </a:p>
          <a:p>
            <a:pPr lvl="2">
              <a:spcAft>
                <a:spcPts val="500"/>
              </a:spcAft>
            </a:pPr>
            <a:r>
              <a:rPr lang="en-US" sz="1400" dirty="0"/>
              <a:t>Cardiomegaly on chest X-ray; pericardial effusion on echocardiogram</a:t>
            </a:r>
          </a:p>
          <a:p>
            <a:pPr lvl="2">
              <a:spcAft>
                <a:spcPts val="500"/>
              </a:spcAft>
            </a:pPr>
            <a:r>
              <a:rPr lang="en-US" sz="1400" dirty="0"/>
              <a:t>Splenomegaly with normal appearing kidneys on sonogram</a:t>
            </a:r>
          </a:p>
          <a:p>
            <a:pPr lvl="1">
              <a:spcAft>
                <a:spcPts val="500"/>
              </a:spcAft>
            </a:pPr>
            <a:r>
              <a:rPr lang="en-US" sz="1400" dirty="0"/>
              <a:t>Treatment for atypical infection improved WBC and CRP levels, but creatinine continued to rise</a:t>
            </a:r>
          </a:p>
        </p:txBody>
      </p:sp>
      <p:sp>
        <p:nvSpPr>
          <p:cNvPr id="7" name="Title 6">
            <a:extLst>
              <a:ext uri="{FF2B5EF4-FFF2-40B4-BE49-F238E27FC236}">
                <a16:creationId xmlns:a16="http://schemas.microsoft.com/office/drawing/2014/main" id="{218FE582-C00D-4900-8A42-2A7C02611595}"/>
              </a:ext>
            </a:extLst>
          </p:cNvPr>
          <p:cNvSpPr>
            <a:spLocks noGrp="1"/>
          </p:cNvSpPr>
          <p:nvPr>
            <p:ph type="title"/>
          </p:nvPr>
        </p:nvSpPr>
        <p:spPr/>
        <p:txBody>
          <a:bodyPr/>
          <a:lstStyle/>
          <a:p>
            <a:r>
              <a:rPr lang="en-US" dirty="0"/>
              <a:t>Case #1: Initial Investigations</a:t>
            </a:r>
          </a:p>
        </p:txBody>
      </p:sp>
      <p:sp>
        <p:nvSpPr>
          <p:cNvPr id="8" name="Text Placeholder 7">
            <a:extLst>
              <a:ext uri="{FF2B5EF4-FFF2-40B4-BE49-F238E27FC236}">
                <a16:creationId xmlns:a16="http://schemas.microsoft.com/office/drawing/2014/main" id="{5CB9A8F9-07AF-4EEE-BD53-32D900BE1B42}"/>
              </a:ext>
            </a:extLst>
          </p:cNvPr>
          <p:cNvSpPr>
            <a:spLocks noGrp="1"/>
          </p:cNvSpPr>
          <p:nvPr>
            <p:ph type="body" sz="quarter" idx="23"/>
          </p:nvPr>
        </p:nvSpPr>
        <p:spPr/>
        <p:txBody>
          <a:bodyPr/>
          <a:lstStyle/>
          <a:p>
            <a:r>
              <a:rPr lang="en-US" dirty="0"/>
              <a:t>CRP, C-reactive protein; WBC, white blood cell</a:t>
            </a:r>
            <a:br>
              <a:rPr lang="en-US" dirty="0"/>
            </a:br>
            <a:r>
              <a:rPr lang="en-US" dirty="0"/>
              <a:t>Burton JO, et al. BMC Nephrology 2012;13:73–77 </a:t>
            </a:r>
          </a:p>
        </p:txBody>
      </p:sp>
      <p:sp>
        <p:nvSpPr>
          <p:cNvPr id="10" name="Rectangle 9">
            <a:extLst>
              <a:ext uri="{FF2B5EF4-FFF2-40B4-BE49-F238E27FC236}">
                <a16:creationId xmlns:a16="http://schemas.microsoft.com/office/drawing/2014/main" id="{23F2A410-7DFE-43CD-B422-385E24F8B51E}"/>
              </a:ext>
            </a:extLst>
          </p:cNvPr>
          <p:cNvSpPr>
            <a:spLocks/>
          </p:cNvSpPr>
          <p:nvPr/>
        </p:nvSpPr>
        <p:spPr>
          <a:xfrm>
            <a:off x="331200" y="4008234"/>
            <a:ext cx="8492125" cy="3657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US" sz="1200" b="1" dirty="0">
                <a:solidFill>
                  <a:schemeClr val="tx2"/>
                </a:solidFill>
              </a:rPr>
              <a:t>What would be your next steps?</a:t>
            </a:r>
          </a:p>
        </p:txBody>
      </p:sp>
      <p:sp>
        <p:nvSpPr>
          <p:cNvPr id="9" name="TextBox 8">
            <a:extLst>
              <a:ext uri="{FF2B5EF4-FFF2-40B4-BE49-F238E27FC236}">
                <a16:creationId xmlns:a16="http://schemas.microsoft.com/office/drawing/2014/main" id="{93C6E4F8-7BB2-4485-BFC3-320A762F7784}"/>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2" name="TextBox 11">
            <a:extLst>
              <a:ext uri="{FF2B5EF4-FFF2-40B4-BE49-F238E27FC236}">
                <a16:creationId xmlns:a16="http://schemas.microsoft.com/office/drawing/2014/main" id="{8EB48971-7694-4174-912A-D539C87A01CA}"/>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52E6FF97-72B9-1362-2DA1-1F9B928BFC7B}"/>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33511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35EF16-C157-43E7-A491-6FC1D969D87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014867B-35CA-4FF1-AE18-D0EE40740ABA}"/>
              </a:ext>
            </a:extLst>
          </p:cNvPr>
          <p:cNvSpPr>
            <a:spLocks noGrp="1"/>
          </p:cNvSpPr>
          <p:nvPr>
            <p:ph type="sldNum" sz="quarter" idx="16"/>
          </p:nvPr>
        </p:nvSpPr>
        <p:spPr/>
        <p:txBody>
          <a:bodyPr/>
          <a:lstStyle/>
          <a:p>
            <a:fld id="{6B54B0F7-55DD-40D6-B7F4-70B586885C0B}" type="slidenum">
              <a:rPr lang="en-US" noProof="0" smtClean="0"/>
              <a:pPr/>
              <a:t>18</a:t>
            </a:fld>
            <a:endParaRPr lang="en-US" noProof="0" dirty="0"/>
          </a:p>
        </p:txBody>
      </p:sp>
      <p:sp>
        <p:nvSpPr>
          <p:cNvPr id="7" name="Title 6">
            <a:extLst>
              <a:ext uri="{FF2B5EF4-FFF2-40B4-BE49-F238E27FC236}">
                <a16:creationId xmlns:a16="http://schemas.microsoft.com/office/drawing/2014/main" id="{218FE582-C00D-4900-8A42-2A7C02611595}"/>
              </a:ext>
            </a:extLst>
          </p:cNvPr>
          <p:cNvSpPr>
            <a:spLocks noGrp="1"/>
          </p:cNvSpPr>
          <p:nvPr>
            <p:ph type="title"/>
          </p:nvPr>
        </p:nvSpPr>
        <p:spPr/>
        <p:txBody>
          <a:bodyPr/>
          <a:lstStyle/>
          <a:p>
            <a:r>
              <a:rPr lang="en-US" dirty="0"/>
              <a:t>Case #1: Histology</a:t>
            </a:r>
          </a:p>
        </p:txBody>
      </p:sp>
      <p:sp>
        <p:nvSpPr>
          <p:cNvPr id="8" name="Text Placeholder 7">
            <a:extLst>
              <a:ext uri="{FF2B5EF4-FFF2-40B4-BE49-F238E27FC236}">
                <a16:creationId xmlns:a16="http://schemas.microsoft.com/office/drawing/2014/main" id="{5CB9A8F9-07AF-4EEE-BD53-32D900BE1B42}"/>
              </a:ext>
            </a:extLst>
          </p:cNvPr>
          <p:cNvSpPr>
            <a:spLocks noGrp="1"/>
          </p:cNvSpPr>
          <p:nvPr>
            <p:ph type="body" sz="quarter" idx="23"/>
          </p:nvPr>
        </p:nvSpPr>
        <p:spPr>
          <a:xfrm>
            <a:off x="334477" y="4398493"/>
            <a:ext cx="8478000" cy="218675"/>
          </a:xfrm>
        </p:spPr>
        <p:txBody>
          <a:bodyPr/>
          <a:lstStyle/>
          <a:p>
            <a:r>
              <a:rPr lang="en-US" dirty="0"/>
              <a:t>Burton JO, et al. BMC Nephrology 2012;13:73–77 </a:t>
            </a:r>
          </a:p>
        </p:txBody>
      </p:sp>
      <p:sp>
        <p:nvSpPr>
          <p:cNvPr id="10" name="Rectangle 9">
            <a:extLst>
              <a:ext uri="{FF2B5EF4-FFF2-40B4-BE49-F238E27FC236}">
                <a16:creationId xmlns:a16="http://schemas.microsoft.com/office/drawing/2014/main" id="{23F2A410-7DFE-43CD-B422-385E24F8B51E}"/>
              </a:ext>
            </a:extLst>
          </p:cNvPr>
          <p:cNvSpPr>
            <a:spLocks/>
          </p:cNvSpPr>
          <p:nvPr/>
        </p:nvSpPr>
        <p:spPr>
          <a:xfrm>
            <a:off x="331200" y="4008234"/>
            <a:ext cx="8492125" cy="3657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US" sz="1200" b="1" dirty="0">
                <a:solidFill>
                  <a:schemeClr val="tx2"/>
                </a:solidFill>
              </a:rPr>
              <a:t>What would be in your differential diagnosis?</a:t>
            </a:r>
          </a:p>
        </p:txBody>
      </p:sp>
      <p:sp>
        <p:nvSpPr>
          <p:cNvPr id="12" name="Rectangle 11">
            <a:extLst>
              <a:ext uri="{FF2B5EF4-FFF2-40B4-BE49-F238E27FC236}">
                <a16:creationId xmlns:a16="http://schemas.microsoft.com/office/drawing/2014/main" id="{FE0E6054-A8A6-4E76-BF95-3C6E3B719821}"/>
              </a:ext>
            </a:extLst>
          </p:cNvPr>
          <p:cNvSpPr>
            <a:spLocks/>
          </p:cNvSpPr>
          <p:nvPr/>
        </p:nvSpPr>
        <p:spPr>
          <a:xfrm>
            <a:off x="331200" y="1186045"/>
            <a:ext cx="8492125" cy="195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1"/>
                </a:solidFill>
                <a:effectLst/>
                <a:uLnTx/>
                <a:uFillTx/>
                <a:latin typeface="Verdana"/>
                <a:ea typeface="+mn-ea"/>
                <a:cs typeface="+mn-cs"/>
              </a:rPr>
              <a:t>Histological Sections from Subsequent Renal Biopsy</a:t>
            </a:r>
          </a:p>
        </p:txBody>
      </p:sp>
      <p:pic>
        <p:nvPicPr>
          <p:cNvPr id="14" name="Picture 8">
            <a:extLst>
              <a:ext uri="{FF2B5EF4-FFF2-40B4-BE49-F238E27FC236}">
                <a16:creationId xmlns:a16="http://schemas.microsoft.com/office/drawing/2014/main" id="{32FC6712-4A39-4F4F-956C-666B2DB1DC9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302" t="3707" r="50066" b="23096"/>
          <a:stretch/>
        </p:blipFill>
        <p:spPr bwMode="auto">
          <a:xfrm>
            <a:off x="1382549" y="1514234"/>
            <a:ext cx="2019626" cy="1626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a:extLst>
              <a:ext uri="{FF2B5EF4-FFF2-40B4-BE49-F238E27FC236}">
                <a16:creationId xmlns:a16="http://schemas.microsoft.com/office/drawing/2014/main" id="{A61142FB-6D7F-4F53-BA46-4A943E2E1E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157" t="3707" r="15882" b="23096"/>
          <a:stretch/>
        </p:blipFill>
        <p:spPr bwMode="auto">
          <a:xfrm>
            <a:off x="5796914" y="1514235"/>
            <a:ext cx="1922146" cy="1626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 Placeholder 4">
            <a:extLst>
              <a:ext uri="{FF2B5EF4-FFF2-40B4-BE49-F238E27FC236}">
                <a16:creationId xmlns:a16="http://schemas.microsoft.com/office/drawing/2014/main" id="{D72CABD0-2D90-4BB3-923C-FBEEFE124384}"/>
              </a:ext>
            </a:extLst>
          </p:cNvPr>
          <p:cNvSpPr>
            <a:spLocks noGrp="1"/>
          </p:cNvSpPr>
          <p:nvPr>
            <p:ph type="body" sz="quarter" idx="21"/>
          </p:nvPr>
        </p:nvSpPr>
        <p:spPr>
          <a:xfrm>
            <a:off x="331525" y="3154337"/>
            <a:ext cx="4126175" cy="479849"/>
          </a:xfrm>
        </p:spPr>
        <p:txBody>
          <a:bodyPr/>
          <a:lstStyle/>
          <a:p>
            <a:pPr marL="0" lvl="1" indent="0" algn="ctr">
              <a:buNone/>
            </a:pPr>
            <a:r>
              <a:rPr lang="en-US" dirty="0"/>
              <a:t>(a) toluidine blue staining demonstrating </a:t>
            </a:r>
            <a:br>
              <a:rPr lang="en-US" dirty="0"/>
            </a:br>
            <a:r>
              <a:rPr lang="en-US" dirty="0"/>
              <a:t>abundant deposition of glycolipid inclusions </a:t>
            </a:r>
            <a:br>
              <a:rPr lang="en-US" dirty="0"/>
            </a:br>
            <a:r>
              <a:rPr lang="en-US" dirty="0"/>
              <a:t>within the podocytes</a:t>
            </a:r>
          </a:p>
        </p:txBody>
      </p:sp>
      <p:sp>
        <p:nvSpPr>
          <p:cNvPr id="18" name="Text Placeholder 4">
            <a:extLst>
              <a:ext uri="{FF2B5EF4-FFF2-40B4-BE49-F238E27FC236}">
                <a16:creationId xmlns:a16="http://schemas.microsoft.com/office/drawing/2014/main" id="{1084D374-D681-4AE9-B52F-253AFEE53C1B}"/>
              </a:ext>
            </a:extLst>
          </p:cNvPr>
          <p:cNvSpPr txBox="1">
            <a:spLocks/>
          </p:cNvSpPr>
          <p:nvPr/>
        </p:nvSpPr>
        <p:spPr>
          <a:xfrm>
            <a:off x="4697150" y="3154337"/>
            <a:ext cx="4126175" cy="479849"/>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buFontTx/>
              <a:buNone/>
            </a:pPr>
            <a:r>
              <a:rPr lang="en-US" dirty="0"/>
              <a:t>(b) electron microscopy with ‘zebra’ </a:t>
            </a:r>
            <a:br>
              <a:rPr lang="en-US" dirty="0"/>
            </a:br>
            <a:r>
              <a:rPr lang="en-US" dirty="0"/>
              <a:t>bodies – enlarged secondary lysosomes packed </a:t>
            </a:r>
            <a:br>
              <a:rPr lang="en-US" dirty="0"/>
            </a:br>
            <a:r>
              <a:rPr lang="en-US" dirty="0"/>
              <a:t>with lamellated membrane structure</a:t>
            </a:r>
          </a:p>
        </p:txBody>
      </p:sp>
      <p:sp>
        <p:nvSpPr>
          <p:cNvPr id="13" name="TextBox 12">
            <a:extLst>
              <a:ext uri="{FF2B5EF4-FFF2-40B4-BE49-F238E27FC236}">
                <a16:creationId xmlns:a16="http://schemas.microsoft.com/office/drawing/2014/main" id="{7B81C64B-C109-48C9-8C96-0DDECA7A9103}"/>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6" name="TextBox 15">
            <a:extLst>
              <a:ext uri="{FF2B5EF4-FFF2-40B4-BE49-F238E27FC236}">
                <a16:creationId xmlns:a16="http://schemas.microsoft.com/office/drawing/2014/main" id="{F914C305-0F1E-44B7-BBC7-7C1531F10041}"/>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CAF34732-E11F-47FA-BF5A-C61F17B2F933}"/>
              </a:ext>
            </a:extLst>
          </p:cNvPr>
          <p:cNvSpPr txBox="1"/>
          <p:nvPr/>
        </p:nvSpPr>
        <p:spPr>
          <a:xfrm>
            <a:off x="230983" y="4355797"/>
            <a:ext cx="2429934" cy="184666"/>
          </a:xfrm>
          <a:prstGeom prst="rect">
            <a:avLst/>
          </a:prstGeom>
          <a:noFill/>
        </p:spPr>
        <p:txBody>
          <a:bodyPr wrap="square" rtlCol="0">
            <a:spAutoFit/>
          </a:bodyPr>
          <a:lstStyle/>
          <a:p>
            <a:r>
              <a:rPr lang="en-US" sz="600" dirty="0"/>
              <a:t>Images used with permission.</a:t>
            </a:r>
          </a:p>
        </p:txBody>
      </p:sp>
      <p:sp>
        <p:nvSpPr>
          <p:cNvPr id="5" name="TextBox 4">
            <a:extLst>
              <a:ext uri="{FF2B5EF4-FFF2-40B4-BE49-F238E27FC236}">
                <a16:creationId xmlns:a16="http://schemas.microsoft.com/office/drawing/2014/main" id="{732C6327-C3EA-B6C5-F3CA-07ECA99E890F}"/>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8124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35EF16-C157-43E7-A491-6FC1D969D87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014867B-35CA-4FF1-AE18-D0EE40740ABA}"/>
              </a:ext>
            </a:extLst>
          </p:cNvPr>
          <p:cNvSpPr>
            <a:spLocks noGrp="1"/>
          </p:cNvSpPr>
          <p:nvPr>
            <p:ph type="sldNum" sz="quarter" idx="16"/>
          </p:nvPr>
        </p:nvSpPr>
        <p:spPr/>
        <p:txBody>
          <a:bodyPr/>
          <a:lstStyle/>
          <a:p>
            <a:fld id="{6B54B0F7-55DD-40D6-B7F4-70B586885C0B}" type="slidenum">
              <a:rPr lang="en-US" noProof="0" smtClean="0"/>
              <a:pPr/>
              <a:t>19</a:t>
            </a:fld>
            <a:endParaRPr lang="en-US" noProof="0" dirty="0"/>
          </a:p>
        </p:txBody>
      </p:sp>
      <p:sp>
        <p:nvSpPr>
          <p:cNvPr id="7" name="Title 6">
            <a:extLst>
              <a:ext uri="{FF2B5EF4-FFF2-40B4-BE49-F238E27FC236}">
                <a16:creationId xmlns:a16="http://schemas.microsoft.com/office/drawing/2014/main" id="{218FE582-C00D-4900-8A42-2A7C02611595}"/>
              </a:ext>
            </a:extLst>
          </p:cNvPr>
          <p:cNvSpPr>
            <a:spLocks noGrp="1"/>
          </p:cNvSpPr>
          <p:nvPr>
            <p:ph type="title"/>
          </p:nvPr>
        </p:nvSpPr>
        <p:spPr/>
        <p:txBody>
          <a:bodyPr/>
          <a:lstStyle/>
          <a:p>
            <a:r>
              <a:rPr lang="en-US" dirty="0"/>
              <a:t>Case #1: Diagnosis</a:t>
            </a:r>
          </a:p>
        </p:txBody>
      </p:sp>
      <p:sp>
        <p:nvSpPr>
          <p:cNvPr id="8" name="Text Placeholder 7">
            <a:extLst>
              <a:ext uri="{FF2B5EF4-FFF2-40B4-BE49-F238E27FC236}">
                <a16:creationId xmlns:a16="http://schemas.microsoft.com/office/drawing/2014/main" id="{5CB9A8F9-07AF-4EEE-BD53-32D900BE1B42}"/>
              </a:ext>
            </a:extLst>
          </p:cNvPr>
          <p:cNvSpPr>
            <a:spLocks noGrp="1"/>
          </p:cNvSpPr>
          <p:nvPr>
            <p:ph type="body" sz="quarter" idx="23"/>
          </p:nvPr>
        </p:nvSpPr>
        <p:spPr/>
        <p:txBody>
          <a:bodyPr/>
          <a:lstStyle/>
          <a:p>
            <a:r>
              <a:rPr lang="fr-FR" dirty="0"/>
              <a:t>NR, normal range.</a:t>
            </a:r>
          </a:p>
          <a:p>
            <a:r>
              <a:rPr lang="fr-FR" dirty="0"/>
              <a:t>Burton JO, et al. BMC Nephrology 2012;13:73–77</a:t>
            </a:r>
          </a:p>
        </p:txBody>
      </p:sp>
      <p:sp>
        <p:nvSpPr>
          <p:cNvPr id="16" name="Text Placeholder 4">
            <a:extLst>
              <a:ext uri="{FF2B5EF4-FFF2-40B4-BE49-F238E27FC236}">
                <a16:creationId xmlns:a16="http://schemas.microsoft.com/office/drawing/2014/main" id="{2B7D325C-79C6-4975-8900-F38B73120D58}"/>
              </a:ext>
            </a:extLst>
          </p:cNvPr>
          <p:cNvSpPr txBox="1">
            <a:spLocks/>
          </p:cNvSpPr>
          <p:nvPr/>
        </p:nvSpPr>
        <p:spPr>
          <a:xfrm>
            <a:off x="437850" y="1055944"/>
            <a:ext cx="5958241" cy="2904596"/>
          </a:xfrm>
          <a:prstGeom prst="rect">
            <a:avLst/>
          </a:prstGeom>
        </p:spPr>
        <p:txBody>
          <a:bodyPr vert="horz" lIns="0" tIns="0" rIns="0" bIns="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500"/>
              </a:spcAft>
            </a:pPr>
            <a:r>
              <a:rPr lang="en-US" sz="1300" dirty="0"/>
              <a:t>Suspicion of Fabry disease was prompted by histology:</a:t>
            </a:r>
          </a:p>
          <a:p>
            <a:pPr lvl="2">
              <a:spcAft>
                <a:spcPts val="500"/>
              </a:spcAft>
            </a:pPr>
            <a:r>
              <a:rPr lang="en-US" sz="1300" dirty="0"/>
              <a:t>Abundant deposition of glycolipid in kidney podocytes</a:t>
            </a:r>
          </a:p>
          <a:p>
            <a:pPr lvl="2">
              <a:spcAft>
                <a:spcPts val="500"/>
              </a:spcAft>
            </a:pPr>
            <a:r>
              <a:rPr lang="en-US" sz="1300" dirty="0"/>
              <a:t>Presence of ‘zebra’ bodies </a:t>
            </a:r>
          </a:p>
          <a:p>
            <a:pPr lvl="1">
              <a:spcAft>
                <a:spcPts val="500"/>
              </a:spcAft>
            </a:pPr>
            <a:r>
              <a:rPr lang="el-GR" sz="1300" dirty="0"/>
              <a:t>α-</a:t>
            </a:r>
            <a:r>
              <a:rPr lang="en-US" sz="1300" dirty="0"/>
              <a:t>Gal A activity tests confirmed the diagnosis:</a:t>
            </a:r>
          </a:p>
          <a:p>
            <a:pPr lvl="2">
              <a:spcAft>
                <a:spcPts val="500"/>
              </a:spcAft>
            </a:pPr>
            <a:r>
              <a:rPr lang="en-US" sz="1300" dirty="0"/>
              <a:t>Dried blood spot: 3.61 pmol/spot/h (NR 5.51–58.1 pmol/spot/h)</a:t>
            </a:r>
          </a:p>
          <a:p>
            <a:pPr lvl="2">
              <a:spcAft>
                <a:spcPts val="500"/>
              </a:spcAft>
            </a:pPr>
            <a:r>
              <a:rPr lang="en-US" sz="1300" dirty="0"/>
              <a:t>Plasma: 1.88 µmol/L/h (NR 3–20 µmol/L/h)</a:t>
            </a:r>
          </a:p>
          <a:p>
            <a:pPr lvl="1">
              <a:spcAft>
                <a:spcPts val="500"/>
              </a:spcAft>
            </a:pPr>
            <a:r>
              <a:rPr lang="en-US" sz="1300" i="1" dirty="0"/>
              <a:t>GLA </a:t>
            </a:r>
            <a:r>
              <a:rPr lang="en-US" sz="1300" dirty="0"/>
              <a:t>gene sequencing revealed a missense point mutation</a:t>
            </a:r>
          </a:p>
          <a:p>
            <a:pPr lvl="1">
              <a:spcAft>
                <a:spcPts val="500"/>
              </a:spcAft>
            </a:pPr>
            <a:r>
              <a:rPr lang="en-US" sz="1300" dirty="0"/>
              <a:t>Patient became dialysis dependent over the next 6 months</a:t>
            </a:r>
          </a:p>
          <a:p>
            <a:pPr lvl="1">
              <a:spcAft>
                <a:spcPts val="500"/>
              </a:spcAft>
            </a:pPr>
            <a:endParaRPr lang="en-US" sz="1300" dirty="0"/>
          </a:p>
        </p:txBody>
      </p:sp>
      <p:sp>
        <p:nvSpPr>
          <p:cNvPr id="20" name="Rectangle 19">
            <a:extLst>
              <a:ext uri="{FF2B5EF4-FFF2-40B4-BE49-F238E27FC236}">
                <a16:creationId xmlns:a16="http://schemas.microsoft.com/office/drawing/2014/main" id="{F749CD96-4AC8-4FF1-A1A8-1B8EEDB79D21}"/>
              </a:ext>
            </a:extLst>
          </p:cNvPr>
          <p:cNvSpPr>
            <a:spLocks/>
          </p:cNvSpPr>
          <p:nvPr/>
        </p:nvSpPr>
        <p:spPr>
          <a:xfrm>
            <a:off x="331200" y="3767603"/>
            <a:ext cx="8492125" cy="5953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US" sz="1100" b="1" dirty="0">
                <a:solidFill>
                  <a:schemeClr val="tx2"/>
                </a:solidFill>
              </a:rPr>
              <a:t>Although signs and symptoms weren’t suggestive of Fabry disease,</a:t>
            </a:r>
            <a:br>
              <a:rPr lang="en-US" sz="1100" b="1" dirty="0">
                <a:solidFill>
                  <a:schemeClr val="tx2"/>
                </a:solidFill>
              </a:rPr>
            </a:br>
            <a:r>
              <a:rPr lang="en-US" sz="1100" b="1" dirty="0">
                <a:solidFill>
                  <a:schemeClr val="tx2"/>
                </a:solidFill>
              </a:rPr>
              <a:t>the clinician was vigilant and diagnosed based on histology</a:t>
            </a:r>
          </a:p>
          <a:p>
            <a:pPr marL="0" indent="0" algn="ctr">
              <a:buNone/>
            </a:pPr>
            <a:r>
              <a:rPr lang="en-US" sz="1100" b="1" dirty="0">
                <a:solidFill>
                  <a:schemeClr val="tx2"/>
                </a:solidFill>
              </a:rPr>
              <a:t>Would you have considered Fabry disease?</a:t>
            </a:r>
          </a:p>
        </p:txBody>
      </p:sp>
      <p:sp>
        <p:nvSpPr>
          <p:cNvPr id="9" name="TextBox 8">
            <a:extLst>
              <a:ext uri="{FF2B5EF4-FFF2-40B4-BE49-F238E27FC236}">
                <a16:creationId xmlns:a16="http://schemas.microsoft.com/office/drawing/2014/main" id="{F71F7146-54C3-4C89-90F2-C7745B573061}"/>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0" name="TextBox 9">
            <a:extLst>
              <a:ext uri="{FF2B5EF4-FFF2-40B4-BE49-F238E27FC236}">
                <a16:creationId xmlns:a16="http://schemas.microsoft.com/office/drawing/2014/main" id="{AE566FF8-2A17-44A8-A382-575361777F56}"/>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610058E2-2E45-F7A1-AC9E-EE9E18DC6FE0}"/>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94754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83A3747-74B8-4965-871E-7375C403C28C}"/>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5" name="Text Placeholder 4">
            <a:extLst>
              <a:ext uri="{FF2B5EF4-FFF2-40B4-BE49-F238E27FC236}">
                <a16:creationId xmlns:a16="http://schemas.microsoft.com/office/drawing/2014/main" id="{9A724040-877D-41BF-8419-8299E2A6434C}"/>
              </a:ext>
            </a:extLst>
          </p:cNvPr>
          <p:cNvSpPr>
            <a:spLocks noGrp="1"/>
          </p:cNvSpPr>
          <p:nvPr>
            <p:ph type="body" sz="quarter" idx="21"/>
          </p:nvPr>
        </p:nvSpPr>
        <p:spPr/>
        <p:txBody>
          <a:bodyPr/>
          <a:lstStyle/>
          <a:p>
            <a:pPr algn="ctr"/>
            <a:r>
              <a:rPr lang="en-US" sz="2000" dirty="0"/>
              <a:t>This program is non-promotional and sponsored by Sanofi. I am being compensated and/or receiving an honorarium from Sanofi in connection with this presentation.</a:t>
            </a:r>
          </a:p>
          <a:p>
            <a:pPr algn="ctr"/>
            <a:endParaRPr lang="en-US" sz="2000" dirty="0"/>
          </a:p>
          <a:p>
            <a:pPr algn="ctr"/>
            <a:r>
              <a:rPr lang="en-US" sz="2000" dirty="0"/>
              <a:t>The content contained in this presentation was developed by Sanofi and is not eligible for continuing medical education (CME) credits.</a:t>
            </a:r>
          </a:p>
        </p:txBody>
      </p:sp>
      <p:sp>
        <p:nvSpPr>
          <p:cNvPr id="7" name="Title 6">
            <a:extLst>
              <a:ext uri="{FF2B5EF4-FFF2-40B4-BE49-F238E27FC236}">
                <a16:creationId xmlns:a16="http://schemas.microsoft.com/office/drawing/2014/main" id="{7ECF8DA9-E143-47E1-8E97-880574EF1D8B}"/>
              </a:ext>
            </a:extLst>
          </p:cNvPr>
          <p:cNvSpPr>
            <a:spLocks noGrp="1"/>
          </p:cNvSpPr>
          <p:nvPr>
            <p:ph type="title"/>
          </p:nvPr>
        </p:nvSpPr>
        <p:spPr/>
        <p:txBody>
          <a:bodyPr/>
          <a:lstStyle/>
          <a:p>
            <a:r>
              <a:rPr lang="en-US" dirty="0"/>
              <a:t>NOTICE</a:t>
            </a:r>
          </a:p>
        </p:txBody>
      </p:sp>
      <p:sp>
        <p:nvSpPr>
          <p:cNvPr id="6" name="TextBox 5">
            <a:extLst>
              <a:ext uri="{FF2B5EF4-FFF2-40B4-BE49-F238E27FC236}">
                <a16:creationId xmlns:a16="http://schemas.microsoft.com/office/drawing/2014/main" id="{FD32B4B1-2EBA-44CD-62E6-CCE820F5E3E1}"/>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418966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D0B9B608-DA10-42AC-951F-F65515A1C830}"/>
              </a:ext>
            </a:extLst>
          </p:cNvPr>
          <p:cNvSpPr>
            <a:spLocks noGrp="1"/>
          </p:cNvSpPr>
          <p:nvPr>
            <p:ph type="body" sz="quarter" idx="23"/>
          </p:nvPr>
        </p:nvSpPr>
        <p:spPr>
          <a:xfrm>
            <a:off x="1925660" y="2265747"/>
            <a:ext cx="5292680" cy="332399"/>
          </a:xfrm>
        </p:spPr>
        <p:txBody>
          <a:bodyPr/>
          <a:lstStyle/>
          <a:p>
            <a:pPr algn="ctr"/>
            <a:r>
              <a:rPr lang="en-US" dirty="0"/>
              <a:t>Fabry Disease Manifestations: </a:t>
            </a:r>
            <a:br>
              <a:rPr lang="en-US" dirty="0"/>
            </a:br>
            <a:r>
              <a:rPr lang="en-US" dirty="0"/>
              <a:t>Cardiovascular</a:t>
            </a:r>
          </a:p>
        </p:txBody>
      </p:sp>
      <p:sp>
        <p:nvSpPr>
          <p:cNvPr id="2" name="Footer Placeholder 1">
            <a:extLst>
              <a:ext uri="{FF2B5EF4-FFF2-40B4-BE49-F238E27FC236}">
                <a16:creationId xmlns:a16="http://schemas.microsoft.com/office/drawing/2014/main" id="{3E8C7D53-680D-46FE-A47E-3AC1722BB8B5}"/>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24E68FB6-04C1-2C16-6AD8-3ED50566C6BB}"/>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866811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D2E80E6A-874F-4AA8-97CA-E8106BBE2BBB}"/>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0345994B-AAC8-4DCD-99CF-5992E2AA1F9E}"/>
              </a:ext>
            </a:extLst>
          </p:cNvPr>
          <p:cNvSpPr>
            <a:spLocks noGrp="1"/>
          </p:cNvSpPr>
          <p:nvPr>
            <p:ph type="title"/>
          </p:nvPr>
        </p:nvSpPr>
        <p:spPr>
          <a:xfrm>
            <a:off x="324325" y="243683"/>
            <a:ext cx="8485200" cy="561185"/>
          </a:xfrm>
        </p:spPr>
        <p:txBody>
          <a:bodyPr/>
          <a:lstStyle/>
          <a:p>
            <a:r>
              <a:rPr lang="en-US" dirty="0"/>
              <a:t>Cardiovascular Manifestations of Classic Fabry Disease</a:t>
            </a:r>
          </a:p>
        </p:txBody>
      </p:sp>
      <p:sp>
        <p:nvSpPr>
          <p:cNvPr id="12" name="Text Placeholder 11">
            <a:extLst>
              <a:ext uri="{FF2B5EF4-FFF2-40B4-BE49-F238E27FC236}">
                <a16:creationId xmlns:a16="http://schemas.microsoft.com/office/drawing/2014/main" id="{754D5BEA-090B-44F8-99DD-BDF293BEE5BE}"/>
              </a:ext>
            </a:extLst>
          </p:cNvPr>
          <p:cNvSpPr>
            <a:spLocks noGrp="1"/>
          </p:cNvSpPr>
          <p:nvPr>
            <p:ph type="body" sz="quarter" idx="23"/>
          </p:nvPr>
        </p:nvSpPr>
        <p:spPr>
          <a:xfrm>
            <a:off x="309675" y="4507355"/>
            <a:ext cx="8478000" cy="218675"/>
          </a:xfrm>
        </p:spPr>
        <p:txBody>
          <a:bodyPr/>
          <a:lstStyle/>
          <a:p>
            <a:r>
              <a:rPr lang="en-US" dirty="0"/>
              <a:t>PR interval is the period extending from the beginning of the P wave (onset of atrial depolarization) until the start of the QRS complex (onset of ventricular depolarization). *Mostly with a preserved ejection fraction, i.e. inability of the heart to pump blood with normal efficiency; in Fabry disease this is usually congestive heart failure due to diastolic dysfunction and left ventricular stiffness with preserved ejection fraction, i.e. blood volume pumped from left ventricle remains &gt;50% of normal. LVH, left ventricular hypertrophy.</a:t>
            </a:r>
          </a:p>
          <a:p>
            <a:r>
              <a:rPr lang="en-US" dirty="0">
                <a:latin typeface="+mn-lt"/>
              </a:rPr>
              <a:t>** </a:t>
            </a:r>
            <a:r>
              <a:rPr kumimoji="0" lang="en-US" b="0" i="0" u="none" strike="noStrike" kern="1200" cap="none" spc="0" normalizeH="0" baseline="0" noProof="0" dirty="0">
                <a:ln>
                  <a:noFill/>
                </a:ln>
                <a:solidFill>
                  <a:schemeClr val="bg2">
                    <a:lumMod val="25000"/>
                  </a:schemeClr>
                </a:solidFill>
                <a:effectLst/>
                <a:uLnTx/>
                <a:uFillTx/>
                <a:latin typeface="+mn-lt"/>
                <a:ea typeface="+mn-ea"/>
                <a:cs typeface="+mn-cs"/>
              </a:rPr>
              <a:t>Data based on 1426 women enrolled in the Fabry Registry and 754 enrolled in the </a:t>
            </a:r>
            <a:r>
              <a:rPr lang="en-US" dirty="0">
                <a:solidFill>
                  <a:schemeClr val="bg2">
                    <a:lumMod val="25000"/>
                  </a:schemeClr>
                </a:solidFill>
                <a:latin typeface="+mn-lt"/>
              </a:rPr>
              <a:t>Fabry </a:t>
            </a:r>
            <a:r>
              <a:rPr lang="en-US">
                <a:solidFill>
                  <a:schemeClr val="bg2">
                    <a:lumMod val="25000"/>
                  </a:schemeClr>
                </a:solidFill>
                <a:latin typeface="+mn-lt"/>
              </a:rPr>
              <a:t>Outcome Survey</a:t>
            </a:r>
            <a:r>
              <a:rPr lang="en-US" baseline="30000">
                <a:solidFill>
                  <a:schemeClr val="bg2">
                    <a:lumMod val="25000"/>
                  </a:schemeClr>
                </a:solidFill>
                <a:latin typeface="+mn-lt"/>
              </a:rPr>
              <a:t>4,5</a:t>
            </a:r>
            <a:endParaRPr lang="en-US" dirty="0">
              <a:latin typeface="+mn-lt"/>
            </a:endParaRPr>
          </a:p>
          <a:p>
            <a:r>
              <a:rPr lang="en-US" dirty="0"/>
              <a:t>1. Ortiz </a:t>
            </a:r>
            <a:r>
              <a:rPr lang="en-US" spc="-10" dirty="0"/>
              <a:t>A, et al. Mol Genet Metab 2018;123(4):416–427; 2. Kramer J, et al. Am J Cardiol 2014;114:895–900; 3. Kampmann C, et al. Int J Cardiol 2008;130:367–373; 4. </a:t>
            </a:r>
            <a:r>
              <a:rPr lang="en-US" dirty="0" err="1">
                <a:solidFill>
                  <a:schemeClr val="bg2">
                    <a:lumMod val="25000"/>
                  </a:schemeClr>
                </a:solidFill>
              </a:rPr>
              <a:t>Waldek</a:t>
            </a:r>
            <a:r>
              <a:rPr lang="en-US" dirty="0">
                <a:solidFill>
                  <a:schemeClr val="bg2">
                    <a:lumMod val="25000"/>
                  </a:schemeClr>
                </a:solidFill>
              </a:rPr>
              <a:t> S, et al. Genet Med 2009;11:790–796;             5. Mehta A, et al. J Med Genet 2009;46:548–552; 6. Centers for Disease Control and Prevention. Leading causes of death. Available at: https://www.cdc.gov/women/lcod/2017/all-races-origins/index.htm. Accessed November 2021</a:t>
            </a:r>
            <a:endParaRPr lang="en-US" spc="-10" dirty="0"/>
          </a:p>
        </p:txBody>
      </p:sp>
      <p:sp>
        <p:nvSpPr>
          <p:cNvPr id="13" name="Text Placeholder 8">
            <a:extLst>
              <a:ext uri="{FF2B5EF4-FFF2-40B4-BE49-F238E27FC236}">
                <a16:creationId xmlns:a16="http://schemas.microsoft.com/office/drawing/2014/main" id="{1649B789-BBC1-47E6-874D-C05D8D61789B}"/>
              </a:ext>
            </a:extLst>
          </p:cNvPr>
          <p:cNvSpPr txBox="1">
            <a:spLocks/>
          </p:cNvSpPr>
          <p:nvPr/>
        </p:nvSpPr>
        <p:spPr>
          <a:xfrm>
            <a:off x="300525" y="2909433"/>
            <a:ext cx="8496300" cy="998168"/>
          </a:xfrm>
          <a:prstGeom prst="rect">
            <a:avLst/>
          </a:prstGeom>
          <a:solidFill>
            <a:schemeClr val="accent2"/>
          </a:solidFill>
        </p:spPr>
        <p:txBody>
          <a:bodyPr vert="horz" lIns="91440" tIns="45720" rIns="91440" bIns="45720" rtlCol="0" anchor="ctr" anchorCtr="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200"/>
              </a:spcAft>
              <a:buClr>
                <a:schemeClr val="bg1"/>
              </a:buClr>
              <a:buSzPct val="150000"/>
              <a:buNone/>
              <a:tabLst/>
              <a:defRPr/>
            </a:pPr>
            <a:endParaRPr kumimoji="0" lang="en-US" sz="1100" b="0" i="0" u="none" strike="noStrike" kern="1200" cap="none" spc="0" normalizeH="0" baseline="30000" noProof="0" dirty="0">
              <a:ln>
                <a:noFill/>
              </a:ln>
              <a:solidFill>
                <a:prstClr val="white"/>
              </a:solidFill>
              <a:effectLst/>
              <a:uLnTx/>
              <a:uFillTx/>
              <a:latin typeface="+mj-lt"/>
              <a:ea typeface="Verdana" panose="020B0604030504040204" pitchFamily="34" charset="0"/>
            </a:endParaRPr>
          </a:p>
        </p:txBody>
      </p:sp>
      <p:sp>
        <p:nvSpPr>
          <p:cNvPr id="14" name="Triangle 38">
            <a:extLst>
              <a:ext uri="{FF2B5EF4-FFF2-40B4-BE49-F238E27FC236}">
                <a16:creationId xmlns:a16="http://schemas.microsoft.com/office/drawing/2014/main" id="{57398F66-535E-48A3-B1A6-A8EFA93F4933}"/>
              </a:ext>
            </a:extLst>
          </p:cNvPr>
          <p:cNvSpPr/>
          <p:nvPr/>
        </p:nvSpPr>
        <p:spPr>
          <a:xfrm rot="16200000">
            <a:off x="4188987" y="-3373960"/>
            <a:ext cx="782776" cy="8491800"/>
          </a:xfrm>
          <a:prstGeom prst="triangle">
            <a:avLst/>
          </a:prstGeom>
          <a:gradFill flip="none" rotWithShape="1">
            <a:gsLst>
              <a:gs pos="12000">
                <a:schemeClr val="bg1">
                  <a:lumMod val="95000"/>
                </a:schemeClr>
              </a:gs>
              <a:gs pos="73000">
                <a:schemeClr val="accent3"/>
              </a:gs>
              <a:gs pos="100000">
                <a:schemeClr val="accent3"/>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27">
            <a:extLst>
              <a:ext uri="{FF2B5EF4-FFF2-40B4-BE49-F238E27FC236}">
                <a16:creationId xmlns:a16="http://schemas.microsoft.com/office/drawing/2014/main" id="{8AFF021F-3891-4ABE-82C0-8FD58FFD2774}"/>
              </a:ext>
            </a:extLst>
          </p:cNvPr>
          <p:cNvSpPr/>
          <p:nvPr/>
        </p:nvSpPr>
        <p:spPr>
          <a:xfrm>
            <a:off x="300525" y="1285828"/>
            <a:ext cx="2910487" cy="1596513"/>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rtlCol="0" anchor="t" anchorCtr="0"/>
          <a:lstStyle/>
          <a:p>
            <a:pPr lvl="0">
              <a:spcBef>
                <a:spcPts val="300"/>
              </a:spcBef>
              <a:spcAft>
                <a:spcPts val="300"/>
              </a:spcAft>
              <a:defRPr/>
            </a:pPr>
            <a:r>
              <a:rPr lang="en-US" sz="1200" dirty="0">
                <a:solidFill>
                  <a:schemeClr val="bg1"/>
                </a:solidFill>
              </a:rPr>
              <a:t>Early asymptomatic</a:t>
            </a:r>
            <a:r>
              <a:rPr lang="en-US" sz="1200" baseline="30000" dirty="0">
                <a:solidFill>
                  <a:schemeClr val="bg1"/>
                </a:solidFill>
              </a:rPr>
              <a:t>1</a:t>
            </a:r>
          </a:p>
          <a:p>
            <a:pPr marL="182880" lvl="0" indent="-182880">
              <a:spcBef>
                <a:spcPts val="300"/>
              </a:spcBef>
              <a:spcAft>
                <a:spcPts val="300"/>
              </a:spcAft>
              <a:buBlip>
                <a:blip r:embed="rId4"/>
              </a:buBlip>
              <a:defRPr/>
            </a:pPr>
            <a:r>
              <a:rPr lang="en-US" sz="1200" dirty="0">
                <a:solidFill>
                  <a:schemeClr val="bg1"/>
                </a:solidFill>
              </a:rPr>
              <a:t>PR interval changes</a:t>
            </a:r>
          </a:p>
          <a:p>
            <a:pPr marL="182880" lvl="0" indent="-182880">
              <a:spcBef>
                <a:spcPts val="300"/>
              </a:spcBef>
              <a:spcAft>
                <a:spcPts val="300"/>
              </a:spcAft>
              <a:buBlip>
                <a:blip r:embed="rId4"/>
              </a:buBlip>
              <a:defRPr/>
            </a:pPr>
            <a:r>
              <a:rPr lang="en-US" sz="1200" dirty="0">
                <a:solidFill>
                  <a:schemeClr val="bg1"/>
                </a:solidFill>
              </a:rPr>
              <a:t>Resting bradycardia</a:t>
            </a:r>
          </a:p>
        </p:txBody>
      </p:sp>
      <p:sp>
        <p:nvSpPr>
          <p:cNvPr id="16" name="Rounded Rectangle 33">
            <a:extLst>
              <a:ext uri="{FF2B5EF4-FFF2-40B4-BE49-F238E27FC236}">
                <a16:creationId xmlns:a16="http://schemas.microsoft.com/office/drawing/2014/main" id="{36733B61-F4D1-422C-9BF8-A37B9223C0BA}"/>
              </a:ext>
            </a:extLst>
          </p:cNvPr>
          <p:cNvSpPr/>
          <p:nvPr/>
        </p:nvSpPr>
        <p:spPr>
          <a:xfrm>
            <a:off x="3313501" y="1284104"/>
            <a:ext cx="2690417" cy="1596513"/>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lIns="182880" rtlCol="0" anchor="t" anchorCtr="0"/>
          <a:lstStyle/>
          <a:p>
            <a:pPr lvl="0">
              <a:spcBef>
                <a:spcPts val="300"/>
              </a:spcBef>
              <a:spcAft>
                <a:spcPts val="300"/>
              </a:spcAft>
              <a:defRPr/>
            </a:pPr>
            <a:r>
              <a:rPr lang="en-US" sz="1200" dirty="0">
                <a:solidFill>
                  <a:schemeClr val="bg1"/>
                </a:solidFill>
              </a:rPr>
              <a:t>3</a:t>
            </a:r>
            <a:r>
              <a:rPr lang="en-US" sz="1200" baseline="30000" dirty="0">
                <a:solidFill>
                  <a:schemeClr val="bg1"/>
                </a:solidFill>
              </a:rPr>
              <a:t>rd</a:t>
            </a:r>
            <a:r>
              <a:rPr lang="en-US" sz="1200" dirty="0">
                <a:solidFill>
                  <a:schemeClr val="bg1"/>
                </a:solidFill>
              </a:rPr>
              <a:t> decade of life onwards</a:t>
            </a:r>
            <a:r>
              <a:rPr lang="en-US" sz="1200" baseline="30000" dirty="0">
                <a:solidFill>
                  <a:schemeClr val="bg1"/>
                </a:solidFill>
              </a:rPr>
              <a:t>1</a:t>
            </a:r>
            <a:endParaRPr lang="en-US" sz="1200" dirty="0">
              <a:solidFill>
                <a:schemeClr val="bg1"/>
              </a:solidFill>
            </a:endParaRPr>
          </a:p>
          <a:p>
            <a:pPr marL="182880" indent="-182880">
              <a:spcBef>
                <a:spcPts val="300"/>
              </a:spcBef>
              <a:spcAft>
                <a:spcPts val="300"/>
              </a:spcAft>
              <a:buBlip>
                <a:blip r:embed="rId4"/>
              </a:buBlip>
              <a:defRPr/>
            </a:pPr>
            <a:r>
              <a:rPr lang="en-US" sz="1200" dirty="0">
                <a:solidFill>
                  <a:schemeClr val="bg1"/>
                </a:solidFill>
              </a:rPr>
              <a:t>Cardiomyopathy (LVH)</a:t>
            </a:r>
          </a:p>
          <a:p>
            <a:pPr marL="182880" indent="-182880">
              <a:spcBef>
                <a:spcPts val="300"/>
              </a:spcBef>
              <a:spcAft>
                <a:spcPts val="300"/>
              </a:spcAft>
              <a:buBlip>
                <a:blip r:embed="rId4"/>
              </a:buBlip>
              <a:defRPr/>
            </a:pPr>
            <a:r>
              <a:rPr lang="en-US" sz="1200" dirty="0">
                <a:solidFill>
                  <a:schemeClr val="bg1"/>
                </a:solidFill>
              </a:rPr>
              <a:t>Myocardial fibrosis</a:t>
            </a:r>
          </a:p>
          <a:p>
            <a:pPr marL="182880" indent="-182880">
              <a:spcBef>
                <a:spcPts val="300"/>
              </a:spcBef>
              <a:spcAft>
                <a:spcPts val="300"/>
              </a:spcAft>
              <a:buBlip>
                <a:blip r:embed="rId4"/>
              </a:buBlip>
              <a:defRPr/>
            </a:pPr>
            <a:r>
              <a:rPr lang="en-US" sz="1200" dirty="0">
                <a:solidFill>
                  <a:schemeClr val="bg1"/>
                </a:solidFill>
              </a:rPr>
              <a:t>T-wave inversion</a:t>
            </a:r>
          </a:p>
        </p:txBody>
      </p:sp>
      <p:sp>
        <p:nvSpPr>
          <p:cNvPr id="17" name="Rounded Rectangle 34">
            <a:extLst>
              <a:ext uri="{FF2B5EF4-FFF2-40B4-BE49-F238E27FC236}">
                <a16:creationId xmlns:a16="http://schemas.microsoft.com/office/drawing/2014/main" id="{1FB3008D-F1D0-4D5F-A57D-9B7F54990CC4}"/>
              </a:ext>
            </a:extLst>
          </p:cNvPr>
          <p:cNvSpPr/>
          <p:nvPr/>
        </p:nvSpPr>
        <p:spPr>
          <a:xfrm>
            <a:off x="6106408" y="1284104"/>
            <a:ext cx="2690417" cy="1596513"/>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lIns="182880" rtlCol="0" anchor="t" anchorCtr="0"/>
          <a:lstStyle/>
          <a:p>
            <a:pPr lvl="0">
              <a:spcBef>
                <a:spcPts val="300"/>
              </a:spcBef>
              <a:spcAft>
                <a:spcPts val="300"/>
              </a:spcAft>
              <a:defRPr/>
            </a:pPr>
            <a:r>
              <a:rPr lang="en-US" sz="1100" dirty="0">
                <a:solidFill>
                  <a:schemeClr val="bg1"/>
                </a:solidFill>
              </a:rPr>
              <a:t>4</a:t>
            </a:r>
            <a:r>
              <a:rPr lang="en-US" sz="1100" baseline="30000" dirty="0">
                <a:solidFill>
                  <a:schemeClr val="bg1"/>
                </a:solidFill>
              </a:rPr>
              <a:t>th</a:t>
            </a:r>
            <a:r>
              <a:rPr lang="en-US" sz="1100" dirty="0">
                <a:solidFill>
                  <a:schemeClr val="bg1"/>
                </a:solidFill>
              </a:rPr>
              <a:t>/5</a:t>
            </a:r>
            <a:r>
              <a:rPr lang="en-US" sz="1100" baseline="30000" dirty="0">
                <a:solidFill>
                  <a:schemeClr val="bg1"/>
                </a:solidFill>
              </a:rPr>
              <a:t>th</a:t>
            </a:r>
            <a:r>
              <a:rPr lang="en-US" sz="1100" dirty="0">
                <a:solidFill>
                  <a:schemeClr val="bg1"/>
                </a:solidFill>
              </a:rPr>
              <a:t> decade of life onwards</a:t>
            </a:r>
            <a:r>
              <a:rPr lang="en-US" sz="1100" baseline="30000" dirty="0">
                <a:solidFill>
                  <a:schemeClr val="bg1"/>
                </a:solidFill>
              </a:rPr>
              <a:t>1,2</a:t>
            </a:r>
          </a:p>
          <a:p>
            <a:pPr marL="182880" indent="-182880">
              <a:spcBef>
                <a:spcPts val="300"/>
              </a:spcBef>
              <a:spcAft>
                <a:spcPts val="300"/>
              </a:spcAft>
              <a:buBlip>
                <a:blip r:embed="rId4"/>
              </a:buBlip>
              <a:defRPr/>
            </a:pPr>
            <a:r>
              <a:rPr lang="en-US" sz="1100" dirty="0">
                <a:solidFill>
                  <a:schemeClr val="bg1"/>
                </a:solidFill>
              </a:rPr>
              <a:t>Reduced exercise tolerance</a:t>
            </a:r>
          </a:p>
          <a:p>
            <a:pPr marL="182880" indent="-182880">
              <a:spcBef>
                <a:spcPts val="300"/>
              </a:spcBef>
              <a:spcAft>
                <a:spcPts val="300"/>
              </a:spcAft>
              <a:buBlip>
                <a:blip r:embed="rId4"/>
              </a:buBlip>
              <a:defRPr/>
            </a:pPr>
            <a:r>
              <a:rPr lang="en-US" sz="1100" dirty="0">
                <a:solidFill>
                  <a:schemeClr val="bg1"/>
                </a:solidFill>
              </a:rPr>
              <a:t>Atrial fibrillation</a:t>
            </a:r>
          </a:p>
          <a:p>
            <a:pPr marL="182880" indent="-182880">
              <a:spcBef>
                <a:spcPts val="300"/>
              </a:spcBef>
              <a:spcAft>
                <a:spcPts val="300"/>
              </a:spcAft>
              <a:buBlip>
                <a:blip r:embed="rId4"/>
              </a:buBlip>
              <a:defRPr/>
            </a:pPr>
            <a:r>
              <a:rPr lang="en-US" sz="1100" dirty="0">
                <a:solidFill>
                  <a:schemeClr val="bg1"/>
                </a:solidFill>
              </a:rPr>
              <a:t>Ventricular tachycardia</a:t>
            </a:r>
          </a:p>
          <a:p>
            <a:pPr marL="182880" indent="-182880">
              <a:spcBef>
                <a:spcPts val="300"/>
              </a:spcBef>
              <a:spcAft>
                <a:spcPts val="300"/>
              </a:spcAft>
              <a:buBlip>
                <a:blip r:embed="rId4"/>
              </a:buBlip>
              <a:defRPr/>
            </a:pPr>
            <a:r>
              <a:rPr lang="en-US" sz="1100" dirty="0">
                <a:solidFill>
                  <a:schemeClr val="bg1"/>
                </a:solidFill>
              </a:rPr>
              <a:t>Heart failure*</a:t>
            </a:r>
          </a:p>
          <a:p>
            <a:pPr marL="182880" indent="-182880">
              <a:spcBef>
                <a:spcPts val="300"/>
              </a:spcBef>
              <a:spcAft>
                <a:spcPts val="300"/>
              </a:spcAft>
              <a:buBlip>
                <a:blip r:embed="rId4"/>
              </a:buBlip>
              <a:defRPr/>
            </a:pPr>
            <a:r>
              <a:rPr lang="en-US" sz="1100" dirty="0">
                <a:solidFill>
                  <a:schemeClr val="bg1"/>
                </a:solidFill>
              </a:rPr>
              <a:t>Sudden cardiac death</a:t>
            </a:r>
          </a:p>
        </p:txBody>
      </p:sp>
      <p:sp>
        <p:nvSpPr>
          <p:cNvPr id="19" name="Rectangle 18">
            <a:extLst>
              <a:ext uri="{FF2B5EF4-FFF2-40B4-BE49-F238E27FC236}">
                <a16:creationId xmlns:a16="http://schemas.microsoft.com/office/drawing/2014/main" id="{58F9EC2B-EF2D-4D3B-BE1F-9FBEACEAA01F}"/>
              </a:ext>
            </a:extLst>
          </p:cNvPr>
          <p:cNvSpPr/>
          <p:nvPr/>
        </p:nvSpPr>
        <p:spPr>
          <a:xfrm>
            <a:off x="203668" y="1007105"/>
            <a:ext cx="2690417"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mj-lt"/>
                <a:ea typeface="Calibri" charset="0"/>
                <a:cs typeface="Times New Roman" charset="0"/>
              </a:rPr>
              <a:t>Classic Fabry Disease</a:t>
            </a:r>
            <a:endParaRPr kumimoji="0" lang="en-US" sz="1200" b="1" i="0" u="none" strike="noStrike" kern="1200" cap="none" spc="0" normalizeH="0" baseline="0" noProof="0" dirty="0">
              <a:ln>
                <a:noFill/>
              </a:ln>
              <a:solidFill>
                <a:schemeClr val="accent1"/>
              </a:solidFill>
              <a:effectLst/>
              <a:uLnTx/>
              <a:uFillTx/>
              <a:latin typeface="+mj-lt"/>
              <a:ea typeface="+mn-ea"/>
              <a:cs typeface="Arial"/>
            </a:endParaRPr>
          </a:p>
        </p:txBody>
      </p:sp>
      <p:sp>
        <p:nvSpPr>
          <p:cNvPr id="20" name="TextBox 19">
            <a:extLst>
              <a:ext uri="{FF2B5EF4-FFF2-40B4-BE49-F238E27FC236}">
                <a16:creationId xmlns:a16="http://schemas.microsoft.com/office/drawing/2014/main" id="{BB8B6769-7F05-46B5-B951-EA6A70781688}"/>
              </a:ext>
            </a:extLst>
          </p:cNvPr>
          <p:cNvSpPr txBox="1"/>
          <p:nvPr/>
        </p:nvSpPr>
        <p:spPr>
          <a:xfrm>
            <a:off x="4559300" y="708504"/>
            <a:ext cx="4237525" cy="261610"/>
          </a:xfrm>
          <a:prstGeom prst="rect">
            <a:avLst/>
          </a:prstGeom>
          <a:noFill/>
        </p:spPr>
        <p:txBody>
          <a:bodyPr wrap="square" rtlCol="0">
            <a:spAutoFit/>
          </a:bodyPr>
          <a:lstStyle/>
          <a:p>
            <a:pPr algn="r"/>
            <a:r>
              <a:rPr lang="en-US" sz="1100" b="1" dirty="0">
                <a:solidFill>
                  <a:schemeClr val="bg1"/>
                </a:solidFill>
              </a:rPr>
              <a:t>Progression of cardiac manifestations over time</a:t>
            </a:r>
          </a:p>
        </p:txBody>
      </p:sp>
      <p:pic>
        <p:nvPicPr>
          <p:cNvPr id="31" name="Graphic 30" descr="Woman">
            <a:extLst>
              <a:ext uri="{FF2B5EF4-FFF2-40B4-BE49-F238E27FC236}">
                <a16:creationId xmlns:a16="http://schemas.microsoft.com/office/drawing/2014/main" id="{EFC01A4F-F16F-4C06-AC97-7BEAE642BED8}"/>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347464" y="3293290"/>
            <a:ext cx="519241" cy="520850"/>
          </a:xfrm>
          <a:prstGeom prst="rect">
            <a:avLst/>
          </a:prstGeom>
        </p:spPr>
      </p:pic>
      <p:pic>
        <p:nvPicPr>
          <p:cNvPr id="32" name="Graphic 31" descr="Man">
            <a:extLst>
              <a:ext uri="{FF2B5EF4-FFF2-40B4-BE49-F238E27FC236}">
                <a16:creationId xmlns:a16="http://schemas.microsoft.com/office/drawing/2014/main" id="{49569589-024D-42F7-A2E4-C525F0FCC515}"/>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044019" y="3296247"/>
            <a:ext cx="527655" cy="529290"/>
          </a:xfrm>
          <a:prstGeom prst="rect">
            <a:avLst/>
          </a:prstGeom>
        </p:spPr>
      </p:pic>
      <p:sp>
        <p:nvSpPr>
          <p:cNvPr id="27" name="Slide Number Placeholder 2">
            <a:extLst>
              <a:ext uri="{FF2B5EF4-FFF2-40B4-BE49-F238E27FC236}">
                <a16:creationId xmlns:a16="http://schemas.microsoft.com/office/drawing/2014/main" id="{6B6AB2C2-044E-4CEC-B4A0-2FFE35C8D8AA}"/>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21</a:t>
            </a:fld>
            <a:endParaRPr lang="en-US" noProof="0" dirty="0"/>
          </a:p>
        </p:txBody>
      </p:sp>
      <p:sp>
        <p:nvSpPr>
          <p:cNvPr id="28" name="Isosceles Triangle 27">
            <a:extLst>
              <a:ext uri="{FF2B5EF4-FFF2-40B4-BE49-F238E27FC236}">
                <a16:creationId xmlns:a16="http://schemas.microsoft.com/office/drawing/2014/main" id="{F316A291-8814-4909-B9C8-7F5E2E90D32D}"/>
              </a:ext>
            </a:extLst>
          </p:cNvPr>
          <p:cNvSpPr/>
          <p:nvPr/>
        </p:nvSpPr>
        <p:spPr>
          <a:xfrm rot="5400000" flipH="1">
            <a:off x="3035166" y="2040807"/>
            <a:ext cx="454180"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29" name="Isosceles Triangle 28">
            <a:extLst>
              <a:ext uri="{FF2B5EF4-FFF2-40B4-BE49-F238E27FC236}">
                <a16:creationId xmlns:a16="http://schemas.microsoft.com/office/drawing/2014/main" id="{BDC039AF-DCCF-4371-9C48-F32ABF7F1EDC}"/>
              </a:ext>
            </a:extLst>
          </p:cNvPr>
          <p:cNvSpPr/>
          <p:nvPr/>
        </p:nvSpPr>
        <p:spPr>
          <a:xfrm rot="5400000" flipH="1">
            <a:off x="5828072" y="2040807"/>
            <a:ext cx="454180"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8" name="TextBox 17">
            <a:extLst>
              <a:ext uri="{FF2B5EF4-FFF2-40B4-BE49-F238E27FC236}">
                <a16:creationId xmlns:a16="http://schemas.microsoft.com/office/drawing/2014/main" id="{0C8A5620-A411-4756-ACF6-1ED0DD2D68ED}"/>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1" name="TextBox 20">
            <a:extLst>
              <a:ext uri="{FF2B5EF4-FFF2-40B4-BE49-F238E27FC236}">
                <a16:creationId xmlns:a16="http://schemas.microsoft.com/office/drawing/2014/main" id="{BDD2EDAE-5A23-478D-87A0-4218827A17DB}"/>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5C19D4A0-1ED2-4D0C-8A6A-72CFD94B7E1C}"/>
              </a:ext>
            </a:extLst>
          </p:cNvPr>
          <p:cNvSpPr txBox="1"/>
          <p:nvPr/>
        </p:nvSpPr>
        <p:spPr>
          <a:xfrm>
            <a:off x="300526" y="2919175"/>
            <a:ext cx="7907712" cy="1156599"/>
          </a:xfrm>
          <a:prstGeom prst="rect">
            <a:avLst/>
          </a:prstGeom>
          <a:noFill/>
        </p:spPr>
        <p:txBody>
          <a:bodyPr wrap="square" rtlCol="0">
            <a:spAutoFit/>
          </a:bodyPr>
          <a:lstStyle/>
          <a:p>
            <a:pPr marL="228600" marR="0" lvl="1" indent="-228600" algn="l" defTabSz="685800" rtl="0" eaLnBrk="1" fontAlgn="auto" latinLnBrk="0" hangingPunct="1">
              <a:lnSpc>
                <a:spcPct val="125000"/>
              </a:lnSpc>
              <a:spcBef>
                <a:spcPts val="0"/>
              </a:spcBef>
              <a:spcAft>
                <a:spcPts val="200"/>
              </a:spcAft>
              <a:buClr>
                <a:schemeClr val="bg1"/>
              </a:buClr>
              <a:buSzPct val="150000"/>
              <a:buFont typeface="Verdana" panose="020B0604030504040204" pitchFamily="34" charset="0"/>
              <a:buChar char="●"/>
              <a:tabLst/>
              <a:defRPr/>
            </a:pPr>
            <a:r>
              <a:rPr kumimoji="0" lang="en-US" sz="1050" b="0" i="0" u="none" strike="noStrike" kern="1200" cap="none" spc="0" normalizeH="0" baseline="0" noProof="0" dirty="0">
                <a:ln>
                  <a:noFill/>
                </a:ln>
                <a:solidFill>
                  <a:schemeClr val="bg1"/>
                </a:solidFill>
                <a:effectLst/>
                <a:uLnTx/>
                <a:uFillTx/>
                <a:latin typeface="+mj-lt"/>
                <a:ea typeface="Verdana" panose="020B0604030504040204" pitchFamily="34" charset="0"/>
              </a:rPr>
              <a:t>Cardiomyopathy typically develops ~10 years later in females than in males</a:t>
            </a:r>
            <a:r>
              <a:rPr kumimoji="0" lang="en-US" sz="1050" b="0" i="0" u="none" strike="noStrike" kern="1200" cap="none" spc="0" normalizeH="0" baseline="30000" noProof="0" dirty="0">
                <a:ln>
                  <a:noFill/>
                </a:ln>
                <a:solidFill>
                  <a:schemeClr val="bg1"/>
                </a:solidFill>
                <a:effectLst/>
                <a:uLnTx/>
                <a:uFillTx/>
                <a:latin typeface="+mj-lt"/>
                <a:ea typeface="Verdana" panose="020B0604030504040204" pitchFamily="34" charset="0"/>
              </a:rPr>
              <a:t>3</a:t>
            </a:r>
          </a:p>
          <a:p>
            <a:pPr marL="228600" lvl="1" indent="-228600" defTabSz="685800">
              <a:lnSpc>
                <a:spcPct val="125000"/>
              </a:lnSpc>
              <a:spcAft>
                <a:spcPts val="200"/>
              </a:spcAft>
              <a:buClr>
                <a:schemeClr val="bg1"/>
              </a:buClr>
              <a:buSzPct val="150000"/>
              <a:buFont typeface="Verdana" panose="020B0604030504040204" pitchFamily="34" charset="0"/>
              <a:buChar char="●"/>
              <a:defRPr/>
            </a:pPr>
            <a:r>
              <a:rPr lang="en-US" sz="1050" dirty="0">
                <a:solidFill>
                  <a:schemeClr val="bg1"/>
                </a:solidFill>
              </a:rPr>
              <a:t>50–57% of females with Fabry disease die because of cardiovascular disease at a median age of 66 years**</a:t>
            </a:r>
            <a:r>
              <a:rPr lang="en-US" sz="1050" baseline="30000" dirty="0">
                <a:solidFill>
                  <a:schemeClr val="bg1"/>
                </a:solidFill>
              </a:rPr>
              <a:t>4,5</a:t>
            </a:r>
            <a:r>
              <a:rPr lang="en-US" sz="1050" dirty="0">
                <a:solidFill>
                  <a:schemeClr val="bg1"/>
                </a:solidFill>
              </a:rPr>
              <a:t> </a:t>
            </a:r>
          </a:p>
          <a:p>
            <a:pPr marL="228600" lvl="1" indent="-228600" defTabSz="685800">
              <a:lnSpc>
                <a:spcPct val="125000"/>
              </a:lnSpc>
              <a:spcAft>
                <a:spcPts val="200"/>
              </a:spcAft>
              <a:buClr>
                <a:schemeClr val="bg1"/>
              </a:buClr>
              <a:buSzPct val="150000"/>
              <a:buFont typeface="Verdana" panose="020B0604030504040204" pitchFamily="34" charset="0"/>
              <a:buChar char="●"/>
              <a:defRPr/>
            </a:pPr>
            <a:r>
              <a:rPr lang="en-US" sz="1050" dirty="0">
                <a:solidFill>
                  <a:schemeClr val="bg1"/>
                </a:solidFill>
              </a:rPr>
              <a:t>In contrast to Fabry disease, in the </a:t>
            </a:r>
            <a:r>
              <a:rPr lang="en-US" sz="1050" b="1" dirty="0">
                <a:solidFill>
                  <a:schemeClr val="bg1"/>
                </a:solidFill>
              </a:rPr>
              <a:t>general population</a:t>
            </a:r>
            <a:r>
              <a:rPr lang="en-US" sz="1050" dirty="0">
                <a:solidFill>
                  <a:schemeClr val="bg1"/>
                </a:solidFill>
              </a:rPr>
              <a:t>, heart disease is the leading cause of death occurring in 21.8% of females (all ages) in the United States</a:t>
            </a:r>
            <a:r>
              <a:rPr lang="en-US" sz="1050" baseline="30000" dirty="0">
                <a:solidFill>
                  <a:schemeClr val="bg1"/>
                </a:solidFill>
              </a:rPr>
              <a:t>6</a:t>
            </a:r>
          </a:p>
          <a:p>
            <a:pPr marL="228600" lvl="1" indent="-228600" defTabSz="685800">
              <a:lnSpc>
                <a:spcPct val="125000"/>
              </a:lnSpc>
              <a:spcAft>
                <a:spcPts val="200"/>
              </a:spcAft>
              <a:buClr>
                <a:schemeClr val="bg1"/>
              </a:buClr>
              <a:buSzPct val="150000"/>
              <a:buFont typeface="Verdana" panose="020B0604030504040204" pitchFamily="34" charset="0"/>
              <a:buChar char="●"/>
              <a:defRPr/>
            </a:pPr>
            <a:endParaRPr lang="en-US" sz="1050" dirty="0">
              <a:solidFill>
                <a:schemeClr val="bg1"/>
              </a:solidFill>
            </a:endParaRPr>
          </a:p>
        </p:txBody>
      </p:sp>
      <p:sp>
        <p:nvSpPr>
          <p:cNvPr id="3" name="TextBox 2">
            <a:extLst>
              <a:ext uri="{FF2B5EF4-FFF2-40B4-BE49-F238E27FC236}">
                <a16:creationId xmlns:a16="http://schemas.microsoft.com/office/drawing/2014/main" id="{FE640C36-6D94-DE1A-D258-77281D2E2AF6}"/>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257506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D2E80E6A-874F-4AA8-97CA-E8106BBE2BBB}"/>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0345994B-AAC8-4DCD-99CF-5992E2AA1F9E}"/>
              </a:ext>
            </a:extLst>
          </p:cNvPr>
          <p:cNvSpPr>
            <a:spLocks noGrp="1"/>
          </p:cNvSpPr>
          <p:nvPr>
            <p:ph type="title"/>
          </p:nvPr>
        </p:nvSpPr>
        <p:spPr/>
        <p:txBody>
          <a:bodyPr/>
          <a:lstStyle/>
          <a:p>
            <a:r>
              <a:rPr lang="en-US" dirty="0"/>
              <a:t>Cardiovascular Manifestations of Non-classic Fabry Disease</a:t>
            </a:r>
          </a:p>
        </p:txBody>
      </p:sp>
      <p:sp>
        <p:nvSpPr>
          <p:cNvPr id="12" name="Text Placeholder 11">
            <a:extLst>
              <a:ext uri="{FF2B5EF4-FFF2-40B4-BE49-F238E27FC236}">
                <a16:creationId xmlns:a16="http://schemas.microsoft.com/office/drawing/2014/main" id="{754D5BEA-090B-44F8-99DD-BDF293BEE5BE}"/>
              </a:ext>
            </a:extLst>
          </p:cNvPr>
          <p:cNvSpPr>
            <a:spLocks noGrp="1"/>
          </p:cNvSpPr>
          <p:nvPr>
            <p:ph type="body" sz="quarter" idx="23"/>
          </p:nvPr>
        </p:nvSpPr>
        <p:spPr/>
        <p:txBody>
          <a:bodyPr/>
          <a:lstStyle/>
          <a:p>
            <a:r>
              <a:rPr lang="en-US" dirty="0"/>
              <a:t>MRI, magnetic resonance imaging</a:t>
            </a:r>
          </a:p>
          <a:p>
            <a:r>
              <a:rPr lang="en-US" dirty="0"/>
              <a:t>1. Ortiz A, et al. Mol Genet Metab 2018;123(4):416–427; 2. Germain DP, et al Mol Genet Genomic Med 2018;6:492–503; 3. Patel V, et al. Heart 2015;101:961–966</a:t>
            </a:r>
          </a:p>
        </p:txBody>
      </p:sp>
      <p:sp>
        <p:nvSpPr>
          <p:cNvPr id="13" name="Text Placeholder 8">
            <a:extLst>
              <a:ext uri="{FF2B5EF4-FFF2-40B4-BE49-F238E27FC236}">
                <a16:creationId xmlns:a16="http://schemas.microsoft.com/office/drawing/2014/main" id="{1649B789-BBC1-47E6-874D-C05D8D61789B}"/>
              </a:ext>
            </a:extLst>
          </p:cNvPr>
          <p:cNvSpPr txBox="1">
            <a:spLocks/>
          </p:cNvSpPr>
          <p:nvPr/>
        </p:nvSpPr>
        <p:spPr>
          <a:xfrm>
            <a:off x="327025" y="3537996"/>
            <a:ext cx="8496300" cy="627604"/>
          </a:xfrm>
          <a:prstGeom prst="rect">
            <a:avLst/>
          </a:prstGeom>
          <a:solidFill>
            <a:schemeClr val="accent2"/>
          </a:solidFill>
        </p:spPr>
        <p:txBody>
          <a:bodyPr vert="horz" lIns="91440" tIns="45720" rIns="91440" bIns="45720" rtlCol="0" anchor="ctr" anchorCtr="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200"/>
              </a:spcAft>
              <a:buClr>
                <a:schemeClr val="bg1"/>
              </a:buClr>
              <a:buSzPct val="150000"/>
              <a:buNone/>
              <a:tabLst/>
              <a:defRPr/>
            </a:pPr>
            <a:r>
              <a:rPr kumimoji="0" lang="en-US" b="0" i="0" u="none" strike="noStrike" kern="1200" cap="none" spc="0" normalizeH="0" baseline="0" noProof="0" dirty="0">
                <a:ln>
                  <a:noFill/>
                </a:ln>
                <a:solidFill>
                  <a:prstClr val="white"/>
                </a:solidFill>
                <a:effectLst/>
                <a:uLnTx/>
                <a:uFillTx/>
                <a:latin typeface="+mj-lt"/>
                <a:ea typeface="Verdana" panose="020B0604030504040204" pitchFamily="34" charset="0"/>
              </a:rPr>
              <a:t>The non-classic N215S missense variant has predominant cardiac manifestations, including LVH and              </a:t>
            </a:r>
            <a:r>
              <a:rPr kumimoji="0" lang="en-US" b="0" i="0" u="none" strike="noStrike" kern="1200" cap="none" spc="0" normalizeH="0" baseline="0" noProof="0" dirty="0" err="1">
                <a:ln>
                  <a:noFill/>
                </a:ln>
                <a:solidFill>
                  <a:prstClr val="white"/>
                </a:solidFill>
                <a:effectLst/>
                <a:uLnTx/>
                <a:uFillTx/>
                <a:latin typeface="+mj-lt"/>
                <a:ea typeface="Verdana" panose="020B0604030504040204" pitchFamily="34" charset="0"/>
              </a:rPr>
              <a:t>HCM,that</a:t>
            </a:r>
            <a:r>
              <a:rPr kumimoji="0" lang="en-US" b="0" i="0" u="none" strike="noStrike" kern="1200" cap="none" spc="0" normalizeH="0" baseline="0" noProof="0" dirty="0">
                <a:ln>
                  <a:noFill/>
                </a:ln>
                <a:solidFill>
                  <a:prstClr val="white"/>
                </a:solidFill>
                <a:effectLst/>
                <a:uLnTx/>
                <a:uFillTx/>
                <a:latin typeface="+mj-lt"/>
                <a:ea typeface="Verdana" panose="020B0604030504040204" pitchFamily="34" charset="0"/>
              </a:rPr>
              <a:t> can be as severe as seen in patients with classic Fabry disease</a:t>
            </a:r>
            <a:r>
              <a:rPr kumimoji="0" lang="en-US" b="0" i="0" u="none" strike="noStrike" kern="1200" cap="none" spc="0" normalizeH="0" baseline="30000" noProof="0" dirty="0">
                <a:ln>
                  <a:noFill/>
                </a:ln>
                <a:solidFill>
                  <a:prstClr val="white"/>
                </a:solidFill>
                <a:effectLst/>
                <a:uLnTx/>
                <a:uFillTx/>
                <a:latin typeface="+mj-lt"/>
                <a:ea typeface="Verdana" panose="020B0604030504040204" pitchFamily="34" charset="0"/>
              </a:rPr>
              <a:t>2,3</a:t>
            </a:r>
          </a:p>
        </p:txBody>
      </p:sp>
      <p:sp>
        <p:nvSpPr>
          <p:cNvPr id="14" name="Triangle 38">
            <a:extLst>
              <a:ext uri="{FF2B5EF4-FFF2-40B4-BE49-F238E27FC236}">
                <a16:creationId xmlns:a16="http://schemas.microsoft.com/office/drawing/2014/main" id="{57398F66-535E-48A3-B1A6-A8EFA93F4933}"/>
              </a:ext>
            </a:extLst>
          </p:cNvPr>
          <p:cNvSpPr/>
          <p:nvPr/>
        </p:nvSpPr>
        <p:spPr>
          <a:xfrm rot="16200000">
            <a:off x="4186037" y="-2671328"/>
            <a:ext cx="782776" cy="8491800"/>
          </a:xfrm>
          <a:prstGeom prst="triangle">
            <a:avLst/>
          </a:prstGeom>
          <a:gradFill flip="none" rotWithShape="1">
            <a:gsLst>
              <a:gs pos="12000">
                <a:schemeClr val="bg1">
                  <a:lumMod val="95000"/>
                </a:schemeClr>
              </a:gs>
              <a:gs pos="73000">
                <a:schemeClr val="accent3"/>
              </a:gs>
              <a:gs pos="100000">
                <a:schemeClr val="accent3"/>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44669574-AC3B-4746-8868-E381379E9E7B}"/>
              </a:ext>
            </a:extLst>
          </p:cNvPr>
          <p:cNvSpPr/>
          <p:nvPr/>
        </p:nvSpPr>
        <p:spPr>
          <a:xfrm>
            <a:off x="327025" y="2011679"/>
            <a:ext cx="5703394" cy="1424169"/>
          </a:xfrm>
          <a:custGeom>
            <a:avLst/>
            <a:gdLst>
              <a:gd name="connsiteX0" fmla="*/ 3012977 w 5703394"/>
              <a:gd name="connsiteY0" fmla="*/ 0 h 1424169"/>
              <a:gd name="connsiteX1" fmla="*/ 5703394 w 5703394"/>
              <a:gd name="connsiteY1" fmla="*/ 0 h 1424169"/>
              <a:gd name="connsiteX2" fmla="*/ 5703394 w 5703394"/>
              <a:gd name="connsiteY2" fmla="*/ 1422445 h 1424169"/>
              <a:gd name="connsiteX3" fmla="*/ 3702866 w 5703394"/>
              <a:gd name="connsiteY3" fmla="*/ 1422445 h 1424169"/>
              <a:gd name="connsiteX4" fmla="*/ 3702866 w 5703394"/>
              <a:gd name="connsiteY4" fmla="*/ 1424169 h 1424169"/>
              <a:gd name="connsiteX5" fmla="*/ 0 w 5703394"/>
              <a:gd name="connsiteY5" fmla="*/ 1424169 h 1424169"/>
              <a:gd name="connsiteX6" fmla="*/ 0 w 5703394"/>
              <a:gd name="connsiteY6" fmla="*/ 1724 h 1424169"/>
              <a:gd name="connsiteX7" fmla="*/ 3012977 w 5703394"/>
              <a:gd name="connsiteY7" fmla="*/ 1724 h 142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3394" h="1424169">
                <a:moveTo>
                  <a:pt x="3012977" y="0"/>
                </a:moveTo>
                <a:lnTo>
                  <a:pt x="5703394" y="0"/>
                </a:lnTo>
                <a:lnTo>
                  <a:pt x="5703394" y="1422445"/>
                </a:lnTo>
                <a:lnTo>
                  <a:pt x="3702866" y="1422445"/>
                </a:lnTo>
                <a:lnTo>
                  <a:pt x="3702866" y="1424169"/>
                </a:lnTo>
                <a:lnTo>
                  <a:pt x="0" y="1424169"/>
                </a:lnTo>
                <a:lnTo>
                  <a:pt x="0" y="1724"/>
                </a:lnTo>
                <a:lnTo>
                  <a:pt x="3012977" y="1724"/>
                </a:lnTo>
                <a:close/>
              </a:path>
            </a:pathLst>
          </a:custGeom>
          <a:solidFill>
            <a:schemeClr val="accent1"/>
          </a:solidFill>
          <a:effectLst/>
        </p:spPr>
        <p:style>
          <a:lnRef idx="0">
            <a:schemeClr val="accent1"/>
          </a:lnRef>
          <a:fillRef idx="3">
            <a:schemeClr val="accent1"/>
          </a:fillRef>
          <a:effectRef idx="3">
            <a:schemeClr val="accent1"/>
          </a:effectRef>
          <a:fontRef idx="minor">
            <a:schemeClr val="lt1"/>
          </a:fontRef>
        </p:style>
        <p:txBody>
          <a:bodyPr wrap="square" tIns="91440" rtlCol="0" anchor="ctr" anchorCtr="0">
            <a:noAutofit/>
          </a:bodyPr>
          <a:lstStyle/>
          <a:p>
            <a:pPr lvl="0" algn="ctr">
              <a:spcBef>
                <a:spcPts val="300"/>
              </a:spcBef>
              <a:spcAft>
                <a:spcPts val="300"/>
              </a:spcAft>
              <a:defRPr/>
            </a:pPr>
            <a:r>
              <a:rPr lang="en-US" sz="1200" dirty="0">
                <a:solidFill>
                  <a:schemeClr val="bg1"/>
                </a:solidFill>
              </a:rPr>
              <a:t>Cardiomyopathy has delayed onset and</a:t>
            </a:r>
            <a:br>
              <a:rPr lang="en-US" sz="1200" dirty="0">
                <a:solidFill>
                  <a:schemeClr val="bg1"/>
                </a:solidFill>
              </a:rPr>
            </a:br>
            <a:r>
              <a:rPr lang="en-US" sz="1200" dirty="0">
                <a:solidFill>
                  <a:schemeClr val="bg1"/>
                </a:solidFill>
              </a:rPr>
              <a:t>slowed disease progression in non-classic</a:t>
            </a:r>
            <a:br>
              <a:rPr lang="en-US" sz="1200" dirty="0">
                <a:solidFill>
                  <a:schemeClr val="bg1"/>
                </a:solidFill>
              </a:rPr>
            </a:br>
            <a:r>
              <a:rPr lang="en-US" sz="1200" dirty="0">
                <a:solidFill>
                  <a:schemeClr val="bg1"/>
                </a:solidFill>
              </a:rPr>
              <a:t>versus classic Fabry disease</a:t>
            </a:r>
            <a:r>
              <a:rPr lang="en-US" sz="1200" baseline="30000" dirty="0">
                <a:solidFill>
                  <a:schemeClr val="bg1"/>
                </a:solidFill>
              </a:rPr>
              <a:t>1</a:t>
            </a:r>
          </a:p>
        </p:txBody>
      </p:sp>
      <p:sp>
        <p:nvSpPr>
          <p:cNvPr id="17" name="Rounded Rectangle 34">
            <a:extLst>
              <a:ext uri="{FF2B5EF4-FFF2-40B4-BE49-F238E27FC236}">
                <a16:creationId xmlns:a16="http://schemas.microsoft.com/office/drawing/2014/main" id="{1FB3008D-F1D0-4D5F-A57D-9B7F54990CC4}"/>
              </a:ext>
            </a:extLst>
          </p:cNvPr>
          <p:cNvSpPr/>
          <p:nvPr/>
        </p:nvSpPr>
        <p:spPr>
          <a:xfrm>
            <a:off x="6132908" y="2011679"/>
            <a:ext cx="2690417" cy="1422445"/>
          </a:xfrm>
          <a:prstGeom prst="rect">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lIns="182880" tIns="91440" rtlCol="0" anchor="t" anchorCtr="0"/>
          <a:lstStyle/>
          <a:p>
            <a:pPr lvl="0">
              <a:spcBef>
                <a:spcPts val="300"/>
              </a:spcBef>
              <a:spcAft>
                <a:spcPts val="300"/>
              </a:spcAft>
              <a:defRPr/>
            </a:pPr>
            <a:r>
              <a:rPr lang="en-US" sz="1200" dirty="0">
                <a:solidFill>
                  <a:schemeClr val="bg1"/>
                </a:solidFill>
              </a:rPr>
              <a:t>4</a:t>
            </a:r>
            <a:r>
              <a:rPr lang="en-US" sz="1200" baseline="30000" dirty="0">
                <a:solidFill>
                  <a:schemeClr val="bg1"/>
                </a:solidFill>
              </a:rPr>
              <a:t>th</a:t>
            </a:r>
            <a:r>
              <a:rPr lang="en-US" sz="1200" dirty="0">
                <a:solidFill>
                  <a:schemeClr val="bg1"/>
                </a:solidFill>
              </a:rPr>
              <a:t>–7</a:t>
            </a:r>
            <a:r>
              <a:rPr lang="en-US" sz="1200" baseline="30000" dirty="0">
                <a:solidFill>
                  <a:schemeClr val="bg1"/>
                </a:solidFill>
              </a:rPr>
              <a:t>th</a:t>
            </a:r>
            <a:r>
              <a:rPr lang="en-US" sz="1200" dirty="0">
                <a:solidFill>
                  <a:schemeClr val="bg1"/>
                </a:solidFill>
              </a:rPr>
              <a:t> decade of life</a:t>
            </a:r>
            <a:r>
              <a:rPr lang="en-US" sz="1200" baseline="30000" dirty="0">
                <a:solidFill>
                  <a:schemeClr val="bg1"/>
                </a:solidFill>
              </a:rPr>
              <a:t>1</a:t>
            </a:r>
            <a:r>
              <a:rPr lang="en-US" sz="1200" dirty="0">
                <a:solidFill>
                  <a:schemeClr val="bg1"/>
                </a:solidFill>
              </a:rPr>
              <a:t> </a:t>
            </a:r>
          </a:p>
          <a:p>
            <a:pPr marL="228600" indent="-228600">
              <a:spcBef>
                <a:spcPts val="300"/>
              </a:spcBef>
              <a:spcAft>
                <a:spcPts val="300"/>
              </a:spcAft>
              <a:buBlip>
                <a:blip r:embed="rId4"/>
              </a:buBlip>
              <a:defRPr/>
            </a:pPr>
            <a:r>
              <a:rPr lang="en-US" sz="1200" dirty="0">
                <a:solidFill>
                  <a:schemeClr val="bg1"/>
                </a:solidFill>
              </a:rPr>
              <a:t>LVH</a:t>
            </a:r>
          </a:p>
          <a:p>
            <a:pPr marL="228600" indent="-228600">
              <a:spcBef>
                <a:spcPts val="300"/>
              </a:spcBef>
              <a:spcAft>
                <a:spcPts val="300"/>
              </a:spcAft>
              <a:buBlip>
                <a:blip r:embed="rId4"/>
              </a:buBlip>
              <a:defRPr/>
            </a:pPr>
            <a:r>
              <a:rPr lang="en-US" sz="1200" dirty="0">
                <a:solidFill>
                  <a:schemeClr val="bg1"/>
                </a:solidFill>
              </a:rPr>
              <a:t>Arrhythmias</a:t>
            </a:r>
          </a:p>
          <a:p>
            <a:pPr marL="228600" indent="-228600">
              <a:spcBef>
                <a:spcPts val="300"/>
              </a:spcBef>
              <a:spcAft>
                <a:spcPts val="300"/>
              </a:spcAft>
              <a:buBlip>
                <a:blip r:embed="rId4"/>
              </a:buBlip>
              <a:defRPr/>
            </a:pPr>
            <a:r>
              <a:rPr lang="en-US" sz="1200" dirty="0">
                <a:solidFill>
                  <a:schemeClr val="bg1"/>
                </a:solidFill>
              </a:rPr>
              <a:t>Abnormalities on cardiac MRI</a:t>
            </a:r>
          </a:p>
        </p:txBody>
      </p:sp>
      <p:sp>
        <p:nvSpPr>
          <p:cNvPr id="20" name="TextBox 19">
            <a:extLst>
              <a:ext uri="{FF2B5EF4-FFF2-40B4-BE49-F238E27FC236}">
                <a16:creationId xmlns:a16="http://schemas.microsoft.com/office/drawing/2014/main" id="{BB8B6769-7F05-46B5-B951-EA6A70781688}"/>
              </a:ext>
            </a:extLst>
          </p:cNvPr>
          <p:cNvSpPr txBox="1"/>
          <p:nvPr/>
        </p:nvSpPr>
        <p:spPr>
          <a:xfrm>
            <a:off x="4513218" y="1451462"/>
            <a:ext cx="4310108" cy="261610"/>
          </a:xfrm>
          <a:prstGeom prst="rect">
            <a:avLst/>
          </a:prstGeom>
          <a:noFill/>
        </p:spPr>
        <p:txBody>
          <a:bodyPr wrap="square" rtlCol="0">
            <a:spAutoFit/>
          </a:bodyPr>
          <a:lstStyle/>
          <a:p>
            <a:pPr algn="r"/>
            <a:r>
              <a:rPr lang="en-US" sz="1100" b="1" dirty="0">
                <a:solidFill>
                  <a:schemeClr val="bg1"/>
                </a:solidFill>
              </a:rPr>
              <a:t>Progression of cardiac manifestations over time</a:t>
            </a:r>
          </a:p>
        </p:txBody>
      </p:sp>
      <p:sp>
        <p:nvSpPr>
          <p:cNvPr id="15" name="Slide Number Placeholder 2">
            <a:extLst>
              <a:ext uri="{FF2B5EF4-FFF2-40B4-BE49-F238E27FC236}">
                <a16:creationId xmlns:a16="http://schemas.microsoft.com/office/drawing/2014/main" id="{D5C28F94-6540-4FA1-B27E-18FD96F61710}"/>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22</a:t>
            </a:fld>
            <a:endParaRPr lang="en-US" noProof="0" dirty="0"/>
          </a:p>
        </p:txBody>
      </p:sp>
      <p:pic>
        <p:nvPicPr>
          <p:cNvPr id="18" name="Graphic 17">
            <a:extLst>
              <a:ext uri="{FF2B5EF4-FFF2-40B4-BE49-F238E27FC236}">
                <a16:creationId xmlns:a16="http://schemas.microsoft.com/office/drawing/2014/main" id="{27AD9FE4-DD6F-4D78-B5C1-2B64A4B0D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556353">
            <a:off x="8390937" y="3618306"/>
            <a:ext cx="206147" cy="466984"/>
          </a:xfrm>
          <a:prstGeom prst="rect">
            <a:avLst/>
          </a:prstGeom>
        </p:spPr>
      </p:pic>
      <p:sp>
        <p:nvSpPr>
          <p:cNvPr id="19" name="Isosceles Triangle 18">
            <a:extLst>
              <a:ext uri="{FF2B5EF4-FFF2-40B4-BE49-F238E27FC236}">
                <a16:creationId xmlns:a16="http://schemas.microsoft.com/office/drawing/2014/main" id="{1C196964-4E6B-4682-9662-70E0D13BB8EE}"/>
              </a:ext>
            </a:extLst>
          </p:cNvPr>
          <p:cNvSpPr/>
          <p:nvPr/>
        </p:nvSpPr>
        <p:spPr>
          <a:xfrm rot="5400000" flipH="1">
            <a:off x="5879333" y="2619074"/>
            <a:ext cx="404661" cy="207655"/>
          </a:xfrm>
          <a:prstGeom prst="triangl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6" name="TextBox 15">
            <a:extLst>
              <a:ext uri="{FF2B5EF4-FFF2-40B4-BE49-F238E27FC236}">
                <a16:creationId xmlns:a16="http://schemas.microsoft.com/office/drawing/2014/main" id="{C9C76088-754B-4E46-8E75-C54540B30478}"/>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1" name="TextBox 20">
            <a:extLst>
              <a:ext uri="{FF2B5EF4-FFF2-40B4-BE49-F238E27FC236}">
                <a16:creationId xmlns:a16="http://schemas.microsoft.com/office/drawing/2014/main" id="{4B086CC6-DD6E-4DC1-B1FF-98182DC66E91}"/>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8CEE179D-BE85-C191-D454-0FC3C54D0787}"/>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368849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90343295-7CB8-4591-AE3F-9F1B9861573B}"/>
              </a:ext>
            </a:extLst>
          </p:cNvPr>
          <p:cNvSpPr txBox="1">
            <a:spLocks/>
          </p:cNvSpPr>
          <p:nvPr/>
        </p:nvSpPr>
        <p:spPr>
          <a:xfrm>
            <a:off x="331200" y="1179513"/>
            <a:ext cx="1654354" cy="1451551"/>
          </a:xfrm>
          <a:prstGeom prst="rect">
            <a:avLst/>
          </a:prstGeom>
          <a:noFill/>
          <a:ln>
            <a:noFill/>
          </a:ln>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endParaRPr lang="en-US" baseline="30000" dirty="0"/>
          </a:p>
        </p:txBody>
      </p:sp>
      <p:sp>
        <p:nvSpPr>
          <p:cNvPr id="2" name="Footer Placeholder 1">
            <a:extLst>
              <a:ext uri="{FF2B5EF4-FFF2-40B4-BE49-F238E27FC236}">
                <a16:creationId xmlns:a16="http://schemas.microsoft.com/office/drawing/2014/main" id="{4C3483AB-E2B1-416D-826A-8DF08455AAE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5EAC711-D0C9-4165-B7BD-AE3115AF20BB}"/>
              </a:ext>
            </a:extLst>
          </p:cNvPr>
          <p:cNvSpPr>
            <a:spLocks noGrp="1"/>
          </p:cNvSpPr>
          <p:nvPr>
            <p:ph type="sldNum" sz="quarter" idx="16"/>
          </p:nvPr>
        </p:nvSpPr>
        <p:spPr/>
        <p:txBody>
          <a:bodyPr/>
          <a:lstStyle/>
          <a:p>
            <a:fld id="{6B54B0F7-55DD-40D6-B7F4-70B586885C0B}" type="slidenum">
              <a:rPr lang="en-US" noProof="0" smtClean="0"/>
              <a:pPr/>
              <a:t>23</a:t>
            </a:fld>
            <a:endParaRPr lang="en-US" noProof="0" dirty="0"/>
          </a:p>
        </p:txBody>
      </p:sp>
      <p:sp>
        <p:nvSpPr>
          <p:cNvPr id="5" name="Text Placeholder 4">
            <a:extLst>
              <a:ext uri="{FF2B5EF4-FFF2-40B4-BE49-F238E27FC236}">
                <a16:creationId xmlns:a16="http://schemas.microsoft.com/office/drawing/2014/main" id="{95B6ABC2-04C1-4219-9BA0-084183747D3B}"/>
              </a:ext>
            </a:extLst>
          </p:cNvPr>
          <p:cNvSpPr>
            <a:spLocks noGrp="1"/>
          </p:cNvSpPr>
          <p:nvPr>
            <p:ph type="body" sz="quarter" idx="21"/>
          </p:nvPr>
        </p:nvSpPr>
        <p:spPr>
          <a:xfrm>
            <a:off x="1972491" y="723014"/>
            <a:ext cx="6850834" cy="1934461"/>
          </a:xfrm>
          <a:solidFill>
            <a:schemeClr val="accent1"/>
          </a:solidFill>
        </p:spPr>
        <p:txBody>
          <a:bodyPr wrap="square" lIns="91440" tIns="91440" rIns="91440" bIns="91440">
            <a:noAutofit/>
          </a:bodyPr>
          <a:lstStyle/>
          <a:p>
            <a:pPr lvl="1">
              <a:lnSpc>
                <a:spcPct val="120000"/>
              </a:lnSpc>
              <a:buBlip>
                <a:blip r:embed="rId4"/>
              </a:buBlip>
            </a:pPr>
            <a:r>
              <a:rPr lang="en-US" sz="1300" dirty="0">
                <a:solidFill>
                  <a:schemeClr val="bg1"/>
                </a:solidFill>
              </a:rPr>
              <a:t>Hypertrophic cardiomyopathy is common in classic and non-classic Fabry disease</a:t>
            </a:r>
          </a:p>
          <a:p>
            <a:pPr lvl="1">
              <a:lnSpc>
                <a:spcPct val="120000"/>
              </a:lnSpc>
              <a:buBlip>
                <a:blip r:embed="rId4"/>
              </a:buBlip>
            </a:pPr>
            <a:r>
              <a:rPr lang="en-US" sz="1300" dirty="0">
                <a:solidFill>
                  <a:schemeClr val="bg1"/>
                </a:solidFill>
              </a:rPr>
              <a:t>Symptoms and complications include:</a:t>
            </a:r>
            <a:r>
              <a:rPr lang="en-US" sz="1300" baseline="30000" dirty="0">
                <a:solidFill>
                  <a:schemeClr val="bg1"/>
                </a:solidFill>
              </a:rPr>
              <a:t>1</a:t>
            </a:r>
            <a:r>
              <a:rPr lang="en-US" sz="1300" dirty="0">
                <a:solidFill>
                  <a:schemeClr val="bg1"/>
                </a:solidFill>
              </a:rPr>
              <a:t> </a:t>
            </a:r>
          </a:p>
          <a:p>
            <a:pPr lvl="2">
              <a:lnSpc>
                <a:spcPct val="120000"/>
              </a:lnSpc>
              <a:buBlip>
                <a:blip r:embed="rId4"/>
              </a:buBlip>
            </a:pPr>
            <a:r>
              <a:rPr lang="en-US" sz="1300" dirty="0">
                <a:solidFill>
                  <a:schemeClr val="bg1"/>
                </a:solidFill>
              </a:rPr>
              <a:t>Dyspnea, palpitations, and heart murmur</a:t>
            </a:r>
          </a:p>
          <a:p>
            <a:pPr lvl="2">
              <a:lnSpc>
                <a:spcPct val="120000"/>
              </a:lnSpc>
              <a:buBlip>
                <a:blip r:embed="rId4"/>
              </a:buBlip>
            </a:pPr>
            <a:r>
              <a:rPr lang="en-US" sz="1300" dirty="0">
                <a:solidFill>
                  <a:schemeClr val="bg1"/>
                </a:solidFill>
              </a:rPr>
              <a:t>Atrial fibrillation, heart failure, and sudden cardiac death</a:t>
            </a:r>
            <a:r>
              <a:rPr lang="en-US" sz="1300" baseline="30000" dirty="0">
                <a:solidFill>
                  <a:schemeClr val="bg1"/>
                </a:solidFill>
              </a:rPr>
              <a:t>1</a:t>
            </a:r>
          </a:p>
          <a:p>
            <a:pPr lvl="1">
              <a:lnSpc>
                <a:spcPct val="120000"/>
              </a:lnSpc>
              <a:buBlip>
                <a:blip r:embed="rId4"/>
              </a:buBlip>
            </a:pPr>
            <a:r>
              <a:rPr lang="en-US" sz="1300" dirty="0">
                <a:solidFill>
                  <a:schemeClr val="bg1"/>
                </a:solidFill>
              </a:rPr>
              <a:t>53% of males and 33% of females with Fabry disease develop LVH</a:t>
            </a:r>
            <a:r>
              <a:rPr lang="en-US" sz="1300" baseline="30000" dirty="0">
                <a:solidFill>
                  <a:schemeClr val="bg1"/>
                </a:solidFill>
              </a:rPr>
              <a:t>2</a:t>
            </a:r>
            <a:r>
              <a:rPr lang="en-US" sz="1300" dirty="0">
                <a:solidFill>
                  <a:schemeClr val="bg1"/>
                </a:solidFill>
              </a:rPr>
              <a:t> vs 1–5% of the general population</a:t>
            </a:r>
            <a:r>
              <a:rPr lang="en-US" sz="1300" baseline="30000" dirty="0">
                <a:solidFill>
                  <a:schemeClr val="bg1"/>
                </a:solidFill>
              </a:rPr>
              <a:t>3</a:t>
            </a:r>
          </a:p>
        </p:txBody>
      </p:sp>
      <p:sp>
        <p:nvSpPr>
          <p:cNvPr id="7" name="Title 6">
            <a:extLst>
              <a:ext uri="{FF2B5EF4-FFF2-40B4-BE49-F238E27FC236}">
                <a16:creationId xmlns:a16="http://schemas.microsoft.com/office/drawing/2014/main" id="{CC743DE5-A554-43A1-B44D-7E37E613DB6F}"/>
              </a:ext>
            </a:extLst>
          </p:cNvPr>
          <p:cNvSpPr>
            <a:spLocks noGrp="1"/>
          </p:cNvSpPr>
          <p:nvPr>
            <p:ph type="title"/>
          </p:nvPr>
        </p:nvSpPr>
        <p:spPr>
          <a:xfrm>
            <a:off x="324325" y="318246"/>
            <a:ext cx="8485200" cy="561185"/>
          </a:xfrm>
        </p:spPr>
        <p:txBody>
          <a:bodyPr/>
          <a:lstStyle/>
          <a:p>
            <a:r>
              <a:rPr lang="en-US" dirty="0"/>
              <a:t>Ventricular Hypertrophy in Fabry Disease</a:t>
            </a:r>
          </a:p>
        </p:txBody>
      </p:sp>
      <p:sp>
        <p:nvSpPr>
          <p:cNvPr id="8" name="Text Placeholder 7">
            <a:extLst>
              <a:ext uri="{FF2B5EF4-FFF2-40B4-BE49-F238E27FC236}">
                <a16:creationId xmlns:a16="http://schemas.microsoft.com/office/drawing/2014/main" id="{F217B5F9-3A45-4E7A-9672-192DB59034CC}"/>
              </a:ext>
            </a:extLst>
          </p:cNvPr>
          <p:cNvSpPr>
            <a:spLocks noGrp="1"/>
          </p:cNvSpPr>
          <p:nvPr>
            <p:ph type="body" sz="quarter" idx="23"/>
          </p:nvPr>
        </p:nvSpPr>
        <p:spPr>
          <a:xfrm>
            <a:off x="313225" y="4502993"/>
            <a:ext cx="8478000" cy="218675"/>
          </a:xfrm>
        </p:spPr>
        <p:txBody>
          <a:bodyPr/>
          <a:lstStyle/>
          <a:p>
            <a:r>
              <a:rPr lang="en-US" dirty="0"/>
              <a:t>RVH, right ventricular hypertrophy </a:t>
            </a:r>
            <a:br>
              <a:rPr lang="en-US" dirty="0"/>
            </a:br>
            <a:r>
              <a:rPr lang="en-US" dirty="0"/>
              <a:t>1. Mayo Clinic 2018. </a:t>
            </a:r>
            <a:r>
              <a:rPr lang="en-US" spc="-10" dirty="0"/>
              <a:t>Available at: </a:t>
            </a:r>
            <a:r>
              <a:rPr lang="en-US" dirty="0"/>
              <a:t>https://www.mayoclinic.org/diseases-conditions/hypertrophic-cardiomyopathy/symptoms-causes</a:t>
            </a:r>
            <a:r>
              <a:rPr lang="en-US" spc="-10" dirty="0"/>
              <a:t>/syc-203501982 Accessed Dec 2020; 2. Linhart A, et al. Eur Heart J 2007;28:1228–1235</a:t>
            </a:r>
            <a:r>
              <a:rPr lang="en-US" dirty="0"/>
              <a:t>; 3. Iribarren C, et al. J Am Heart Assoc 2017;6:e004954; 4. Graziani F, et al. J Am Soc Echocardiogr 2017;30:282; 5. Pagano JJ, et al. PLoS One 2016;11:e0157565</a:t>
            </a:r>
          </a:p>
        </p:txBody>
      </p:sp>
      <p:grpSp>
        <p:nvGrpSpPr>
          <p:cNvPr id="9" name="Group 8">
            <a:extLst>
              <a:ext uri="{FF2B5EF4-FFF2-40B4-BE49-F238E27FC236}">
                <a16:creationId xmlns:a16="http://schemas.microsoft.com/office/drawing/2014/main" id="{56D5B1D8-E8F2-46FD-98BC-441A76CBEA04}"/>
              </a:ext>
            </a:extLst>
          </p:cNvPr>
          <p:cNvGrpSpPr/>
          <p:nvPr/>
        </p:nvGrpSpPr>
        <p:grpSpPr>
          <a:xfrm>
            <a:off x="381480" y="1068653"/>
            <a:ext cx="1553794" cy="1399600"/>
            <a:chOff x="5563508" y="1894176"/>
            <a:chExt cx="3374233" cy="3411957"/>
          </a:xfrm>
        </p:grpSpPr>
        <p:pic>
          <p:nvPicPr>
            <p:cNvPr id="10" name="Picture 9">
              <a:extLst>
                <a:ext uri="{FF2B5EF4-FFF2-40B4-BE49-F238E27FC236}">
                  <a16:creationId xmlns:a16="http://schemas.microsoft.com/office/drawing/2014/main" id="{4438F801-1120-4C7D-B11F-2978D4F4E666}"/>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563508" y="1894176"/>
              <a:ext cx="3033349" cy="3411957"/>
            </a:xfrm>
            <a:prstGeom prst="rect">
              <a:avLst/>
            </a:prstGeom>
          </p:spPr>
        </p:pic>
        <p:sp>
          <p:nvSpPr>
            <p:cNvPr id="11" name="Rectangle 10">
              <a:extLst>
                <a:ext uri="{FF2B5EF4-FFF2-40B4-BE49-F238E27FC236}">
                  <a16:creationId xmlns:a16="http://schemas.microsoft.com/office/drawing/2014/main" id="{7C9CCAD0-9F1B-4145-990C-57C24747F2F7}"/>
                </a:ext>
              </a:extLst>
            </p:cNvPr>
            <p:cNvSpPr/>
            <p:nvPr/>
          </p:nvSpPr>
          <p:spPr>
            <a:xfrm rot="19620869">
              <a:off x="8276160" y="3456616"/>
              <a:ext cx="661581" cy="414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 Placeholder 4">
            <a:extLst>
              <a:ext uri="{FF2B5EF4-FFF2-40B4-BE49-F238E27FC236}">
                <a16:creationId xmlns:a16="http://schemas.microsoft.com/office/drawing/2014/main" id="{58BA6267-9EE9-42E3-A6C1-2072A74D5B1C}"/>
              </a:ext>
            </a:extLst>
          </p:cNvPr>
          <p:cNvSpPr txBox="1">
            <a:spLocks/>
          </p:cNvSpPr>
          <p:nvPr/>
        </p:nvSpPr>
        <p:spPr>
          <a:xfrm>
            <a:off x="331200" y="2703380"/>
            <a:ext cx="8496300" cy="1636802"/>
          </a:xfrm>
          <a:prstGeom prst="rect">
            <a:avLst/>
          </a:prstGeom>
          <a:solidFill>
            <a:schemeClr val="accent1"/>
          </a:solidFill>
        </p:spPr>
        <p:txBody>
          <a:bodyPr vert="horz" wrap="square"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ct val="120000"/>
              </a:lnSpc>
              <a:buBlip>
                <a:blip r:embed="rId4"/>
              </a:buBlip>
            </a:pPr>
            <a:r>
              <a:rPr lang="en-US" sz="1300" dirty="0">
                <a:solidFill>
                  <a:schemeClr val="bg1"/>
                </a:solidFill>
              </a:rPr>
              <a:t>RVH is not well characterized in Fabry disease but occurs in ~1/3 of patients</a:t>
            </a:r>
          </a:p>
          <a:p>
            <a:pPr lvl="2" indent="-228600">
              <a:lnSpc>
                <a:spcPct val="120000"/>
              </a:lnSpc>
              <a:buBlip>
                <a:blip r:embed="rId4"/>
              </a:buBlip>
            </a:pPr>
            <a:r>
              <a:rPr lang="en-US" sz="1300" dirty="0">
                <a:solidFill>
                  <a:schemeClr val="bg1"/>
                </a:solidFill>
              </a:rPr>
              <a:t>Predominantly occurs in males with concomitant LVH</a:t>
            </a:r>
            <a:r>
              <a:rPr lang="en-US" sz="1300" baseline="30000" dirty="0">
                <a:solidFill>
                  <a:schemeClr val="bg1"/>
                </a:solidFill>
              </a:rPr>
              <a:t>4</a:t>
            </a:r>
          </a:p>
          <a:p>
            <a:pPr lvl="1">
              <a:lnSpc>
                <a:spcPct val="120000"/>
              </a:lnSpc>
              <a:buBlip>
                <a:blip r:embed="rId4"/>
              </a:buBlip>
            </a:pPr>
            <a:r>
              <a:rPr lang="en-US" sz="1300" dirty="0">
                <a:solidFill>
                  <a:schemeClr val="bg1"/>
                </a:solidFill>
              </a:rPr>
              <a:t>T1 resonance is reduced in LVH and RVH in patients with Fabry disease, indicating that these manifestations possibly share a common pathology</a:t>
            </a:r>
            <a:r>
              <a:rPr lang="en-US" sz="1300" baseline="30000" dirty="0">
                <a:solidFill>
                  <a:schemeClr val="bg1"/>
                </a:solidFill>
              </a:rPr>
              <a:t>5</a:t>
            </a:r>
          </a:p>
          <a:p>
            <a:pPr lvl="1">
              <a:lnSpc>
                <a:spcPct val="120000"/>
              </a:lnSpc>
              <a:buBlip>
                <a:blip r:embed="rId4"/>
              </a:buBlip>
            </a:pPr>
            <a:r>
              <a:rPr lang="en-US" sz="1300" dirty="0">
                <a:solidFill>
                  <a:schemeClr val="bg1"/>
                </a:solidFill>
              </a:rPr>
              <a:t>Fabry RVH does not affect right ventricular systolic function to the same extent as infiltrative heart disease, facilitating differential diagnosis</a:t>
            </a:r>
            <a:r>
              <a:rPr lang="en-US" sz="1300" baseline="30000" dirty="0">
                <a:solidFill>
                  <a:schemeClr val="bg1"/>
                </a:solidFill>
              </a:rPr>
              <a:t>4</a:t>
            </a:r>
          </a:p>
        </p:txBody>
      </p:sp>
      <p:sp>
        <p:nvSpPr>
          <p:cNvPr id="14" name="TextBox 13">
            <a:extLst>
              <a:ext uri="{FF2B5EF4-FFF2-40B4-BE49-F238E27FC236}">
                <a16:creationId xmlns:a16="http://schemas.microsoft.com/office/drawing/2014/main" id="{A554C511-C2F3-48BF-84FD-1D2B8EABA720}"/>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5" name="TextBox 14">
            <a:extLst>
              <a:ext uri="{FF2B5EF4-FFF2-40B4-BE49-F238E27FC236}">
                <a16:creationId xmlns:a16="http://schemas.microsoft.com/office/drawing/2014/main" id="{F825F983-56AE-4075-9B84-802C72CEDCC4}"/>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F36FB9B5-8035-C32A-F257-45D918F21DFA}"/>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26653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493F3AE-76C4-42CD-A9DC-0D501B0961F8}"/>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233C3824-06DE-4309-8399-63EC3D56C1C3}"/>
              </a:ext>
            </a:extLst>
          </p:cNvPr>
          <p:cNvSpPr>
            <a:spLocks noGrp="1"/>
          </p:cNvSpPr>
          <p:nvPr>
            <p:ph type="sldNum" sz="quarter" idx="16"/>
          </p:nvPr>
        </p:nvSpPr>
        <p:spPr/>
        <p:txBody>
          <a:bodyPr/>
          <a:lstStyle/>
          <a:p>
            <a:fld id="{6B54B0F7-55DD-40D6-B7F4-70B586885C0B}" type="slidenum">
              <a:rPr lang="en-US" noProof="0" smtClean="0"/>
              <a:pPr/>
              <a:t>24</a:t>
            </a:fld>
            <a:endParaRPr lang="en-US" noProof="0" dirty="0"/>
          </a:p>
        </p:txBody>
      </p:sp>
      <p:sp>
        <p:nvSpPr>
          <p:cNvPr id="5" name="Text Placeholder 4">
            <a:extLst>
              <a:ext uri="{FF2B5EF4-FFF2-40B4-BE49-F238E27FC236}">
                <a16:creationId xmlns:a16="http://schemas.microsoft.com/office/drawing/2014/main" id="{BE800ACA-C678-4A65-8CAB-200794DEC76A}"/>
              </a:ext>
            </a:extLst>
          </p:cNvPr>
          <p:cNvSpPr>
            <a:spLocks noGrp="1"/>
          </p:cNvSpPr>
          <p:nvPr>
            <p:ph type="body" sz="quarter" idx="21"/>
          </p:nvPr>
        </p:nvSpPr>
        <p:spPr>
          <a:xfrm>
            <a:off x="331525" y="1192709"/>
            <a:ext cx="3996381" cy="2813363"/>
          </a:xfrm>
          <a:solidFill>
            <a:schemeClr val="accent1"/>
          </a:solidFill>
        </p:spPr>
        <p:txBody>
          <a:bodyPr lIns="91440" tIns="91440" rIns="91440" bIns="91440"/>
          <a:lstStyle/>
          <a:p>
            <a:pPr marL="0" lvl="1" indent="0">
              <a:spcAft>
                <a:spcPts val="500"/>
              </a:spcAft>
              <a:buNone/>
            </a:pPr>
            <a:r>
              <a:rPr lang="en-US" sz="1300" dirty="0">
                <a:solidFill>
                  <a:schemeClr val="bg1"/>
                </a:solidFill>
              </a:rPr>
              <a:t>Clinical relevance of conventional cardiac MRI</a:t>
            </a:r>
            <a:r>
              <a:rPr lang="en-US" sz="1300" baseline="30000" dirty="0">
                <a:solidFill>
                  <a:schemeClr val="bg1"/>
                </a:solidFill>
              </a:rPr>
              <a:t>1</a:t>
            </a:r>
          </a:p>
          <a:p>
            <a:pPr lvl="1">
              <a:spcAft>
                <a:spcPts val="500"/>
              </a:spcAft>
              <a:buBlip>
                <a:blip r:embed="rId3"/>
              </a:buBlip>
            </a:pPr>
            <a:r>
              <a:rPr lang="en-US" sz="1300" dirty="0">
                <a:solidFill>
                  <a:schemeClr val="bg1"/>
                </a:solidFill>
              </a:rPr>
              <a:t>In males, LGE indicating myocardial fibrosis coincides with LVH development</a:t>
            </a:r>
          </a:p>
          <a:p>
            <a:pPr lvl="1">
              <a:spcAft>
                <a:spcPts val="500"/>
              </a:spcAft>
              <a:buBlip>
                <a:blip r:embed="rId3"/>
              </a:buBlip>
            </a:pPr>
            <a:r>
              <a:rPr lang="en-US" sz="1300" dirty="0">
                <a:solidFill>
                  <a:schemeClr val="bg1"/>
                </a:solidFill>
              </a:rPr>
              <a:t>In females, LGE indicating myocardial fibrosis can occur in the absence of LVH</a:t>
            </a:r>
          </a:p>
          <a:p>
            <a:pPr lvl="1">
              <a:spcAft>
                <a:spcPts val="500"/>
              </a:spcAft>
              <a:buBlip>
                <a:blip r:embed="rId3"/>
              </a:buBlip>
            </a:pPr>
            <a:r>
              <a:rPr lang="en-US" sz="1300" dirty="0">
                <a:solidFill>
                  <a:schemeClr val="bg1"/>
                </a:solidFill>
              </a:rPr>
              <a:t>Cardiac MRI with gadolinium should be the </a:t>
            </a:r>
            <a:br>
              <a:rPr lang="en-US" sz="1300" dirty="0">
                <a:solidFill>
                  <a:schemeClr val="bg1"/>
                </a:solidFill>
              </a:rPr>
            </a:br>
            <a:r>
              <a:rPr lang="en-US" sz="1300" dirty="0">
                <a:solidFill>
                  <a:schemeClr val="bg1"/>
                </a:solidFill>
              </a:rPr>
              <a:t>first-line diagnostic approach in the cardiac evaluation of women with Fabry disease</a:t>
            </a:r>
          </a:p>
        </p:txBody>
      </p:sp>
      <p:sp>
        <p:nvSpPr>
          <p:cNvPr id="6" name="Title 5">
            <a:extLst>
              <a:ext uri="{FF2B5EF4-FFF2-40B4-BE49-F238E27FC236}">
                <a16:creationId xmlns:a16="http://schemas.microsoft.com/office/drawing/2014/main" id="{2DFF74C4-733B-4959-8596-F9411C30A0F7}"/>
              </a:ext>
            </a:extLst>
          </p:cNvPr>
          <p:cNvSpPr>
            <a:spLocks noGrp="1"/>
          </p:cNvSpPr>
          <p:nvPr>
            <p:ph type="title"/>
          </p:nvPr>
        </p:nvSpPr>
        <p:spPr/>
        <p:txBody>
          <a:bodyPr>
            <a:noAutofit/>
          </a:bodyPr>
          <a:lstStyle/>
          <a:p>
            <a:r>
              <a:rPr lang="en-US" dirty="0"/>
              <a:t>Role of Cardiac MRI in the Diagnosis of Fabry Disease</a:t>
            </a:r>
          </a:p>
        </p:txBody>
      </p:sp>
      <p:sp>
        <p:nvSpPr>
          <p:cNvPr id="7" name="Text Placeholder 6">
            <a:extLst>
              <a:ext uri="{FF2B5EF4-FFF2-40B4-BE49-F238E27FC236}">
                <a16:creationId xmlns:a16="http://schemas.microsoft.com/office/drawing/2014/main" id="{63B7ED28-1A3A-4D01-8BF1-B9CAFC187D00}"/>
              </a:ext>
            </a:extLst>
          </p:cNvPr>
          <p:cNvSpPr>
            <a:spLocks noGrp="1"/>
          </p:cNvSpPr>
          <p:nvPr>
            <p:ph type="body" sz="quarter" idx="23"/>
          </p:nvPr>
        </p:nvSpPr>
        <p:spPr/>
        <p:txBody>
          <a:bodyPr/>
          <a:lstStyle/>
          <a:p>
            <a:r>
              <a:rPr lang="en-GB" dirty="0"/>
              <a:t>Figure reproduced from Niemann M, et al. JACC Cardiovasc Imaging 2011;4:592–601</a:t>
            </a:r>
          </a:p>
          <a:p>
            <a:r>
              <a:rPr lang="en-GB" dirty="0"/>
              <a:t>LGE, late-phase gadolinium enhancement; MRI, magnetic resonance imaging</a:t>
            </a:r>
          </a:p>
          <a:p>
            <a:r>
              <a:rPr lang="en-GB" dirty="0"/>
              <a:t>1. Niemann M, et al. JACC Cardovasc Imaging 2011;4:592–601</a:t>
            </a:r>
          </a:p>
        </p:txBody>
      </p:sp>
      <p:cxnSp>
        <p:nvCxnSpPr>
          <p:cNvPr id="16" name="Straight Arrow Connector 15">
            <a:extLst>
              <a:ext uri="{FF2B5EF4-FFF2-40B4-BE49-F238E27FC236}">
                <a16:creationId xmlns:a16="http://schemas.microsoft.com/office/drawing/2014/main" id="{23B63397-753B-4B1D-A119-76E7B54D1D28}"/>
              </a:ext>
            </a:extLst>
          </p:cNvPr>
          <p:cNvCxnSpPr>
            <a:cxnSpLocks/>
            <a:stCxn id="30" idx="4"/>
            <a:endCxn id="29" idx="0"/>
          </p:cNvCxnSpPr>
          <p:nvPr/>
        </p:nvCxnSpPr>
        <p:spPr>
          <a:xfrm>
            <a:off x="6625865" y="3626890"/>
            <a:ext cx="0" cy="274520"/>
          </a:xfrm>
          <a:prstGeom prst="straightConnector1">
            <a:avLst/>
          </a:prstGeom>
          <a:ln w="12700">
            <a:solidFill>
              <a:schemeClr val="accent1"/>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9">
            <a:extLst>
              <a:ext uri="{FF2B5EF4-FFF2-40B4-BE49-F238E27FC236}">
                <a16:creationId xmlns:a16="http://schemas.microsoft.com/office/drawing/2014/main" id="{DF93C5FE-768B-4A45-B65F-FB485F1DE232}"/>
              </a:ext>
            </a:extLst>
          </p:cNvPr>
          <p:cNvCxnSpPr>
            <a:cxnSpLocks/>
          </p:cNvCxnSpPr>
          <p:nvPr/>
        </p:nvCxnSpPr>
        <p:spPr>
          <a:xfrm rot="5400000" flipH="1" flipV="1">
            <a:off x="6626494" y="1757180"/>
            <a:ext cx="9204" cy="2534172"/>
          </a:xfrm>
          <a:prstGeom prst="curvedConnector3">
            <a:avLst>
              <a:gd name="adj1" fmla="val 3378087"/>
            </a:avLst>
          </a:prstGeom>
          <a:ln w="12700">
            <a:solidFill>
              <a:schemeClr val="accent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10">
            <a:extLst>
              <a:ext uri="{FF2B5EF4-FFF2-40B4-BE49-F238E27FC236}">
                <a16:creationId xmlns:a16="http://schemas.microsoft.com/office/drawing/2014/main" id="{EB3E5F83-60B0-49D1-98D8-163A71EBCEAB}"/>
              </a:ext>
            </a:extLst>
          </p:cNvPr>
          <p:cNvCxnSpPr>
            <a:cxnSpLocks/>
          </p:cNvCxnSpPr>
          <p:nvPr/>
        </p:nvCxnSpPr>
        <p:spPr>
          <a:xfrm rot="16200000" flipH="1">
            <a:off x="5380461" y="3418159"/>
            <a:ext cx="566231" cy="609594"/>
          </a:xfrm>
          <a:prstGeom prst="curvedConnector2">
            <a:avLst/>
          </a:prstGeom>
          <a:ln w="12700">
            <a:solidFill>
              <a:schemeClr val="accent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urved Connector 11">
            <a:extLst>
              <a:ext uri="{FF2B5EF4-FFF2-40B4-BE49-F238E27FC236}">
                <a16:creationId xmlns:a16="http://schemas.microsoft.com/office/drawing/2014/main" id="{B122C1E1-FFD2-4A7F-B283-3E9973097987}"/>
              </a:ext>
            </a:extLst>
          </p:cNvPr>
          <p:cNvCxnSpPr>
            <a:cxnSpLocks/>
          </p:cNvCxnSpPr>
          <p:nvPr/>
        </p:nvCxnSpPr>
        <p:spPr>
          <a:xfrm flipV="1">
            <a:off x="7283356" y="3439842"/>
            <a:ext cx="609595" cy="566231"/>
          </a:xfrm>
          <a:prstGeom prst="curvedConnector2">
            <a:avLst/>
          </a:prstGeom>
          <a:ln w="12700">
            <a:solidFill>
              <a:schemeClr val="accent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61FE989-6907-4529-B1F5-42F246C7BCEA}"/>
              </a:ext>
            </a:extLst>
          </p:cNvPr>
          <p:cNvCxnSpPr>
            <a:cxnSpLocks/>
          </p:cNvCxnSpPr>
          <p:nvPr/>
        </p:nvCxnSpPr>
        <p:spPr>
          <a:xfrm flipV="1">
            <a:off x="6010884" y="1398052"/>
            <a:ext cx="1202808" cy="0"/>
          </a:xfrm>
          <a:prstGeom prst="straightConnector1">
            <a:avLst/>
          </a:prstGeom>
          <a:ln w="12700">
            <a:solidFill>
              <a:schemeClr val="accent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C1A2C04-2503-4DF5-ADF8-A72F33CECEE9}"/>
              </a:ext>
            </a:extLst>
          </p:cNvPr>
          <p:cNvSpPr txBox="1"/>
          <p:nvPr/>
        </p:nvSpPr>
        <p:spPr>
          <a:xfrm>
            <a:off x="7529468" y="1790446"/>
            <a:ext cx="600931" cy="250585"/>
          </a:xfrm>
          <a:prstGeom prst="rect">
            <a:avLst/>
          </a:prstGeom>
          <a:noFill/>
        </p:spPr>
        <p:txBody>
          <a:bodyPr wrap="square" rtlCol="0">
            <a:spAutoFit/>
          </a:bodyPr>
          <a:lstStyle/>
          <a:p>
            <a:pPr algn="ctr"/>
            <a:r>
              <a:rPr lang="en-US" sz="1000" dirty="0">
                <a:solidFill>
                  <a:srgbClr val="000000"/>
                </a:solidFill>
                <a:cs typeface="Arial"/>
              </a:rPr>
              <a:t>Aging</a:t>
            </a:r>
          </a:p>
        </p:txBody>
      </p:sp>
      <p:sp>
        <p:nvSpPr>
          <p:cNvPr id="22" name="TextBox 21">
            <a:extLst>
              <a:ext uri="{FF2B5EF4-FFF2-40B4-BE49-F238E27FC236}">
                <a16:creationId xmlns:a16="http://schemas.microsoft.com/office/drawing/2014/main" id="{AAA2F791-C76A-4E88-8555-3E0047BE93E5}"/>
              </a:ext>
            </a:extLst>
          </p:cNvPr>
          <p:cNvSpPr txBox="1"/>
          <p:nvPr/>
        </p:nvSpPr>
        <p:spPr>
          <a:xfrm>
            <a:off x="5188943" y="1790446"/>
            <a:ext cx="600931" cy="250585"/>
          </a:xfrm>
          <a:prstGeom prst="rect">
            <a:avLst/>
          </a:prstGeom>
          <a:noFill/>
        </p:spPr>
        <p:txBody>
          <a:bodyPr wrap="square" rtlCol="0">
            <a:spAutoFit/>
          </a:bodyPr>
          <a:lstStyle/>
          <a:p>
            <a:pPr algn="ctr"/>
            <a:r>
              <a:rPr lang="en-US" sz="1000" dirty="0">
                <a:solidFill>
                  <a:srgbClr val="000000"/>
                </a:solidFill>
                <a:cs typeface="Arial"/>
              </a:rPr>
              <a:t>Aging</a:t>
            </a:r>
          </a:p>
        </p:txBody>
      </p:sp>
      <p:sp>
        <p:nvSpPr>
          <p:cNvPr id="23" name="TextBox 22">
            <a:extLst>
              <a:ext uri="{FF2B5EF4-FFF2-40B4-BE49-F238E27FC236}">
                <a16:creationId xmlns:a16="http://schemas.microsoft.com/office/drawing/2014/main" id="{7829E31C-2953-4DD3-B131-6B51829A8031}"/>
              </a:ext>
            </a:extLst>
          </p:cNvPr>
          <p:cNvSpPr txBox="1"/>
          <p:nvPr/>
        </p:nvSpPr>
        <p:spPr>
          <a:xfrm>
            <a:off x="4872252" y="2266702"/>
            <a:ext cx="3480070" cy="400110"/>
          </a:xfrm>
          <a:prstGeom prst="rect">
            <a:avLst/>
          </a:prstGeom>
          <a:noFill/>
        </p:spPr>
        <p:txBody>
          <a:bodyPr wrap="square" rtlCol="0">
            <a:spAutoFit/>
          </a:bodyPr>
          <a:lstStyle/>
          <a:p>
            <a:pPr algn="ctr"/>
            <a:r>
              <a:rPr lang="en-US" sz="1000" b="1" dirty="0">
                <a:solidFill>
                  <a:schemeClr val="accent1"/>
                </a:solidFill>
                <a:cs typeface="Arial"/>
              </a:rPr>
              <a:t>Cardiomyopathy disease progression in male and female patients with Fabry disease</a:t>
            </a:r>
          </a:p>
        </p:txBody>
      </p:sp>
      <p:sp>
        <p:nvSpPr>
          <p:cNvPr id="24" name="Rounded Rectangle 18">
            <a:extLst>
              <a:ext uri="{FF2B5EF4-FFF2-40B4-BE49-F238E27FC236}">
                <a16:creationId xmlns:a16="http://schemas.microsoft.com/office/drawing/2014/main" id="{6D4DF579-9B9A-410F-8D3B-2F1F1B6A1CA7}"/>
              </a:ext>
            </a:extLst>
          </p:cNvPr>
          <p:cNvSpPr/>
          <p:nvPr/>
        </p:nvSpPr>
        <p:spPr>
          <a:xfrm>
            <a:off x="4701288" y="1192294"/>
            <a:ext cx="1314982" cy="415577"/>
          </a:xfrm>
          <a:prstGeom prst="rect">
            <a:avLst/>
          </a:prstGeom>
          <a:solidFill>
            <a:schemeClr val="accent1"/>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latin typeface="+mj-lt"/>
              </a:rPr>
              <a:t>Functional abnormalities</a:t>
            </a:r>
          </a:p>
        </p:txBody>
      </p:sp>
      <p:sp>
        <p:nvSpPr>
          <p:cNvPr id="25" name="Rounded Rectangle 19">
            <a:extLst>
              <a:ext uri="{FF2B5EF4-FFF2-40B4-BE49-F238E27FC236}">
                <a16:creationId xmlns:a16="http://schemas.microsoft.com/office/drawing/2014/main" id="{DA3DAA54-9B6E-470A-8813-4E19B6BE72C1}"/>
              </a:ext>
            </a:extLst>
          </p:cNvPr>
          <p:cNvSpPr/>
          <p:nvPr/>
        </p:nvSpPr>
        <p:spPr>
          <a:xfrm>
            <a:off x="7213693" y="1192294"/>
            <a:ext cx="1314982" cy="415577"/>
          </a:xfrm>
          <a:prstGeom prst="rect">
            <a:avLst/>
          </a:prstGeom>
          <a:solidFill>
            <a:schemeClr val="accent1"/>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latin typeface="+mj-lt"/>
              </a:rPr>
              <a:t>Increasing wall thickness</a:t>
            </a:r>
          </a:p>
        </p:txBody>
      </p:sp>
      <p:sp>
        <p:nvSpPr>
          <p:cNvPr id="26" name="Rounded Rectangle 20">
            <a:extLst>
              <a:ext uri="{FF2B5EF4-FFF2-40B4-BE49-F238E27FC236}">
                <a16:creationId xmlns:a16="http://schemas.microsoft.com/office/drawing/2014/main" id="{13300228-F29A-4DA0-B357-7D2A2401D21D}"/>
              </a:ext>
            </a:extLst>
          </p:cNvPr>
          <p:cNvSpPr/>
          <p:nvPr/>
        </p:nvSpPr>
        <p:spPr>
          <a:xfrm>
            <a:off x="5957490" y="1819133"/>
            <a:ext cx="1314982" cy="415577"/>
          </a:xfrm>
          <a:prstGeom prst="rect">
            <a:avLst/>
          </a:prstGeom>
          <a:solidFill>
            <a:schemeClr val="accent1">
              <a:lumMod val="10000"/>
              <a:lumOff val="90000"/>
            </a:schemeClr>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solidFill>
                  <a:schemeClr val="tx1"/>
                </a:solidFill>
                <a:latin typeface="+mj-lt"/>
              </a:rPr>
              <a:t>Replacement fibrosis</a:t>
            </a:r>
          </a:p>
        </p:txBody>
      </p:sp>
      <p:sp>
        <p:nvSpPr>
          <p:cNvPr id="27" name="Rounded Rectangle 21">
            <a:extLst>
              <a:ext uri="{FF2B5EF4-FFF2-40B4-BE49-F238E27FC236}">
                <a16:creationId xmlns:a16="http://schemas.microsoft.com/office/drawing/2014/main" id="{76ABACFC-4614-4D60-9B1C-B26A5C82D297}"/>
              </a:ext>
            </a:extLst>
          </p:cNvPr>
          <p:cNvSpPr/>
          <p:nvPr/>
        </p:nvSpPr>
        <p:spPr>
          <a:xfrm>
            <a:off x="4701288" y="3024266"/>
            <a:ext cx="1314982" cy="415577"/>
          </a:xfrm>
          <a:prstGeom prst="rect">
            <a:avLst/>
          </a:prstGeom>
          <a:solidFill>
            <a:schemeClr val="accent2">
              <a:lumMod val="60000"/>
              <a:lumOff val="40000"/>
            </a:schemeClr>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latin typeface="+mj-lt"/>
              </a:rPr>
              <a:t>Functional abnormalities</a:t>
            </a:r>
          </a:p>
        </p:txBody>
      </p:sp>
      <p:sp>
        <p:nvSpPr>
          <p:cNvPr id="28" name="Rounded Rectangle 22">
            <a:extLst>
              <a:ext uri="{FF2B5EF4-FFF2-40B4-BE49-F238E27FC236}">
                <a16:creationId xmlns:a16="http://schemas.microsoft.com/office/drawing/2014/main" id="{7BFCEA13-9984-4969-A016-9B1BE5420C19}"/>
              </a:ext>
            </a:extLst>
          </p:cNvPr>
          <p:cNvSpPr/>
          <p:nvPr/>
        </p:nvSpPr>
        <p:spPr>
          <a:xfrm>
            <a:off x="7235460" y="3024266"/>
            <a:ext cx="1314982" cy="415577"/>
          </a:xfrm>
          <a:prstGeom prst="rect">
            <a:avLst/>
          </a:prstGeom>
          <a:solidFill>
            <a:schemeClr val="accent2">
              <a:lumMod val="60000"/>
              <a:lumOff val="40000"/>
            </a:schemeClr>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latin typeface="+mj-lt"/>
              </a:rPr>
              <a:t>Increasing wall thickness</a:t>
            </a:r>
          </a:p>
        </p:txBody>
      </p:sp>
      <p:sp>
        <p:nvSpPr>
          <p:cNvPr id="29" name="Rounded Rectangle 23">
            <a:extLst>
              <a:ext uri="{FF2B5EF4-FFF2-40B4-BE49-F238E27FC236}">
                <a16:creationId xmlns:a16="http://schemas.microsoft.com/office/drawing/2014/main" id="{93181C45-263C-446C-A007-164BAFA8AAAE}"/>
              </a:ext>
            </a:extLst>
          </p:cNvPr>
          <p:cNvSpPr/>
          <p:nvPr/>
        </p:nvSpPr>
        <p:spPr>
          <a:xfrm>
            <a:off x="5968374" y="3901410"/>
            <a:ext cx="1314982" cy="415577"/>
          </a:xfrm>
          <a:prstGeom prst="rect">
            <a:avLst/>
          </a:prstGeom>
          <a:solidFill>
            <a:schemeClr val="accent2">
              <a:lumMod val="40000"/>
              <a:lumOff val="60000"/>
            </a:schemeClr>
          </a:solidFill>
          <a:ln w="550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000" dirty="0">
                <a:solidFill>
                  <a:schemeClr val="bg1"/>
                </a:solidFill>
                <a:latin typeface="+mj-lt"/>
              </a:rPr>
              <a:t>Replacement fibrosis</a:t>
            </a:r>
          </a:p>
        </p:txBody>
      </p:sp>
      <p:sp>
        <p:nvSpPr>
          <p:cNvPr id="30" name="Oval 29">
            <a:extLst>
              <a:ext uri="{FF2B5EF4-FFF2-40B4-BE49-F238E27FC236}">
                <a16:creationId xmlns:a16="http://schemas.microsoft.com/office/drawing/2014/main" id="{70D3A52B-8FEE-45FB-9D46-0AFF7950F0CF}"/>
              </a:ext>
            </a:extLst>
          </p:cNvPr>
          <p:cNvSpPr/>
          <p:nvPr/>
        </p:nvSpPr>
        <p:spPr>
          <a:xfrm>
            <a:off x="6334319" y="3087277"/>
            <a:ext cx="583092" cy="539613"/>
          </a:xfrm>
          <a:prstGeom prst="ellipse">
            <a:avLst/>
          </a:prstGeom>
          <a:solidFill>
            <a:schemeClr val="accent2"/>
          </a:solidFill>
          <a:ln w="550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000" dirty="0">
                <a:solidFill>
                  <a:schemeClr val="lt1"/>
                </a:solidFill>
                <a:latin typeface="+mj-lt"/>
              </a:rPr>
              <a:t>Aging</a:t>
            </a:r>
          </a:p>
        </p:txBody>
      </p:sp>
      <p:cxnSp>
        <p:nvCxnSpPr>
          <p:cNvPr id="10" name="Straight Arrow Connector 9">
            <a:extLst>
              <a:ext uri="{FF2B5EF4-FFF2-40B4-BE49-F238E27FC236}">
                <a16:creationId xmlns:a16="http://schemas.microsoft.com/office/drawing/2014/main" id="{B1283F68-3349-4782-AFF5-D714914FA356}"/>
              </a:ext>
            </a:extLst>
          </p:cNvPr>
          <p:cNvCxnSpPr>
            <a:stCxn id="24" idx="2"/>
            <a:endCxn id="26" idx="1"/>
          </p:cNvCxnSpPr>
          <p:nvPr/>
        </p:nvCxnSpPr>
        <p:spPr>
          <a:xfrm>
            <a:off x="5358779" y="1607871"/>
            <a:ext cx="598711" cy="41343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F078854-3BA4-48FB-B2A7-2205794FFA78}"/>
              </a:ext>
            </a:extLst>
          </p:cNvPr>
          <p:cNvCxnSpPr>
            <a:cxnSpLocks/>
            <a:stCxn id="25" idx="2"/>
            <a:endCxn id="26" idx="3"/>
          </p:cNvCxnSpPr>
          <p:nvPr/>
        </p:nvCxnSpPr>
        <p:spPr>
          <a:xfrm flipH="1">
            <a:off x="7272472" y="1607871"/>
            <a:ext cx="598712" cy="4190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FABE131-C697-4F3E-A834-BC8AFCA88F92}"/>
              </a:ext>
            </a:extLst>
          </p:cNvPr>
          <p:cNvCxnSpPr>
            <a:cxnSpLocks/>
            <a:stCxn id="30" idx="6"/>
            <a:endCxn id="28" idx="1"/>
          </p:cNvCxnSpPr>
          <p:nvPr/>
        </p:nvCxnSpPr>
        <p:spPr>
          <a:xfrm flipV="1">
            <a:off x="6917411" y="3232055"/>
            <a:ext cx="318049" cy="125029"/>
          </a:xfrm>
          <a:prstGeom prst="straightConnector1">
            <a:avLst/>
          </a:prstGeom>
          <a:ln w="12700">
            <a:solidFill>
              <a:schemeClr val="accent1"/>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79CE6FF-5540-4289-9BBE-972ACA9FD486}"/>
              </a:ext>
            </a:extLst>
          </p:cNvPr>
          <p:cNvCxnSpPr>
            <a:cxnSpLocks/>
            <a:stCxn id="30" idx="2"/>
            <a:endCxn id="27" idx="3"/>
          </p:cNvCxnSpPr>
          <p:nvPr/>
        </p:nvCxnSpPr>
        <p:spPr>
          <a:xfrm flipH="1" flipV="1">
            <a:off x="6016270" y="3232055"/>
            <a:ext cx="318049" cy="125029"/>
          </a:xfrm>
          <a:prstGeom prst="straightConnector1">
            <a:avLst/>
          </a:prstGeom>
          <a:ln w="12700">
            <a:solidFill>
              <a:schemeClr val="accent1"/>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A8CD0A8F-50F2-48EA-A13F-BC9B3F27D1C5}"/>
              </a:ext>
            </a:extLst>
          </p:cNvPr>
          <p:cNvGrpSpPr/>
          <p:nvPr/>
        </p:nvGrpSpPr>
        <p:grpSpPr>
          <a:xfrm>
            <a:off x="8374001" y="1788953"/>
            <a:ext cx="407881" cy="786433"/>
            <a:chOff x="8346501" y="1788953"/>
            <a:chExt cx="407881" cy="786433"/>
          </a:xfrm>
        </p:grpSpPr>
        <p:sp>
          <p:nvSpPr>
            <p:cNvPr id="56" name="Freeform: Shape 55">
              <a:extLst>
                <a:ext uri="{FF2B5EF4-FFF2-40B4-BE49-F238E27FC236}">
                  <a16:creationId xmlns:a16="http://schemas.microsoft.com/office/drawing/2014/main" id="{705551F2-7115-4E0E-8EE8-19BFA72E98DC}"/>
                </a:ext>
              </a:extLst>
            </p:cNvPr>
            <p:cNvSpPr/>
            <p:nvPr/>
          </p:nvSpPr>
          <p:spPr>
            <a:xfrm>
              <a:off x="8476281" y="1788953"/>
              <a:ext cx="148320" cy="139810"/>
            </a:xfrm>
            <a:custGeom>
              <a:avLst/>
              <a:gdLst>
                <a:gd name="connsiteX0" fmla="*/ 148321 w 148320"/>
                <a:gd name="connsiteY0" fmla="*/ 69905 h 139810"/>
                <a:gd name="connsiteX1" fmla="*/ 74160 w 148320"/>
                <a:gd name="connsiteY1" fmla="*/ 139810 h 139810"/>
                <a:gd name="connsiteX2" fmla="*/ 0 w 148320"/>
                <a:gd name="connsiteY2" fmla="*/ 69905 h 139810"/>
                <a:gd name="connsiteX3" fmla="*/ 74160 w 148320"/>
                <a:gd name="connsiteY3" fmla="*/ 0 h 139810"/>
                <a:gd name="connsiteX4" fmla="*/ 148321 w 148320"/>
                <a:gd name="connsiteY4" fmla="*/ 69905 h 139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320" h="139810">
                  <a:moveTo>
                    <a:pt x="148321" y="69905"/>
                  </a:moveTo>
                  <a:cubicBezTo>
                    <a:pt x="148321" y="108513"/>
                    <a:pt x="115118" y="139810"/>
                    <a:pt x="74160" y="139810"/>
                  </a:cubicBezTo>
                  <a:cubicBezTo>
                    <a:pt x="33203" y="139810"/>
                    <a:pt x="0" y="108513"/>
                    <a:pt x="0" y="69905"/>
                  </a:cubicBezTo>
                  <a:cubicBezTo>
                    <a:pt x="0" y="31298"/>
                    <a:pt x="33203" y="0"/>
                    <a:pt x="74160" y="0"/>
                  </a:cubicBezTo>
                  <a:cubicBezTo>
                    <a:pt x="115118" y="0"/>
                    <a:pt x="148321" y="31298"/>
                    <a:pt x="148321" y="69905"/>
                  </a:cubicBezTo>
                  <a:close/>
                </a:path>
              </a:pathLst>
            </a:custGeom>
            <a:solidFill>
              <a:schemeClr val="accent1"/>
            </a:solidFill>
            <a:ln w="9227"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9C6C73-5C44-4D76-A255-B9F1D9474B45}"/>
                </a:ext>
              </a:extLst>
            </p:cNvPr>
            <p:cNvSpPr/>
            <p:nvPr/>
          </p:nvSpPr>
          <p:spPr>
            <a:xfrm>
              <a:off x="8346501" y="1946240"/>
              <a:ext cx="407881" cy="629146"/>
            </a:xfrm>
            <a:custGeom>
              <a:avLst/>
              <a:gdLst>
                <a:gd name="connsiteX0" fmla="*/ 406028 w 407881"/>
                <a:gd name="connsiteY0" fmla="*/ 272630 h 629146"/>
                <a:gd name="connsiteX1" fmla="*/ 354116 w 407881"/>
                <a:gd name="connsiteY1" fmla="*/ 64662 h 629146"/>
                <a:gd name="connsiteX2" fmla="*/ 342992 w 407881"/>
                <a:gd name="connsiteY2" fmla="*/ 45438 h 629146"/>
                <a:gd name="connsiteX3" fmla="*/ 265123 w 407881"/>
                <a:gd name="connsiteY3" fmla="*/ 6991 h 629146"/>
                <a:gd name="connsiteX4" fmla="*/ 203941 w 407881"/>
                <a:gd name="connsiteY4" fmla="*/ 0 h 629146"/>
                <a:gd name="connsiteX5" fmla="*/ 142759 w 407881"/>
                <a:gd name="connsiteY5" fmla="*/ 8738 h 629146"/>
                <a:gd name="connsiteX6" fmla="*/ 64890 w 407881"/>
                <a:gd name="connsiteY6" fmla="*/ 47186 h 629146"/>
                <a:gd name="connsiteX7" fmla="*/ 53766 w 407881"/>
                <a:gd name="connsiteY7" fmla="*/ 66410 h 629146"/>
                <a:gd name="connsiteX8" fmla="*/ 1854 w 407881"/>
                <a:gd name="connsiteY8" fmla="*/ 274378 h 629146"/>
                <a:gd name="connsiteX9" fmla="*/ 0 w 407881"/>
                <a:gd name="connsiteY9" fmla="*/ 283116 h 629146"/>
                <a:gd name="connsiteX10" fmla="*/ 37080 w 407881"/>
                <a:gd name="connsiteY10" fmla="*/ 318069 h 629146"/>
                <a:gd name="connsiteX11" fmla="*/ 72306 w 407881"/>
                <a:gd name="connsiteY11" fmla="*/ 291854 h 629146"/>
                <a:gd name="connsiteX12" fmla="*/ 111241 w 407881"/>
                <a:gd name="connsiteY12" fmla="*/ 139810 h 629146"/>
                <a:gd name="connsiteX13" fmla="*/ 111241 w 407881"/>
                <a:gd name="connsiteY13" fmla="*/ 629147 h 629146"/>
                <a:gd name="connsiteX14" fmla="*/ 185401 w 407881"/>
                <a:gd name="connsiteY14" fmla="*/ 629147 h 629146"/>
                <a:gd name="connsiteX15" fmla="*/ 185401 w 407881"/>
                <a:gd name="connsiteY15" fmla="*/ 314573 h 629146"/>
                <a:gd name="connsiteX16" fmla="*/ 222481 w 407881"/>
                <a:gd name="connsiteY16" fmla="*/ 314573 h 629146"/>
                <a:gd name="connsiteX17" fmla="*/ 222481 w 407881"/>
                <a:gd name="connsiteY17" fmla="*/ 629147 h 629146"/>
                <a:gd name="connsiteX18" fmla="*/ 296641 w 407881"/>
                <a:gd name="connsiteY18" fmla="*/ 629147 h 629146"/>
                <a:gd name="connsiteX19" fmla="*/ 296641 w 407881"/>
                <a:gd name="connsiteY19" fmla="*/ 138063 h 629146"/>
                <a:gd name="connsiteX20" fmla="*/ 335576 w 407881"/>
                <a:gd name="connsiteY20" fmla="*/ 290106 h 629146"/>
                <a:gd name="connsiteX21" fmla="*/ 370802 w 407881"/>
                <a:gd name="connsiteY21" fmla="*/ 316321 h 629146"/>
                <a:gd name="connsiteX22" fmla="*/ 407882 w 407881"/>
                <a:gd name="connsiteY22" fmla="*/ 281368 h 629146"/>
                <a:gd name="connsiteX23" fmla="*/ 406028 w 407881"/>
                <a:gd name="connsiteY23" fmla="*/ 272630 h 62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07881" h="629146">
                  <a:moveTo>
                    <a:pt x="406028" y="272630"/>
                  </a:moveTo>
                  <a:lnTo>
                    <a:pt x="354116" y="64662"/>
                  </a:lnTo>
                  <a:cubicBezTo>
                    <a:pt x="352262" y="57672"/>
                    <a:pt x="348554" y="50681"/>
                    <a:pt x="342992" y="45438"/>
                  </a:cubicBezTo>
                  <a:cubicBezTo>
                    <a:pt x="320743" y="27962"/>
                    <a:pt x="294787" y="15729"/>
                    <a:pt x="265123" y="6991"/>
                  </a:cubicBezTo>
                  <a:cubicBezTo>
                    <a:pt x="244729" y="3495"/>
                    <a:pt x="224335" y="0"/>
                    <a:pt x="203941" y="0"/>
                  </a:cubicBezTo>
                  <a:cubicBezTo>
                    <a:pt x="183547" y="0"/>
                    <a:pt x="163153" y="3495"/>
                    <a:pt x="142759" y="8738"/>
                  </a:cubicBezTo>
                  <a:cubicBezTo>
                    <a:pt x="113095" y="15729"/>
                    <a:pt x="87138" y="29710"/>
                    <a:pt x="64890" y="47186"/>
                  </a:cubicBezTo>
                  <a:cubicBezTo>
                    <a:pt x="59328" y="52429"/>
                    <a:pt x="55620" y="59419"/>
                    <a:pt x="53766" y="66410"/>
                  </a:cubicBezTo>
                  <a:lnTo>
                    <a:pt x="1854" y="274378"/>
                  </a:lnTo>
                  <a:cubicBezTo>
                    <a:pt x="1854" y="276125"/>
                    <a:pt x="0" y="279621"/>
                    <a:pt x="0" y="283116"/>
                  </a:cubicBezTo>
                  <a:cubicBezTo>
                    <a:pt x="0" y="302340"/>
                    <a:pt x="16686" y="318069"/>
                    <a:pt x="37080" y="318069"/>
                  </a:cubicBezTo>
                  <a:cubicBezTo>
                    <a:pt x="53766" y="318069"/>
                    <a:pt x="68598" y="305835"/>
                    <a:pt x="72306" y="291854"/>
                  </a:cubicBezTo>
                  <a:lnTo>
                    <a:pt x="111241" y="139810"/>
                  </a:lnTo>
                  <a:lnTo>
                    <a:pt x="111241" y="629147"/>
                  </a:lnTo>
                  <a:lnTo>
                    <a:pt x="185401" y="629147"/>
                  </a:lnTo>
                  <a:lnTo>
                    <a:pt x="185401" y="314573"/>
                  </a:lnTo>
                  <a:lnTo>
                    <a:pt x="222481" y="314573"/>
                  </a:lnTo>
                  <a:lnTo>
                    <a:pt x="222481" y="629147"/>
                  </a:lnTo>
                  <a:lnTo>
                    <a:pt x="296641" y="629147"/>
                  </a:lnTo>
                  <a:lnTo>
                    <a:pt x="296641" y="138063"/>
                  </a:lnTo>
                  <a:lnTo>
                    <a:pt x="335576" y="290106"/>
                  </a:lnTo>
                  <a:cubicBezTo>
                    <a:pt x="339284" y="304087"/>
                    <a:pt x="354116" y="316321"/>
                    <a:pt x="370802" y="316321"/>
                  </a:cubicBezTo>
                  <a:cubicBezTo>
                    <a:pt x="391196" y="316321"/>
                    <a:pt x="407882" y="300592"/>
                    <a:pt x="407882" y="281368"/>
                  </a:cubicBezTo>
                  <a:cubicBezTo>
                    <a:pt x="407882" y="277873"/>
                    <a:pt x="406028" y="274378"/>
                    <a:pt x="406028" y="272630"/>
                  </a:cubicBezTo>
                  <a:close/>
                </a:path>
              </a:pathLst>
            </a:custGeom>
            <a:solidFill>
              <a:schemeClr val="accent1"/>
            </a:solidFill>
            <a:ln w="9227"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2A5BDD4B-3537-44FC-804B-C25CD16F5F34}"/>
              </a:ext>
            </a:extLst>
          </p:cNvPr>
          <p:cNvGrpSpPr/>
          <p:nvPr/>
        </p:nvGrpSpPr>
        <p:grpSpPr>
          <a:xfrm>
            <a:off x="8363034" y="3568112"/>
            <a:ext cx="418848" cy="805583"/>
            <a:chOff x="8290081" y="3568112"/>
            <a:chExt cx="418848" cy="805583"/>
          </a:xfrm>
          <a:solidFill>
            <a:schemeClr val="accent3"/>
          </a:solidFill>
        </p:grpSpPr>
        <p:sp>
          <p:nvSpPr>
            <p:cNvPr id="53" name="Freeform: Shape 52">
              <a:extLst>
                <a:ext uri="{FF2B5EF4-FFF2-40B4-BE49-F238E27FC236}">
                  <a16:creationId xmlns:a16="http://schemas.microsoft.com/office/drawing/2014/main" id="{4C200593-8EC5-4E0A-A40A-8F81F4C4C470}"/>
                </a:ext>
              </a:extLst>
            </p:cNvPr>
            <p:cNvSpPr/>
            <p:nvPr/>
          </p:nvSpPr>
          <p:spPr>
            <a:xfrm>
              <a:off x="8424484" y="3568112"/>
              <a:ext cx="151932" cy="143214"/>
            </a:xfrm>
            <a:custGeom>
              <a:avLst/>
              <a:gdLst>
                <a:gd name="connsiteX0" fmla="*/ 151932 w 151932"/>
                <a:gd name="connsiteY0" fmla="*/ 71607 h 143214"/>
                <a:gd name="connsiteX1" fmla="*/ 75966 w 151932"/>
                <a:gd name="connsiteY1" fmla="*/ 143215 h 143214"/>
                <a:gd name="connsiteX2" fmla="*/ 0 w 151932"/>
                <a:gd name="connsiteY2" fmla="*/ 71607 h 143214"/>
                <a:gd name="connsiteX3" fmla="*/ 75966 w 151932"/>
                <a:gd name="connsiteY3" fmla="*/ 0 h 143214"/>
                <a:gd name="connsiteX4" fmla="*/ 151932 w 151932"/>
                <a:gd name="connsiteY4" fmla="*/ 71607 h 143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32" h="143214">
                  <a:moveTo>
                    <a:pt x="151932" y="71607"/>
                  </a:moveTo>
                  <a:cubicBezTo>
                    <a:pt x="151932" y="111155"/>
                    <a:pt x="117921" y="143215"/>
                    <a:pt x="75966" y="143215"/>
                  </a:cubicBezTo>
                  <a:cubicBezTo>
                    <a:pt x="34011" y="143215"/>
                    <a:pt x="0" y="111155"/>
                    <a:pt x="0" y="71607"/>
                  </a:cubicBezTo>
                  <a:cubicBezTo>
                    <a:pt x="0" y="32060"/>
                    <a:pt x="34011" y="0"/>
                    <a:pt x="75966" y="0"/>
                  </a:cubicBezTo>
                  <a:cubicBezTo>
                    <a:pt x="117921" y="0"/>
                    <a:pt x="151932" y="32060"/>
                    <a:pt x="151932" y="71607"/>
                  </a:cubicBezTo>
                  <a:close/>
                </a:path>
              </a:pathLst>
            </a:custGeom>
            <a:grpFill/>
            <a:ln w="942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E8FD385-006D-4D2E-82BC-76133EE95E44}"/>
                </a:ext>
              </a:extLst>
            </p:cNvPr>
            <p:cNvSpPr/>
            <p:nvPr/>
          </p:nvSpPr>
          <p:spPr>
            <a:xfrm>
              <a:off x="8290081" y="3729229"/>
              <a:ext cx="418848" cy="644466"/>
            </a:xfrm>
            <a:custGeom>
              <a:avLst/>
              <a:gdLst>
                <a:gd name="connsiteX0" fmla="*/ 417376 w 418848"/>
                <a:gd name="connsiteY0" fmla="*/ 275689 h 644466"/>
                <a:gd name="connsiteX1" fmla="*/ 349007 w 418848"/>
                <a:gd name="connsiteY1" fmla="*/ 53706 h 644466"/>
                <a:gd name="connsiteX2" fmla="*/ 333814 w 418848"/>
                <a:gd name="connsiteY2" fmla="*/ 34014 h 644466"/>
                <a:gd name="connsiteX3" fmla="*/ 254049 w 418848"/>
                <a:gd name="connsiteY3" fmla="*/ 3580 h 644466"/>
                <a:gd name="connsiteX4" fmla="*/ 210369 w 418848"/>
                <a:gd name="connsiteY4" fmla="*/ 0 h 644466"/>
                <a:gd name="connsiteX5" fmla="*/ 166688 w 418848"/>
                <a:gd name="connsiteY5" fmla="*/ 3580 h 644466"/>
                <a:gd name="connsiteX6" fmla="*/ 86924 w 418848"/>
                <a:gd name="connsiteY6" fmla="*/ 34014 h 644466"/>
                <a:gd name="connsiteX7" fmla="*/ 71730 w 418848"/>
                <a:gd name="connsiteY7" fmla="*/ 53706 h 644466"/>
                <a:gd name="connsiteX8" fmla="*/ 1462 w 418848"/>
                <a:gd name="connsiteY8" fmla="*/ 275689 h 644466"/>
                <a:gd name="connsiteX9" fmla="*/ 28050 w 418848"/>
                <a:gd name="connsiteY9" fmla="*/ 320443 h 644466"/>
                <a:gd name="connsiteX10" fmla="*/ 39445 w 418848"/>
                <a:gd name="connsiteY10" fmla="*/ 322233 h 644466"/>
                <a:gd name="connsiteX11" fmla="*/ 75529 w 418848"/>
                <a:gd name="connsiteY11" fmla="*/ 297171 h 644466"/>
                <a:gd name="connsiteX12" fmla="*/ 134402 w 418848"/>
                <a:gd name="connsiteY12" fmla="*/ 109201 h 644466"/>
                <a:gd name="connsiteX13" fmla="*/ 134402 w 418848"/>
                <a:gd name="connsiteY13" fmla="*/ 171858 h 644466"/>
                <a:gd name="connsiteX14" fmla="*/ 64134 w 418848"/>
                <a:gd name="connsiteY14" fmla="*/ 393841 h 644466"/>
                <a:gd name="connsiteX15" fmla="*/ 115411 w 418848"/>
                <a:gd name="connsiteY15" fmla="*/ 393841 h 644466"/>
                <a:gd name="connsiteX16" fmla="*/ 115411 w 418848"/>
                <a:gd name="connsiteY16" fmla="*/ 644467 h 644466"/>
                <a:gd name="connsiteX17" fmla="*/ 191377 w 418848"/>
                <a:gd name="connsiteY17" fmla="*/ 644467 h 644466"/>
                <a:gd name="connsiteX18" fmla="*/ 191377 w 418848"/>
                <a:gd name="connsiteY18" fmla="*/ 393841 h 644466"/>
                <a:gd name="connsiteX19" fmla="*/ 229360 w 418848"/>
                <a:gd name="connsiteY19" fmla="*/ 393841 h 644466"/>
                <a:gd name="connsiteX20" fmla="*/ 229360 w 418848"/>
                <a:gd name="connsiteY20" fmla="*/ 644467 h 644466"/>
                <a:gd name="connsiteX21" fmla="*/ 305326 w 418848"/>
                <a:gd name="connsiteY21" fmla="*/ 644467 h 644466"/>
                <a:gd name="connsiteX22" fmla="*/ 305326 w 418848"/>
                <a:gd name="connsiteY22" fmla="*/ 393841 h 644466"/>
                <a:gd name="connsiteX23" fmla="*/ 356603 w 418848"/>
                <a:gd name="connsiteY23" fmla="*/ 393841 h 644466"/>
                <a:gd name="connsiteX24" fmla="*/ 286335 w 418848"/>
                <a:gd name="connsiteY24" fmla="*/ 171858 h 644466"/>
                <a:gd name="connsiteX25" fmla="*/ 286335 w 418848"/>
                <a:gd name="connsiteY25" fmla="*/ 109201 h 644466"/>
                <a:gd name="connsiteX26" fmla="*/ 345209 w 418848"/>
                <a:gd name="connsiteY26" fmla="*/ 297171 h 644466"/>
                <a:gd name="connsiteX27" fmla="*/ 381292 w 418848"/>
                <a:gd name="connsiteY27" fmla="*/ 322233 h 644466"/>
                <a:gd name="connsiteX28" fmla="*/ 392687 w 418848"/>
                <a:gd name="connsiteY28" fmla="*/ 320443 h 644466"/>
                <a:gd name="connsiteX29" fmla="*/ 417376 w 418848"/>
                <a:gd name="connsiteY29" fmla="*/ 275689 h 64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8848" h="644466">
                  <a:moveTo>
                    <a:pt x="417376" y="275689"/>
                  </a:moveTo>
                  <a:lnTo>
                    <a:pt x="349007" y="53706"/>
                  </a:lnTo>
                  <a:cubicBezTo>
                    <a:pt x="347108" y="44755"/>
                    <a:pt x="341410" y="37594"/>
                    <a:pt x="333814" y="34014"/>
                  </a:cubicBezTo>
                  <a:cubicBezTo>
                    <a:pt x="311024" y="19692"/>
                    <a:pt x="284436" y="10741"/>
                    <a:pt x="254049" y="3580"/>
                  </a:cubicBezTo>
                  <a:cubicBezTo>
                    <a:pt x="238856" y="1790"/>
                    <a:pt x="225562" y="0"/>
                    <a:pt x="210369" y="0"/>
                  </a:cubicBezTo>
                  <a:cubicBezTo>
                    <a:pt x="195175" y="0"/>
                    <a:pt x="181881" y="1790"/>
                    <a:pt x="166688" y="3580"/>
                  </a:cubicBezTo>
                  <a:cubicBezTo>
                    <a:pt x="136302" y="8951"/>
                    <a:pt x="109713" y="19692"/>
                    <a:pt x="86924" y="34014"/>
                  </a:cubicBezTo>
                  <a:cubicBezTo>
                    <a:pt x="79327" y="39384"/>
                    <a:pt x="73630" y="44755"/>
                    <a:pt x="71730" y="53706"/>
                  </a:cubicBezTo>
                  <a:lnTo>
                    <a:pt x="1462" y="275689"/>
                  </a:lnTo>
                  <a:cubicBezTo>
                    <a:pt x="-4236" y="295381"/>
                    <a:pt x="7159" y="315073"/>
                    <a:pt x="28050" y="320443"/>
                  </a:cubicBezTo>
                  <a:cubicBezTo>
                    <a:pt x="31848" y="322233"/>
                    <a:pt x="35646" y="322233"/>
                    <a:pt x="39445" y="322233"/>
                  </a:cubicBezTo>
                  <a:cubicBezTo>
                    <a:pt x="56537" y="322233"/>
                    <a:pt x="71730" y="311492"/>
                    <a:pt x="75529" y="297171"/>
                  </a:cubicBezTo>
                  <a:lnTo>
                    <a:pt x="134402" y="109201"/>
                  </a:lnTo>
                  <a:lnTo>
                    <a:pt x="134402" y="171858"/>
                  </a:lnTo>
                  <a:lnTo>
                    <a:pt x="64134" y="393841"/>
                  </a:lnTo>
                  <a:lnTo>
                    <a:pt x="115411" y="393841"/>
                  </a:lnTo>
                  <a:lnTo>
                    <a:pt x="115411" y="644467"/>
                  </a:lnTo>
                  <a:lnTo>
                    <a:pt x="191377" y="644467"/>
                  </a:lnTo>
                  <a:lnTo>
                    <a:pt x="191377" y="393841"/>
                  </a:lnTo>
                  <a:lnTo>
                    <a:pt x="229360" y="393841"/>
                  </a:lnTo>
                  <a:lnTo>
                    <a:pt x="229360" y="644467"/>
                  </a:lnTo>
                  <a:lnTo>
                    <a:pt x="305326" y="644467"/>
                  </a:lnTo>
                  <a:lnTo>
                    <a:pt x="305326" y="393841"/>
                  </a:lnTo>
                  <a:lnTo>
                    <a:pt x="356603" y="393841"/>
                  </a:lnTo>
                  <a:lnTo>
                    <a:pt x="286335" y="171858"/>
                  </a:lnTo>
                  <a:lnTo>
                    <a:pt x="286335" y="109201"/>
                  </a:lnTo>
                  <a:lnTo>
                    <a:pt x="345209" y="297171"/>
                  </a:lnTo>
                  <a:cubicBezTo>
                    <a:pt x="350906" y="313282"/>
                    <a:pt x="366099" y="322233"/>
                    <a:pt x="381292" y="322233"/>
                  </a:cubicBezTo>
                  <a:cubicBezTo>
                    <a:pt x="385091" y="322233"/>
                    <a:pt x="388889" y="322233"/>
                    <a:pt x="392687" y="320443"/>
                  </a:cubicBezTo>
                  <a:cubicBezTo>
                    <a:pt x="411679" y="315073"/>
                    <a:pt x="423074" y="295381"/>
                    <a:pt x="417376" y="275689"/>
                  </a:cubicBezTo>
                  <a:close/>
                </a:path>
              </a:pathLst>
            </a:custGeom>
            <a:grpFill/>
            <a:ln w="9426" cap="flat">
              <a:noFill/>
              <a:prstDash val="solid"/>
              <a:miter/>
            </a:ln>
          </p:spPr>
          <p:txBody>
            <a:bodyPr rtlCol="0" anchor="ctr"/>
            <a:lstStyle/>
            <a:p>
              <a:endParaRPr lang="en-US"/>
            </a:p>
          </p:txBody>
        </p:sp>
      </p:grpSp>
      <p:sp>
        <p:nvSpPr>
          <p:cNvPr id="32" name="TextBox 31">
            <a:extLst>
              <a:ext uri="{FF2B5EF4-FFF2-40B4-BE49-F238E27FC236}">
                <a16:creationId xmlns:a16="http://schemas.microsoft.com/office/drawing/2014/main" id="{376C848B-10C2-4986-9BEF-BE3EE02FD580}"/>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33" name="TextBox 32">
            <a:extLst>
              <a:ext uri="{FF2B5EF4-FFF2-40B4-BE49-F238E27FC236}">
                <a16:creationId xmlns:a16="http://schemas.microsoft.com/office/drawing/2014/main" id="{6D7F5099-F798-49D9-9F9D-86EFA3ABC218}"/>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624D2CA7-16D6-4B28-5D95-23C46EFCC0D4}"/>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64467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9EB5111-8F7B-562A-0572-28A2CAA32238}"/>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A680742B-2493-4698-3A1D-46A4F089FFFA}"/>
              </a:ext>
            </a:extLst>
          </p:cNvPr>
          <p:cNvSpPr>
            <a:spLocks noGrp="1"/>
          </p:cNvSpPr>
          <p:nvPr>
            <p:ph type="sldNum" sz="quarter" idx="16"/>
          </p:nvPr>
        </p:nvSpPr>
        <p:spPr/>
        <p:txBody>
          <a:bodyPr/>
          <a:lstStyle/>
          <a:p>
            <a:fld id="{6B54B0F7-55DD-40D6-B7F4-70B586885C0B}" type="slidenum">
              <a:rPr lang="en-US" noProof="0" smtClean="0"/>
              <a:pPr/>
              <a:t>25</a:t>
            </a:fld>
            <a:endParaRPr lang="en-US" noProof="0" dirty="0"/>
          </a:p>
        </p:txBody>
      </p:sp>
      <p:sp>
        <p:nvSpPr>
          <p:cNvPr id="53" name="Text Placeholder 52">
            <a:extLst>
              <a:ext uri="{FF2B5EF4-FFF2-40B4-BE49-F238E27FC236}">
                <a16:creationId xmlns:a16="http://schemas.microsoft.com/office/drawing/2014/main" id="{58A95BE8-ABE9-AFB4-57D7-FE458DCD9822}"/>
              </a:ext>
            </a:extLst>
          </p:cNvPr>
          <p:cNvSpPr>
            <a:spLocks noGrp="1"/>
          </p:cNvSpPr>
          <p:nvPr>
            <p:ph type="body" sz="quarter" idx="21"/>
          </p:nvPr>
        </p:nvSpPr>
        <p:spPr/>
        <p:txBody>
          <a:bodyPr/>
          <a:lstStyle/>
          <a:p>
            <a:r>
              <a:rPr lang="en-US" dirty="0"/>
              <a:t> </a:t>
            </a:r>
          </a:p>
        </p:txBody>
      </p:sp>
      <p:sp>
        <p:nvSpPr>
          <p:cNvPr id="51" name="Title 50">
            <a:extLst>
              <a:ext uri="{FF2B5EF4-FFF2-40B4-BE49-F238E27FC236}">
                <a16:creationId xmlns:a16="http://schemas.microsoft.com/office/drawing/2014/main" id="{54DC71B8-DDCA-5882-7F70-5E3645293822}"/>
              </a:ext>
            </a:extLst>
          </p:cNvPr>
          <p:cNvSpPr>
            <a:spLocks noGrp="1"/>
          </p:cNvSpPr>
          <p:nvPr>
            <p:ph type="title"/>
          </p:nvPr>
        </p:nvSpPr>
        <p:spPr/>
        <p:txBody>
          <a:bodyPr/>
          <a:lstStyle/>
          <a:p>
            <a:r>
              <a:rPr lang="en-US" dirty="0"/>
              <a:t>Case #2: Presentation</a:t>
            </a:r>
          </a:p>
        </p:txBody>
      </p:sp>
      <p:sp>
        <p:nvSpPr>
          <p:cNvPr id="55" name="Text Placeholder 54">
            <a:extLst>
              <a:ext uri="{FF2B5EF4-FFF2-40B4-BE49-F238E27FC236}">
                <a16:creationId xmlns:a16="http://schemas.microsoft.com/office/drawing/2014/main" id="{C2591D72-3FDD-998C-5646-CC09B32B2806}"/>
              </a:ext>
            </a:extLst>
          </p:cNvPr>
          <p:cNvSpPr>
            <a:spLocks noGrp="1"/>
          </p:cNvSpPr>
          <p:nvPr>
            <p:ph type="body" sz="quarter" idx="23"/>
          </p:nvPr>
        </p:nvSpPr>
        <p:spPr/>
        <p:txBody>
          <a:bodyPr/>
          <a:lstStyle/>
          <a:p>
            <a:r>
              <a:rPr lang="fr-FR" dirty="0"/>
              <a:t>Nunes JP, et al. Nat Clin Pract Cardiovasc Med 2007;4:630–633</a:t>
            </a:r>
          </a:p>
        </p:txBody>
      </p:sp>
      <p:sp>
        <p:nvSpPr>
          <p:cNvPr id="56" name="Rectangle 55">
            <a:extLst>
              <a:ext uri="{FF2B5EF4-FFF2-40B4-BE49-F238E27FC236}">
                <a16:creationId xmlns:a16="http://schemas.microsoft.com/office/drawing/2014/main" id="{0190A8FC-06A6-4019-9660-2FAF4A88800F}"/>
              </a:ext>
            </a:extLst>
          </p:cNvPr>
          <p:cNvSpPr/>
          <p:nvPr/>
        </p:nvSpPr>
        <p:spPr>
          <a:xfrm>
            <a:off x="327601" y="1000437"/>
            <a:ext cx="7024176" cy="24688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228600" lvl="1"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A 64-year-old man presented with atypical, </a:t>
            </a:r>
            <a:br>
              <a:rPr lang="en-US" sz="1600" dirty="0">
                <a:solidFill>
                  <a:schemeClr val="tx1"/>
                </a:solidFill>
                <a:latin typeface="Verdana" panose="020B0604030504040204" pitchFamily="34" charset="0"/>
                <a:ea typeface="Verdana" panose="020B0604030504040204" pitchFamily="34" charset="0"/>
              </a:rPr>
            </a:br>
            <a:r>
              <a:rPr lang="en-US" sz="1600" dirty="0">
                <a:solidFill>
                  <a:schemeClr val="tx1"/>
                </a:solidFill>
                <a:latin typeface="Verdana" panose="020B0604030504040204" pitchFamily="34" charset="0"/>
                <a:ea typeface="Verdana" panose="020B0604030504040204" pitchFamily="34" charset="0"/>
              </a:rPr>
              <a:t>non-exercise-induced chest pain and palpitations</a:t>
            </a:r>
          </a:p>
          <a:p>
            <a:pPr marL="228600" lvl="1"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His medical history was unremarkable with no reports of: </a:t>
            </a:r>
          </a:p>
          <a:p>
            <a:pPr marL="457200" lvl="2"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acroparesthesia</a:t>
            </a:r>
          </a:p>
          <a:p>
            <a:pPr marL="457200" lvl="2"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chronic pain</a:t>
            </a:r>
          </a:p>
          <a:p>
            <a:pPr marL="457200" lvl="2"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gastrointestinal problems</a:t>
            </a:r>
          </a:p>
          <a:p>
            <a:pPr marL="457200" lvl="2"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skin lesions</a:t>
            </a:r>
          </a:p>
          <a:p>
            <a:pPr marL="457200" lvl="2"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stroke</a:t>
            </a:r>
          </a:p>
          <a:p>
            <a:pPr marL="228600" lvl="1" indent="-228600" defTabSz="685800">
              <a:spcAft>
                <a:spcPts val="500"/>
              </a:spcAft>
              <a:buClr>
                <a:schemeClr val="accent2"/>
              </a:buClr>
              <a:buBlip>
                <a:blip r:embed="rId3"/>
              </a:buBlip>
            </a:pPr>
            <a:r>
              <a:rPr lang="en-US" sz="1600" dirty="0">
                <a:solidFill>
                  <a:schemeClr val="tx1"/>
                </a:solidFill>
                <a:latin typeface="Verdana" panose="020B0604030504040204" pitchFamily="34" charset="0"/>
                <a:ea typeface="Verdana" panose="020B0604030504040204" pitchFamily="34" charset="0"/>
              </a:rPr>
              <a:t>His mother experienced unexplained sudden cardiac death at age 42 years</a:t>
            </a:r>
          </a:p>
        </p:txBody>
      </p:sp>
      <p:sp>
        <p:nvSpPr>
          <p:cNvPr id="58" name="Rectangle 57">
            <a:extLst>
              <a:ext uri="{FF2B5EF4-FFF2-40B4-BE49-F238E27FC236}">
                <a16:creationId xmlns:a16="http://schemas.microsoft.com/office/drawing/2014/main" id="{9391B7E0-C39A-279E-9A1A-1E87B3198160}"/>
              </a:ext>
            </a:extLst>
          </p:cNvPr>
          <p:cNvSpPr/>
          <p:nvPr/>
        </p:nvSpPr>
        <p:spPr>
          <a:xfrm>
            <a:off x="331528" y="3996141"/>
            <a:ext cx="8476485" cy="3657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685800">
              <a:lnSpc>
                <a:spcPct val="125000"/>
              </a:lnSpc>
              <a:spcAft>
                <a:spcPts val="100"/>
              </a:spcAft>
              <a:buClr>
                <a:schemeClr val="bg1"/>
              </a:buClr>
              <a:buSzPct val="150000"/>
            </a:pPr>
            <a:r>
              <a:rPr lang="en-US" sz="1200" dirty="0">
                <a:solidFill>
                  <a:schemeClr val="bg1"/>
                </a:solidFill>
                <a:latin typeface="Verdana" panose="020B0604030504040204" pitchFamily="34" charset="0"/>
                <a:ea typeface="Verdana" panose="020B0604030504040204" pitchFamily="34" charset="0"/>
              </a:rPr>
              <a:t>What would be your next steps with this patient?</a:t>
            </a:r>
          </a:p>
        </p:txBody>
      </p:sp>
      <p:pic>
        <p:nvPicPr>
          <p:cNvPr id="60" name="Picture 59">
            <a:extLst>
              <a:ext uri="{FF2B5EF4-FFF2-40B4-BE49-F238E27FC236}">
                <a16:creationId xmlns:a16="http://schemas.microsoft.com/office/drawing/2014/main" id="{2EC13DF6-A944-CACB-04FE-29978FB4D857}"/>
              </a:ext>
            </a:extLst>
          </p:cNvPr>
          <p:cNvPicPr>
            <a:picLocks noChangeAspect="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7625653" y="1175823"/>
            <a:ext cx="944637" cy="2406150"/>
          </a:xfrm>
          <a:prstGeom prst="rect">
            <a:avLst/>
          </a:prstGeom>
        </p:spPr>
      </p:pic>
      <p:sp>
        <p:nvSpPr>
          <p:cNvPr id="61" name="Oval 60">
            <a:extLst>
              <a:ext uri="{FF2B5EF4-FFF2-40B4-BE49-F238E27FC236}">
                <a16:creationId xmlns:a16="http://schemas.microsoft.com/office/drawing/2014/main" id="{09D7C9EE-FFED-72ED-F15B-F9D3F4B48263}"/>
              </a:ext>
            </a:extLst>
          </p:cNvPr>
          <p:cNvSpPr>
            <a:spLocks noChangeAspect="1"/>
          </p:cNvSpPr>
          <p:nvPr/>
        </p:nvSpPr>
        <p:spPr>
          <a:xfrm>
            <a:off x="8097971" y="1693312"/>
            <a:ext cx="303786" cy="303785"/>
          </a:xfrm>
          <a:prstGeom prst="ellipse">
            <a:avLst/>
          </a:prstGeom>
          <a:solidFill>
            <a:srgbClr val="ED6C4E"/>
          </a:solidFill>
          <a:ln>
            <a:solidFill>
              <a:schemeClr val="bg1"/>
            </a:solidFill>
          </a:ln>
          <a:effectLst>
            <a:glow rad="127000">
              <a:schemeClr val="accent3">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Arial"/>
            </a:endParaRPr>
          </a:p>
        </p:txBody>
      </p:sp>
      <p:sp>
        <p:nvSpPr>
          <p:cNvPr id="11" name="TextBox 10">
            <a:extLst>
              <a:ext uri="{FF2B5EF4-FFF2-40B4-BE49-F238E27FC236}">
                <a16:creationId xmlns:a16="http://schemas.microsoft.com/office/drawing/2014/main" id="{4E415D11-5531-4CDB-9345-7E45C050557B}"/>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2" name="TextBox 11">
            <a:extLst>
              <a:ext uri="{FF2B5EF4-FFF2-40B4-BE49-F238E27FC236}">
                <a16:creationId xmlns:a16="http://schemas.microsoft.com/office/drawing/2014/main" id="{34EDFB65-1AFE-4A37-8CC2-AF02EDB61FB6}"/>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BC3AB181-42F5-6911-B51A-010042813E11}"/>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39616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le 50">
            <a:extLst>
              <a:ext uri="{FF2B5EF4-FFF2-40B4-BE49-F238E27FC236}">
                <a16:creationId xmlns:a16="http://schemas.microsoft.com/office/drawing/2014/main" id="{54DC71B8-DDCA-5882-7F70-5E3645293822}"/>
              </a:ext>
            </a:extLst>
          </p:cNvPr>
          <p:cNvSpPr>
            <a:spLocks noGrp="1"/>
          </p:cNvSpPr>
          <p:nvPr>
            <p:ph type="title"/>
          </p:nvPr>
        </p:nvSpPr>
        <p:spPr/>
        <p:txBody>
          <a:bodyPr/>
          <a:lstStyle/>
          <a:p>
            <a:r>
              <a:rPr lang="en-US" dirty="0"/>
              <a:t>Case #2: Investigations</a:t>
            </a:r>
          </a:p>
        </p:txBody>
      </p:sp>
      <p:sp>
        <p:nvSpPr>
          <p:cNvPr id="55" name="Text Placeholder 54">
            <a:extLst>
              <a:ext uri="{FF2B5EF4-FFF2-40B4-BE49-F238E27FC236}">
                <a16:creationId xmlns:a16="http://schemas.microsoft.com/office/drawing/2014/main" id="{C2591D72-3FDD-998C-5646-CC09B32B2806}"/>
              </a:ext>
            </a:extLst>
          </p:cNvPr>
          <p:cNvSpPr>
            <a:spLocks noGrp="1"/>
          </p:cNvSpPr>
          <p:nvPr>
            <p:ph type="body" sz="quarter" idx="23"/>
          </p:nvPr>
        </p:nvSpPr>
        <p:spPr/>
        <p:txBody>
          <a:bodyPr/>
          <a:lstStyle/>
          <a:p>
            <a:r>
              <a:rPr lang="fr-FR" dirty="0"/>
              <a:t>LVEF, left ventricular ejection fraction</a:t>
            </a:r>
          </a:p>
          <a:p>
            <a:r>
              <a:rPr lang="fr-FR" dirty="0"/>
              <a:t>Nunes JP, et al. Nat Clin Pract Cardiovasc Med 2007;4:630–633</a:t>
            </a:r>
          </a:p>
        </p:txBody>
      </p:sp>
      <p:sp>
        <p:nvSpPr>
          <p:cNvPr id="2" name="Footer Placeholder 1">
            <a:extLst>
              <a:ext uri="{FF2B5EF4-FFF2-40B4-BE49-F238E27FC236}">
                <a16:creationId xmlns:a16="http://schemas.microsoft.com/office/drawing/2014/main" id="{79EB5111-8F7B-562A-0572-28A2CAA32238}"/>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A680742B-2493-4698-3A1D-46A4F089FFFA}"/>
              </a:ext>
            </a:extLst>
          </p:cNvPr>
          <p:cNvSpPr>
            <a:spLocks noGrp="1"/>
          </p:cNvSpPr>
          <p:nvPr>
            <p:ph type="sldNum" sz="quarter" idx="16"/>
          </p:nvPr>
        </p:nvSpPr>
        <p:spPr/>
        <p:txBody>
          <a:bodyPr/>
          <a:lstStyle/>
          <a:p>
            <a:fld id="{6B54B0F7-55DD-40D6-B7F4-70B586885C0B}" type="slidenum">
              <a:rPr lang="en-US" noProof="0" smtClean="0"/>
              <a:pPr/>
              <a:t>26</a:t>
            </a:fld>
            <a:endParaRPr lang="en-US" noProof="0" dirty="0"/>
          </a:p>
        </p:txBody>
      </p:sp>
      <p:grpSp>
        <p:nvGrpSpPr>
          <p:cNvPr id="6" name="Group 5">
            <a:extLst>
              <a:ext uri="{FF2B5EF4-FFF2-40B4-BE49-F238E27FC236}">
                <a16:creationId xmlns:a16="http://schemas.microsoft.com/office/drawing/2014/main" id="{5932CE02-1B10-462F-8469-8B00AAB30DDE}"/>
              </a:ext>
            </a:extLst>
          </p:cNvPr>
          <p:cNvGrpSpPr/>
          <p:nvPr/>
        </p:nvGrpSpPr>
        <p:grpSpPr>
          <a:xfrm>
            <a:off x="331198" y="999460"/>
            <a:ext cx="5497783" cy="3311302"/>
            <a:chOff x="331199" y="1179513"/>
            <a:chExt cx="4123944" cy="2910009"/>
          </a:xfrm>
        </p:grpSpPr>
        <p:sp>
          <p:nvSpPr>
            <p:cNvPr id="19" name="Text Placeholder 8">
              <a:extLst>
                <a:ext uri="{FF2B5EF4-FFF2-40B4-BE49-F238E27FC236}">
                  <a16:creationId xmlns:a16="http://schemas.microsoft.com/office/drawing/2014/main" id="{90686CCC-105C-43BE-B797-CBB76E648B17}"/>
                </a:ext>
              </a:extLst>
            </p:cNvPr>
            <p:cNvSpPr txBox="1">
              <a:spLocks/>
            </p:cNvSpPr>
            <p:nvPr/>
          </p:nvSpPr>
          <p:spPr>
            <a:xfrm>
              <a:off x="331199" y="1179513"/>
              <a:ext cx="4123944" cy="1369516"/>
            </a:xfrm>
            <a:prstGeom prst="rect">
              <a:avLst/>
            </a:prstGeom>
            <a:solidFill>
              <a:schemeClr val="accent1"/>
            </a:solidFill>
          </p:spPr>
          <p:txBody>
            <a:bodyPr vert="horz" wrap="square"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marR="0" lvl="1" indent="-182880" algn="l" defTabSz="685800" rtl="0" eaLnBrk="1" fontAlgn="auto" latinLnBrk="0" hangingPunct="1">
                <a:lnSpc>
                  <a:spcPct val="125000"/>
                </a:lnSpc>
                <a:spcBef>
                  <a:spcPts val="0"/>
                </a:spcBef>
                <a:spcAft>
                  <a:spcPts val="100"/>
                </a:spcAft>
                <a:buClr>
                  <a:schemeClr val="bg1"/>
                </a:buClr>
                <a:buSzPct val="100000"/>
                <a:buBlip>
                  <a:blip r:embed="rId4"/>
                </a:buBlip>
                <a:tabLst/>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Electrocardiogram</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Sinus rhythm</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Normal PR interval (143 ms)</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Left anterior fascicular block</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High voltage of QRS complex</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Abnormal repolarization, including negative T-waves in the left precordial leads</a:t>
              </a:r>
            </a:p>
          </p:txBody>
        </p:sp>
        <p:sp>
          <p:nvSpPr>
            <p:cNvPr id="42" name="Text Placeholder 8">
              <a:extLst>
                <a:ext uri="{FF2B5EF4-FFF2-40B4-BE49-F238E27FC236}">
                  <a16:creationId xmlns:a16="http://schemas.microsoft.com/office/drawing/2014/main" id="{9E70CBB4-CCFB-4732-BC55-702DC900200E}"/>
                </a:ext>
              </a:extLst>
            </p:cNvPr>
            <p:cNvSpPr txBox="1">
              <a:spLocks/>
            </p:cNvSpPr>
            <p:nvPr/>
          </p:nvSpPr>
          <p:spPr>
            <a:xfrm>
              <a:off x="331199" y="2581124"/>
              <a:ext cx="4123944" cy="654795"/>
            </a:xfrm>
            <a:prstGeom prst="rect">
              <a:avLst/>
            </a:prstGeom>
            <a:solidFill>
              <a:schemeClr val="accent2"/>
            </a:solidFill>
          </p:spPr>
          <p:txBody>
            <a:bodyPr vert="horz" wrap="square"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marR="0" lvl="1" indent="-182880" algn="l" defTabSz="685800" rtl="0" eaLnBrk="1" fontAlgn="auto" latinLnBrk="0" hangingPunct="1">
                <a:lnSpc>
                  <a:spcPct val="125000"/>
                </a:lnSpc>
                <a:spcBef>
                  <a:spcPts val="0"/>
                </a:spcBef>
                <a:spcAft>
                  <a:spcPts val="100"/>
                </a:spcAft>
                <a:buClr>
                  <a:schemeClr val="bg1"/>
                </a:buClr>
                <a:buSzPct val="100000"/>
                <a:buBlip>
                  <a:blip r:embed="rId4"/>
                </a:buBlip>
                <a:tabLst/>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Echocardiogram: </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Marked concentric LVH</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Normal left ventricular systolic function</a:t>
              </a:r>
            </a:p>
          </p:txBody>
        </p:sp>
        <p:sp>
          <p:nvSpPr>
            <p:cNvPr id="43" name="Text Placeholder 8">
              <a:extLst>
                <a:ext uri="{FF2B5EF4-FFF2-40B4-BE49-F238E27FC236}">
                  <a16:creationId xmlns:a16="http://schemas.microsoft.com/office/drawing/2014/main" id="{FEA33218-F31D-462F-9EEE-23FD31123A48}"/>
                </a:ext>
              </a:extLst>
            </p:cNvPr>
            <p:cNvSpPr txBox="1">
              <a:spLocks/>
            </p:cNvSpPr>
            <p:nvPr/>
          </p:nvSpPr>
          <p:spPr>
            <a:xfrm>
              <a:off x="331199" y="3268015"/>
              <a:ext cx="4123944" cy="821507"/>
            </a:xfrm>
            <a:prstGeom prst="rect">
              <a:avLst/>
            </a:prstGeom>
            <a:solidFill>
              <a:schemeClr val="accent3"/>
            </a:solidFill>
          </p:spPr>
          <p:txBody>
            <a:bodyPr vert="horz" wrap="square"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marR="0" lvl="1" indent="-182880" algn="l" defTabSz="685800" rtl="0" eaLnBrk="1" fontAlgn="auto" latinLnBrk="0" hangingPunct="1">
                <a:lnSpc>
                  <a:spcPct val="125000"/>
                </a:lnSpc>
                <a:spcBef>
                  <a:spcPts val="0"/>
                </a:spcBef>
                <a:spcAft>
                  <a:spcPts val="100"/>
                </a:spcAft>
                <a:buClr>
                  <a:schemeClr val="bg1"/>
                </a:buClr>
                <a:buSzPct val="100000"/>
                <a:buBlip>
                  <a:blip r:embed="rId4"/>
                </a:buBlip>
                <a:tabLst/>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Myocardial perfusion scintillation:</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Normal perfusion</a:t>
              </a:r>
            </a:p>
            <a:p>
              <a:pPr marL="365760" lvl="2" indent="-182880">
                <a:spcAft>
                  <a:spcPts val="100"/>
                </a:spcAft>
                <a:buClr>
                  <a:schemeClr val="bg1"/>
                </a:buClr>
                <a:buSzPct val="100000"/>
                <a:buBlip>
                  <a:blip r:embed="rId4"/>
                </a:buBlip>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LVEF of 49%</a:t>
              </a:r>
            </a:p>
            <a:p>
              <a:pPr marL="182880" marR="0" lvl="1" indent="-182880" algn="l" defTabSz="685800" rtl="0" eaLnBrk="1" fontAlgn="auto" latinLnBrk="0" hangingPunct="1">
                <a:lnSpc>
                  <a:spcPct val="125000"/>
                </a:lnSpc>
                <a:spcBef>
                  <a:spcPts val="0"/>
                </a:spcBef>
                <a:spcAft>
                  <a:spcPts val="100"/>
                </a:spcAft>
                <a:buClr>
                  <a:schemeClr val="bg1"/>
                </a:buClr>
                <a:buSzPct val="100000"/>
                <a:buBlip>
                  <a:blip r:embed="rId4"/>
                </a:buBlip>
                <a:tabLst/>
                <a:defRPr/>
              </a:pPr>
              <a:r>
                <a:rPr kumimoji="0" lang="en-US" sz="1050" b="0"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rPr>
                <a:t>Blood pressure 170/100 mmHg</a:t>
              </a:r>
            </a:p>
          </p:txBody>
        </p:sp>
      </p:grpSp>
      <p:pic>
        <p:nvPicPr>
          <p:cNvPr id="45" name="Picture 44">
            <a:extLst>
              <a:ext uri="{FF2B5EF4-FFF2-40B4-BE49-F238E27FC236}">
                <a16:creationId xmlns:a16="http://schemas.microsoft.com/office/drawing/2014/main" id="{86722687-B061-4396-BDB0-05B515AD5C24}"/>
              </a:ext>
            </a:extLst>
          </p:cNvPr>
          <p:cNvPicPr>
            <a:picLocks noChangeAspect="1"/>
          </p:cNvPicPr>
          <p:nvPr/>
        </p:nvPicPr>
        <p:blipFill>
          <a:blip r:embed="rId5"/>
          <a:stretch>
            <a:fillRect/>
          </a:stretch>
        </p:blipFill>
        <p:spPr>
          <a:xfrm>
            <a:off x="6240106" y="1772673"/>
            <a:ext cx="2493398" cy="1558374"/>
          </a:xfrm>
          <a:prstGeom prst="rect">
            <a:avLst/>
          </a:prstGeom>
        </p:spPr>
      </p:pic>
      <p:sp>
        <p:nvSpPr>
          <p:cNvPr id="11" name="TextBox 10">
            <a:extLst>
              <a:ext uri="{FF2B5EF4-FFF2-40B4-BE49-F238E27FC236}">
                <a16:creationId xmlns:a16="http://schemas.microsoft.com/office/drawing/2014/main" id="{DD644771-6973-4FC2-8041-FAA6242BBFCE}"/>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2" name="TextBox 11">
            <a:extLst>
              <a:ext uri="{FF2B5EF4-FFF2-40B4-BE49-F238E27FC236}">
                <a16:creationId xmlns:a16="http://schemas.microsoft.com/office/drawing/2014/main" id="{24FC80DD-90DE-471D-9451-C5A67545AF45}"/>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55C2A33A-2A97-D7EA-B9DF-638452508B83}"/>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79190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C3483AB-E2B1-416D-826A-8DF08455AAEE}"/>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85EAC711-D0C9-4165-B7BD-AE3115AF20BB}"/>
              </a:ext>
            </a:extLst>
          </p:cNvPr>
          <p:cNvSpPr>
            <a:spLocks noGrp="1"/>
          </p:cNvSpPr>
          <p:nvPr>
            <p:ph type="sldNum" sz="quarter" idx="16"/>
          </p:nvPr>
        </p:nvSpPr>
        <p:spPr/>
        <p:txBody>
          <a:bodyPr/>
          <a:lstStyle/>
          <a:p>
            <a:fld id="{6B54B0F7-55DD-40D6-B7F4-70B586885C0B}" type="slidenum">
              <a:rPr lang="en-US" noProof="0" smtClean="0"/>
              <a:pPr/>
              <a:t>27</a:t>
            </a:fld>
            <a:endParaRPr lang="en-US" noProof="0" dirty="0"/>
          </a:p>
        </p:txBody>
      </p:sp>
      <p:sp>
        <p:nvSpPr>
          <p:cNvPr id="5" name="Text Placeholder 4">
            <a:extLst>
              <a:ext uri="{FF2B5EF4-FFF2-40B4-BE49-F238E27FC236}">
                <a16:creationId xmlns:a16="http://schemas.microsoft.com/office/drawing/2014/main" id="{95B6ABC2-04C1-4219-9BA0-084183747D3B}"/>
              </a:ext>
            </a:extLst>
          </p:cNvPr>
          <p:cNvSpPr>
            <a:spLocks noGrp="1"/>
          </p:cNvSpPr>
          <p:nvPr>
            <p:ph type="body" sz="quarter" idx="21"/>
          </p:nvPr>
        </p:nvSpPr>
        <p:spPr>
          <a:xfrm>
            <a:off x="294949" y="867716"/>
            <a:ext cx="6179278" cy="3179266"/>
          </a:xfrm>
        </p:spPr>
        <p:txBody>
          <a:bodyPr/>
          <a:lstStyle/>
          <a:p>
            <a:pPr lvl="1">
              <a:spcAft>
                <a:spcPts val="600"/>
              </a:spcAft>
            </a:pPr>
            <a:r>
              <a:rPr lang="en-US" sz="1600" dirty="0"/>
              <a:t>On follow-up 2.5 years later, patient’s blood pressure had normalized but his LVH persisted </a:t>
            </a:r>
          </a:p>
          <a:p>
            <a:pPr lvl="1">
              <a:spcAft>
                <a:spcPts val="600"/>
              </a:spcAft>
            </a:pPr>
            <a:r>
              <a:rPr lang="en-US" sz="1600" dirty="0"/>
              <a:t>Mild proteinuria was noted: 0.164 g/24 h (upper NR 0.15 g/24h)</a:t>
            </a:r>
          </a:p>
          <a:p>
            <a:pPr lvl="1">
              <a:spcAft>
                <a:spcPts val="600"/>
              </a:spcAft>
            </a:pPr>
            <a:r>
              <a:rPr lang="en-US" sz="1600" dirty="0"/>
              <a:t>Fabry disease was diagnosed by enzyme activity test</a:t>
            </a:r>
          </a:p>
          <a:p>
            <a:pPr lvl="1">
              <a:spcAft>
                <a:spcPts val="600"/>
              </a:spcAft>
            </a:pPr>
            <a:r>
              <a:rPr lang="en-US" sz="1600" dirty="0"/>
              <a:t>On molecular testing, the Phe113Leu pathogenic variant was discovered – a non-classic cardiac variant</a:t>
            </a:r>
          </a:p>
        </p:txBody>
      </p:sp>
      <p:sp>
        <p:nvSpPr>
          <p:cNvPr id="7" name="Title 6">
            <a:extLst>
              <a:ext uri="{FF2B5EF4-FFF2-40B4-BE49-F238E27FC236}">
                <a16:creationId xmlns:a16="http://schemas.microsoft.com/office/drawing/2014/main" id="{CC743DE5-A554-43A1-B44D-7E37E613DB6F}"/>
              </a:ext>
            </a:extLst>
          </p:cNvPr>
          <p:cNvSpPr>
            <a:spLocks noGrp="1"/>
          </p:cNvSpPr>
          <p:nvPr>
            <p:ph type="title"/>
          </p:nvPr>
        </p:nvSpPr>
        <p:spPr/>
        <p:txBody>
          <a:bodyPr/>
          <a:lstStyle/>
          <a:p>
            <a:r>
              <a:rPr lang="en-US" dirty="0"/>
              <a:t>Case #2: Diagnosis</a:t>
            </a:r>
          </a:p>
        </p:txBody>
      </p:sp>
      <p:sp>
        <p:nvSpPr>
          <p:cNvPr id="8" name="Text Placeholder 7">
            <a:extLst>
              <a:ext uri="{FF2B5EF4-FFF2-40B4-BE49-F238E27FC236}">
                <a16:creationId xmlns:a16="http://schemas.microsoft.com/office/drawing/2014/main" id="{F217B5F9-3A45-4E7A-9672-192DB59034CC}"/>
              </a:ext>
            </a:extLst>
          </p:cNvPr>
          <p:cNvSpPr>
            <a:spLocks noGrp="1"/>
          </p:cNvSpPr>
          <p:nvPr>
            <p:ph type="body" sz="quarter" idx="23"/>
          </p:nvPr>
        </p:nvSpPr>
        <p:spPr/>
        <p:txBody>
          <a:bodyPr/>
          <a:lstStyle/>
          <a:p>
            <a:r>
              <a:rPr lang="fr-FR" dirty="0"/>
              <a:t>Nunes JP, et al. Nat Clin Pract Cardiovasc Med 2007;4:630–633</a:t>
            </a:r>
          </a:p>
        </p:txBody>
      </p:sp>
      <p:pic>
        <p:nvPicPr>
          <p:cNvPr id="14" name="Picture 1" descr="page1image4995520">
            <a:extLst>
              <a:ext uri="{FF2B5EF4-FFF2-40B4-BE49-F238E27FC236}">
                <a16:creationId xmlns:a16="http://schemas.microsoft.com/office/drawing/2014/main" id="{300B271B-CD57-43FE-928C-2320E85F51DE}"/>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861438" y="1239528"/>
            <a:ext cx="1744510" cy="215976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DC157464-F012-4EEE-8DF1-36013D02AB1E}"/>
              </a:ext>
            </a:extLst>
          </p:cNvPr>
          <p:cNvSpPr/>
          <p:nvPr/>
        </p:nvSpPr>
        <p:spPr>
          <a:xfrm>
            <a:off x="331528" y="3581973"/>
            <a:ext cx="8476485" cy="3698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685800">
              <a:lnSpc>
                <a:spcPct val="125000"/>
              </a:lnSpc>
              <a:spcAft>
                <a:spcPts val="100"/>
              </a:spcAft>
              <a:buClr>
                <a:schemeClr val="bg1"/>
              </a:buClr>
              <a:buSzPct val="150000"/>
            </a:pPr>
            <a:r>
              <a:rPr lang="en-US" sz="1200" dirty="0">
                <a:solidFill>
                  <a:schemeClr val="bg1"/>
                </a:solidFill>
                <a:latin typeface="Verdana" panose="020B0604030504040204" pitchFamily="34" charset="0"/>
                <a:ea typeface="Verdana" panose="020B0604030504040204" pitchFamily="34" charset="0"/>
              </a:rPr>
              <a:t>Would the patient’s family history have raised suspicion of Fabry disease with you?</a:t>
            </a:r>
          </a:p>
        </p:txBody>
      </p:sp>
      <p:sp>
        <p:nvSpPr>
          <p:cNvPr id="16" name="Rectangle 15">
            <a:extLst>
              <a:ext uri="{FF2B5EF4-FFF2-40B4-BE49-F238E27FC236}">
                <a16:creationId xmlns:a16="http://schemas.microsoft.com/office/drawing/2014/main" id="{03E64E6C-752E-4FFA-B91B-D5E067C87F5E}"/>
              </a:ext>
            </a:extLst>
          </p:cNvPr>
          <p:cNvSpPr/>
          <p:nvPr/>
        </p:nvSpPr>
        <p:spPr>
          <a:xfrm>
            <a:off x="331528" y="3998553"/>
            <a:ext cx="8476485" cy="3698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685800">
              <a:lnSpc>
                <a:spcPct val="125000"/>
              </a:lnSpc>
              <a:spcAft>
                <a:spcPts val="100"/>
              </a:spcAft>
              <a:buClr>
                <a:schemeClr val="bg1"/>
              </a:buClr>
              <a:buSzPct val="150000"/>
            </a:pPr>
            <a:r>
              <a:rPr lang="en-US" sz="1200" dirty="0">
                <a:solidFill>
                  <a:schemeClr val="bg1"/>
                </a:solidFill>
                <a:latin typeface="Verdana" panose="020B0604030504040204" pitchFamily="34" charset="0"/>
                <a:ea typeface="Verdana" panose="020B0604030504040204" pitchFamily="34" charset="0"/>
              </a:rPr>
              <a:t>Even in the absence of signs typical of classic Fabry disease?</a:t>
            </a:r>
          </a:p>
        </p:txBody>
      </p:sp>
      <p:sp>
        <p:nvSpPr>
          <p:cNvPr id="10" name="TextBox 9">
            <a:extLst>
              <a:ext uri="{FF2B5EF4-FFF2-40B4-BE49-F238E27FC236}">
                <a16:creationId xmlns:a16="http://schemas.microsoft.com/office/drawing/2014/main" id="{B92B3A89-A8E8-4D4B-B38A-72512D3509F7}"/>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1" name="TextBox 10">
            <a:extLst>
              <a:ext uri="{FF2B5EF4-FFF2-40B4-BE49-F238E27FC236}">
                <a16:creationId xmlns:a16="http://schemas.microsoft.com/office/drawing/2014/main" id="{175326D1-D2DD-4EA1-B809-1A80EDED2BB8}"/>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0E4C5B54-BC7A-5D47-CFE2-B8080529496B}"/>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102128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BD05AC6-3194-4293-B083-7F063C0A7CAC}"/>
              </a:ext>
            </a:extLst>
          </p:cNvPr>
          <p:cNvSpPr>
            <a:spLocks noGrp="1"/>
          </p:cNvSpPr>
          <p:nvPr>
            <p:ph type="body" sz="quarter" idx="23"/>
          </p:nvPr>
        </p:nvSpPr>
        <p:spPr>
          <a:xfrm>
            <a:off x="2127995" y="2114551"/>
            <a:ext cx="4888011" cy="634792"/>
          </a:xfrm>
        </p:spPr>
        <p:txBody>
          <a:bodyPr/>
          <a:lstStyle/>
          <a:p>
            <a:pPr algn="ctr"/>
            <a:r>
              <a:rPr lang="en-US" dirty="0"/>
              <a:t>Fabry Disease Manifestations: CNS/PNS</a:t>
            </a:r>
          </a:p>
        </p:txBody>
      </p:sp>
      <p:sp>
        <p:nvSpPr>
          <p:cNvPr id="2" name="Footer Placeholder 1">
            <a:extLst>
              <a:ext uri="{FF2B5EF4-FFF2-40B4-BE49-F238E27FC236}">
                <a16:creationId xmlns:a16="http://schemas.microsoft.com/office/drawing/2014/main" id="{6743DA55-E6DC-4C5A-9BC4-E2F348A6A8A3}"/>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8FE2E916-4EA0-0872-C1EC-4A4AF55BA03A}"/>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218755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FDC876A-21B2-41AB-8460-1B81676AD7C3}"/>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11" name="Text Placeholder 10">
            <a:extLst>
              <a:ext uri="{FF2B5EF4-FFF2-40B4-BE49-F238E27FC236}">
                <a16:creationId xmlns:a16="http://schemas.microsoft.com/office/drawing/2014/main" id="{26C59DD6-3D84-4188-A74A-39ED12DFD8ED}"/>
              </a:ext>
            </a:extLst>
          </p:cNvPr>
          <p:cNvSpPr>
            <a:spLocks noGrp="1"/>
          </p:cNvSpPr>
          <p:nvPr>
            <p:ph type="body" sz="quarter" idx="22"/>
          </p:nvPr>
        </p:nvSpPr>
        <p:spPr/>
        <p:txBody>
          <a:bodyPr/>
          <a:lstStyle/>
          <a:p>
            <a:endParaRPr lang="en-US" dirty="0"/>
          </a:p>
        </p:txBody>
      </p:sp>
      <p:sp>
        <p:nvSpPr>
          <p:cNvPr id="8" name="Title 7">
            <a:extLst>
              <a:ext uri="{FF2B5EF4-FFF2-40B4-BE49-F238E27FC236}">
                <a16:creationId xmlns:a16="http://schemas.microsoft.com/office/drawing/2014/main" id="{D3C9F2CC-C1B4-4847-8C43-5CE032089AA8}"/>
              </a:ext>
            </a:extLst>
          </p:cNvPr>
          <p:cNvSpPr>
            <a:spLocks noGrp="1"/>
          </p:cNvSpPr>
          <p:nvPr>
            <p:ph type="title"/>
          </p:nvPr>
        </p:nvSpPr>
        <p:spPr>
          <a:xfrm>
            <a:off x="324325" y="318631"/>
            <a:ext cx="8485200" cy="561185"/>
          </a:xfrm>
        </p:spPr>
        <p:txBody>
          <a:bodyPr/>
          <a:lstStyle/>
          <a:p>
            <a:r>
              <a:rPr lang="en-US" dirty="0"/>
              <a:t>Neurologic Manifestations in Fabry Disease: Overview</a:t>
            </a:r>
          </a:p>
        </p:txBody>
      </p:sp>
      <p:sp>
        <p:nvSpPr>
          <p:cNvPr id="12" name="Text Placeholder 11">
            <a:extLst>
              <a:ext uri="{FF2B5EF4-FFF2-40B4-BE49-F238E27FC236}">
                <a16:creationId xmlns:a16="http://schemas.microsoft.com/office/drawing/2014/main" id="{45BE08BF-DC3E-4A88-B95F-DE2A70085575}"/>
              </a:ext>
            </a:extLst>
          </p:cNvPr>
          <p:cNvSpPr>
            <a:spLocks noGrp="1"/>
          </p:cNvSpPr>
          <p:nvPr>
            <p:ph type="body" sz="quarter" idx="23"/>
          </p:nvPr>
        </p:nvSpPr>
        <p:spPr>
          <a:xfrm>
            <a:off x="351039" y="4444002"/>
            <a:ext cx="8544868" cy="282758"/>
          </a:xfrm>
        </p:spPr>
        <p:txBody>
          <a:bodyPr/>
          <a:lstStyle/>
          <a:p>
            <a:r>
              <a:rPr lang="en-US" dirty="0"/>
              <a:t>Figure developed based on: Bolsover FE, et al. J Inherit Metab Dis 2014;37:177–187; Chimenti C, et al. Hum Pathol 2012;43:1444–1452; Ortiz, et al. Mol Genet Metab 2018;123:416–427; Politei JM, et al. CNS Neurosci Ther 2016;568–576; Sims K, et al. Stroke 2009;40:788–794</a:t>
            </a:r>
          </a:p>
          <a:p>
            <a:r>
              <a:rPr lang="en-US" dirty="0"/>
              <a:t>1. Schiffmann R &amp; Moore DS. Fabry disease: perspectives from 5 years of FOS. In: Mehta A, et al; eds. Oxford: Oxford PharmaGenesis Ltd, 2006; Chapter 22; 2. Dutsch M, et al. J Clin Neurophysiol 2002;19:575–586; 3. Ortiz, et al. Mol Genet Metab 2018;123:416–427</a:t>
            </a:r>
          </a:p>
        </p:txBody>
      </p:sp>
      <p:sp>
        <p:nvSpPr>
          <p:cNvPr id="13" name="Rectangle 12">
            <a:extLst>
              <a:ext uri="{FF2B5EF4-FFF2-40B4-BE49-F238E27FC236}">
                <a16:creationId xmlns:a16="http://schemas.microsoft.com/office/drawing/2014/main" id="{8BD71D76-AA21-44DC-9895-9E7B5D0DC5F0}"/>
              </a:ext>
            </a:extLst>
          </p:cNvPr>
          <p:cNvSpPr>
            <a:spLocks/>
          </p:cNvSpPr>
          <p:nvPr/>
        </p:nvSpPr>
        <p:spPr>
          <a:xfrm>
            <a:off x="331200" y="730416"/>
            <a:ext cx="8492125" cy="834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i="0" u="none" strike="noStrike" kern="1200" cap="none" spc="0" normalizeH="0" baseline="0" noProof="0" dirty="0">
                <a:ln>
                  <a:noFill/>
                </a:ln>
                <a:solidFill>
                  <a:prstClr val="white"/>
                </a:solidFill>
                <a:effectLst/>
                <a:uLnTx/>
                <a:uFillTx/>
                <a:latin typeface="Verdana"/>
                <a:ea typeface="+mn-ea"/>
                <a:cs typeface="+mn-cs"/>
              </a:rPr>
              <a:t>Neurologic issues occur due to small fiber damage; vasculopathy and inflammation of the arteries; Schwann cell, dorsal root and hippocampal ganglion GL-3 accumulation; and white matter lesions</a:t>
            </a:r>
            <a:r>
              <a:rPr kumimoji="0" lang="en-US" sz="1200" i="0" u="none" strike="noStrike" kern="1200" cap="none" spc="0" normalizeH="0" baseline="30000" noProof="0" dirty="0">
                <a:ln>
                  <a:noFill/>
                </a:ln>
                <a:solidFill>
                  <a:prstClr val="white"/>
                </a:solidFill>
                <a:effectLst/>
                <a:uLnTx/>
                <a:uFillTx/>
                <a:latin typeface="Verdana"/>
                <a:ea typeface="+mn-ea"/>
                <a:cs typeface="+mn-cs"/>
              </a:rPr>
              <a:t>1–3</a:t>
            </a:r>
          </a:p>
        </p:txBody>
      </p:sp>
      <p:sp>
        <p:nvSpPr>
          <p:cNvPr id="78" name="Slide Number Placeholder 2">
            <a:extLst>
              <a:ext uri="{FF2B5EF4-FFF2-40B4-BE49-F238E27FC236}">
                <a16:creationId xmlns:a16="http://schemas.microsoft.com/office/drawing/2014/main" id="{E9D6A43C-08B2-4C4F-9029-7BFBDE7800B8}"/>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29</a:t>
            </a:fld>
            <a:endParaRPr lang="en-US" noProof="0" dirty="0"/>
          </a:p>
        </p:txBody>
      </p:sp>
      <p:sp>
        <p:nvSpPr>
          <p:cNvPr id="79" name="Rounded Rectangle 13">
            <a:extLst>
              <a:ext uri="{FF2B5EF4-FFF2-40B4-BE49-F238E27FC236}">
                <a16:creationId xmlns:a16="http://schemas.microsoft.com/office/drawing/2014/main" id="{787D673A-BD63-493F-ACCC-12A7D5896CEB}"/>
              </a:ext>
            </a:extLst>
          </p:cNvPr>
          <p:cNvSpPr/>
          <p:nvPr/>
        </p:nvSpPr>
        <p:spPr>
          <a:xfrm>
            <a:off x="5919816" y="3333534"/>
            <a:ext cx="1608978"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Asthenia and </a:t>
            </a:r>
            <a:r>
              <a:rPr kumimoji="0" lang="en-US" sz="1100" b="0" i="0" u="none" strike="noStrike" kern="1200" cap="none" spc="0" normalizeH="0" baseline="0" noProof="0" dirty="0" err="1">
                <a:ln>
                  <a:noFill/>
                </a:ln>
                <a:solidFill>
                  <a:srgbClr val="FFFFFF"/>
                </a:solidFill>
                <a:effectLst/>
                <a:uLnTx/>
                <a:uFillTx/>
                <a:ea typeface="+mn-ea"/>
                <a:cs typeface="Arial"/>
              </a:rPr>
              <a:t>deambulation</a:t>
            </a:r>
            <a:endParaRPr kumimoji="0" lang="en-US" sz="1100" b="0" i="0" u="none" strike="noStrike" kern="1200" cap="none" spc="0" normalizeH="0" baseline="0" noProof="0" dirty="0">
              <a:ln>
                <a:noFill/>
              </a:ln>
              <a:solidFill>
                <a:srgbClr val="FFFFFF"/>
              </a:solidFill>
              <a:effectLst/>
              <a:uLnTx/>
              <a:uFillTx/>
              <a:ea typeface="+mn-ea"/>
              <a:cs typeface="Arial"/>
            </a:endParaRPr>
          </a:p>
        </p:txBody>
      </p:sp>
      <p:sp>
        <p:nvSpPr>
          <p:cNvPr id="82" name="Rounded Rectangle 16">
            <a:extLst>
              <a:ext uri="{FF2B5EF4-FFF2-40B4-BE49-F238E27FC236}">
                <a16:creationId xmlns:a16="http://schemas.microsoft.com/office/drawing/2014/main" id="{B535A666-9802-404D-A270-146F3F69AD9A}"/>
              </a:ext>
            </a:extLst>
          </p:cNvPr>
          <p:cNvSpPr/>
          <p:nvPr/>
        </p:nvSpPr>
        <p:spPr>
          <a:xfrm>
            <a:off x="1734595" y="3333534"/>
            <a:ext cx="1608979"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Neuropathic pain and pain crises</a:t>
            </a:r>
          </a:p>
        </p:txBody>
      </p:sp>
      <p:sp>
        <p:nvSpPr>
          <p:cNvPr id="83" name="Rounded Rectangle 17">
            <a:extLst>
              <a:ext uri="{FF2B5EF4-FFF2-40B4-BE49-F238E27FC236}">
                <a16:creationId xmlns:a16="http://schemas.microsoft.com/office/drawing/2014/main" id="{5B2F25F4-7B10-4C73-9BA1-AAF1B40C76EF}"/>
              </a:ext>
            </a:extLst>
          </p:cNvPr>
          <p:cNvSpPr/>
          <p:nvPr/>
        </p:nvSpPr>
        <p:spPr>
          <a:xfrm>
            <a:off x="3877556" y="3773629"/>
            <a:ext cx="1392488"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Related GI issues</a:t>
            </a:r>
          </a:p>
        </p:txBody>
      </p:sp>
      <p:sp>
        <p:nvSpPr>
          <p:cNvPr id="84" name="Rounded Rectangle 18">
            <a:extLst>
              <a:ext uri="{FF2B5EF4-FFF2-40B4-BE49-F238E27FC236}">
                <a16:creationId xmlns:a16="http://schemas.microsoft.com/office/drawing/2014/main" id="{1CAA5616-B028-4501-A6EA-B90BD4376E99}"/>
              </a:ext>
            </a:extLst>
          </p:cNvPr>
          <p:cNvSpPr/>
          <p:nvPr/>
        </p:nvSpPr>
        <p:spPr>
          <a:xfrm>
            <a:off x="1734595" y="2665246"/>
            <a:ext cx="1531846"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Cognitive changes</a:t>
            </a:r>
          </a:p>
        </p:txBody>
      </p:sp>
      <p:sp>
        <p:nvSpPr>
          <p:cNvPr id="85" name="Rounded Rectangle 19">
            <a:extLst>
              <a:ext uri="{FF2B5EF4-FFF2-40B4-BE49-F238E27FC236}">
                <a16:creationId xmlns:a16="http://schemas.microsoft.com/office/drawing/2014/main" id="{0DABAD32-AABD-42CD-834C-CEBA5CA0A598}"/>
              </a:ext>
            </a:extLst>
          </p:cNvPr>
          <p:cNvSpPr/>
          <p:nvPr/>
        </p:nvSpPr>
        <p:spPr>
          <a:xfrm>
            <a:off x="6206716" y="2665246"/>
            <a:ext cx="1498344"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Depression</a:t>
            </a:r>
          </a:p>
        </p:txBody>
      </p:sp>
      <p:sp>
        <p:nvSpPr>
          <p:cNvPr id="80" name="Rounded Rectangle 14">
            <a:extLst>
              <a:ext uri="{FF2B5EF4-FFF2-40B4-BE49-F238E27FC236}">
                <a16:creationId xmlns:a16="http://schemas.microsoft.com/office/drawing/2014/main" id="{1B526EA3-2D93-40D5-975E-E91791FBFFB0}"/>
              </a:ext>
            </a:extLst>
          </p:cNvPr>
          <p:cNvSpPr/>
          <p:nvPr/>
        </p:nvSpPr>
        <p:spPr>
          <a:xfrm>
            <a:off x="3877556" y="1614872"/>
            <a:ext cx="1392488"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ea typeface="+mn-ea"/>
                <a:cs typeface="Arial"/>
              </a:rPr>
              <a:t>Stroke</a:t>
            </a:r>
          </a:p>
        </p:txBody>
      </p:sp>
      <p:sp>
        <p:nvSpPr>
          <p:cNvPr id="81" name="Rounded Rectangle 15">
            <a:extLst>
              <a:ext uri="{FF2B5EF4-FFF2-40B4-BE49-F238E27FC236}">
                <a16:creationId xmlns:a16="http://schemas.microsoft.com/office/drawing/2014/main" id="{0F40F52E-E413-4BCB-AE47-CB448B1F4945}"/>
              </a:ext>
            </a:extLst>
          </p:cNvPr>
          <p:cNvSpPr/>
          <p:nvPr/>
        </p:nvSpPr>
        <p:spPr>
          <a:xfrm>
            <a:off x="1734595" y="1996958"/>
            <a:ext cx="1608979"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rgbClr val="FFFFFF"/>
                </a:solidFill>
                <a:effectLst/>
                <a:uLnTx/>
                <a:uFillTx/>
                <a:ea typeface="+mn-ea"/>
                <a:cs typeface="Arial"/>
              </a:rPr>
              <a:t>Hypohidrosis</a:t>
            </a:r>
            <a:r>
              <a:rPr kumimoji="0" lang="en-US" sz="1100" b="0" i="0" u="none" strike="noStrike" kern="1200" cap="none" spc="0" normalizeH="0" baseline="0" noProof="0" dirty="0">
                <a:ln>
                  <a:noFill/>
                </a:ln>
                <a:solidFill>
                  <a:srgbClr val="FFFFFF"/>
                </a:solidFill>
                <a:effectLst/>
                <a:uLnTx/>
                <a:uFillTx/>
                <a:ea typeface="+mn-ea"/>
                <a:cs typeface="Arial"/>
              </a:rPr>
              <a:t>/</a:t>
            </a:r>
            <a:br>
              <a:rPr kumimoji="0" lang="en-US" sz="1100" b="0" i="0" u="none" strike="noStrike" kern="1200" cap="none" spc="0" normalizeH="0" baseline="0" noProof="0" dirty="0">
                <a:ln>
                  <a:noFill/>
                </a:ln>
                <a:solidFill>
                  <a:srgbClr val="FFFFFF"/>
                </a:solidFill>
                <a:effectLst/>
                <a:uLnTx/>
                <a:uFillTx/>
                <a:ea typeface="+mn-ea"/>
                <a:cs typeface="Arial"/>
              </a:rPr>
            </a:br>
            <a:r>
              <a:rPr kumimoji="0" lang="en-US" sz="1100" b="0" i="0" u="none" strike="noStrike" kern="1200" cap="none" spc="0" normalizeH="0" baseline="0" noProof="0" dirty="0">
                <a:ln>
                  <a:noFill/>
                </a:ln>
                <a:solidFill>
                  <a:srgbClr val="FFFFFF"/>
                </a:solidFill>
                <a:effectLst/>
                <a:uLnTx/>
                <a:uFillTx/>
                <a:ea typeface="+mn-ea"/>
                <a:cs typeface="Arial"/>
              </a:rPr>
              <a:t>anhidrosis</a:t>
            </a:r>
          </a:p>
        </p:txBody>
      </p:sp>
      <p:sp>
        <p:nvSpPr>
          <p:cNvPr id="86" name="Rounded Rectangle 20">
            <a:extLst>
              <a:ext uri="{FF2B5EF4-FFF2-40B4-BE49-F238E27FC236}">
                <a16:creationId xmlns:a16="http://schemas.microsoft.com/office/drawing/2014/main" id="{EFEA5519-8606-4DCF-80A1-600A0527B6C5}"/>
              </a:ext>
            </a:extLst>
          </p:cNvPr>
          <p:cNvSpPr/>
          <p:nvPr/>
        </p:nvSpPr>
        <p:spPr>
          <a:xfrm>
            <a:off x="5919816" y="1996958"/>
            <a:ext cx="1679388" cy="398885"/>
          </a:xfrm>
          <a:prstGeom prst="rect">
            <a:avLst/>
          </a:prstGeom>
          <a:solidFill>
            <a:schemeClr val="accent2"/>
          </a:solidFill>
          <a:ln>
            <a:noFill/>
          </a:ln>
          <a:effectLst/>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ea typeface="+mn-ea"/>
                <a:cs typeface="Arial"/>
              </a:rPr>
              <a:t>Low tolerance of cold/heat</a:t>
            </a:r>
          </a:p>
        </p:txBody>
      </p:sp>
      <p:pic>
        <p:nvPicPr>
          <p:cNvPr id="88" name="Picture 87">
            <a:extLst>
              <a:ext uri="{FF2B5EF4-FFF2-40B4-BE49-F238E27FC236}">
                <a16:creationId xmlns:a16="http://schemas.microsoft.com/office/drawing/2014/main" id="{ADA1A7AE-EEAB-4658-AAA1-C9004CD53C9A}"/>
              </a:ext>
            </a:extLst>
          </p:cNvPr>
          <p:cNvPicPr>
            <a:picLocks noChangeAspect="1"/>
          </p:cNvPicPr>
          <p:nvPr/>
        </p:nvPicPr>
        <p:blipFill>
          <a:blip r:embed="rId2"/>
          <a:stretch>
            <a:fillRect/>
          </a:stretch>
        </p:blipFill>
        <p:spPr>
          <a:xfrm rot="5601368">
            <a:off x="3942693" y="1923734"/>
            <a:ext cx="1378004" cy="1765178"/>
          </a:xfrm>
          <a:prstGeom prst="rect">
            <a:avLst/>
          </a:prstGeom>
        </p:spPr>
      </p:pic>
      <p:sp>
        <p:nvSpPr>
          <p:cNvPr id="3" name="Arrow: Up 2">
            <a:extLst>
              <a:ext uri="{FF2B5EF4-FFF2-40B4-BE49-F238E27FC236}">
                <a16:creationId xmlns:a16="http://schemas.microsoft.com/office/drawing/2014/main" id="{2C19D02A-4FB2-4EEE-A880-A546F9E56172}"/>
              </a:ext>
            </a:extLst>
          </p:cNvPr>
          <p:cNvSpPr/>
          <p:nvPr/>
        </p:nvSpPr>
        <p:spPr>
          <a:xfrm>
            <a:off x="4487066" y="2050000"/>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rrow: Up 88">
            <a:extLst>
              <a:ext uri="{FF2B5EF4-FFF2-40B4-BE49-F238E27FC236}">
                <a16:creationId xmlns:a16="http://schemas.microsoft.com/office/drawing/2014/main" id="{17B6E32E-8B83-4245-8A33-6087AA9469D5}"/>
              </a:ext>
            </a:extLst>
          </p:cNvPr>
          <p:cNvSpPr/>
          <p:nvPr/>
        </p:nvSpPr>
        <p:spPr>
          <a:xfrm flipV="1">
            <a:off x="4487066" y="3471262"/>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rrow: Up 89">
            <a:extLst>
              <a:ext uri="{FF2B5EF4-FFF2-40B4-BE49-F238E27FC236}">
                <a16:creationId xmlns:a16="http://schemas.microsoft.com/office/drawing/2014/main" id="{5ED2D0A1-B5A5-42EF-B504-C691DA6CA1C2}"/>
              </a:ext>
            </a:extLst>
          </p:cNvPr>
          <p:cNvSpPr/>
          <p:nvPr/>
        </p:nvSpPr>
        <p:spPr>
          <a:xfrm rot="7061847" flipV="1">
            <a:off x="3557116" y="2296029"/>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91" name="Arrow: Up 90">
            <a:extLst>
              <a:ext uri="{FF2B5EF4-FFF2-40B4-BE49-F238E27FC236}">
                <a16:creationId xmlns:a16="http://schemas.microsoft.com/office/drawing/2014/main" id="{BF1EAA8B-D1F6-40F6-B051-FDAA33C4EEF1}"/>
              </a:ext>
            </a:extLst>
          </p:cNvPr>
          <p:cNvSpPr/>
          <p:nvPr/>
        </p:nvSpPr>
        <p:spPr>
          <a:xfrm rot="14538153" flipH="1" flipV="1">
            <a:off x="5596306" y="2296029"/>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Arrow: Up 91">
            <a:extLst>
              <a:ext uri="{FF2B5EF4-FFF2-40B4-BE49-F238E27FC236}">
                <a16:creationId xmlns:a16="http://schemas.microsoft.com/office/drawing/2014/main" id="{EB1DB8A0-3CBD-4A73-8492-0212570E44FA}"/>
              </a:ext>
            </a:extLst>
          </p:cNvPr>
          <p:cNvSpPr/>
          <p:nvPr/>
        </p:nvSpPr>
        <p:spPr>
          <a:xfrm rot="14538153">
            <a:off x="3557116" y="3254941"/>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93" name="Arrow: Up 92">
            <a:extLst>
              <a:ext uri="{FF2B5EF4-FFF2-40B4-BE49-F238E27FC236}">
                <a16:creationId xmlns:a16="http://schemas.microsoft.com/office/drawing/2014/main" id="{7B994430-26E2-4262-88EA-06439FF72685}"/>
              </a:ext>
            </a:extLst>
          </p:cNvPr>
          <p:cNvSpPr/>
          <p:nvPr/>
        </p:nvSpPr>
        <p:spPr>
          <a:xfrm rot="7061847" flipH="1">
            <a:off x="5596306" y="3254941"/>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Arrow: Up 93">
            <a:extLst>
              <a:ext uri="{FF2B5EF4-FFF2-40B4-BE49-F238E27FC236}">
                <a16:creationId xmlns:a16="http://schemas.microsoft.com/office/drawing/2014/main" id="{C5FC4BAC-A7CE-416B-A45F-BCD6B266A929}"/>
              </a:ext>
            </a:extLst>
          </p:cNvPr>
          <p:cNvSpPr/>
          <p:nvPr/>
        </p:nvSpPr>
        <p:spPr>
          <a:xfrm rot="5400000" flipV="1">
            <a:off x="3428425" y="2771869"/>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95" name="Arrow: Up 94">
            <a:extLst>
              <a:ext uri="{FF2B5EF4-FFF2-40B4-BE49-F238E27FC236}">
                <a16:creationId xmlns:a16="http://schemas.microsoft.com/office/drawing/2014/main" id="{5BDD1855-FFCB-4BFA-87A0-A01D8E5114F3}"/>
              </a:ext>
            </a:extLst>
          </p:cNvPr>
          <p:cNvSpPr/>
          <p:nvPr/>
        </p:nvSpPr>
        <p:spPr>
          <a:xfrm rot="16200000" flipH="1" flipV="1">
            <a:off x="5824811" y="2771871"/>
            <a:ext cx="173469" cy="199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2BD40AB7-4078-4E48-978A-FA4E1580B0B3}"/>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6" name="TextBox 25">
            <a:extLst>
              <a:ext uri="{FF2B5EF4-FFF2-40B4-BE49-F238E27FC236}">
                <a16:creationId xmlns:a16="http://schemas.microsoft.com/office/drawing/2014/main" id="{20844C07-97E0-4044-96C4-DE90551FABAE}"/>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87B861C5-FD6E-A2F4-E3E6-432CDCFCF356}"/>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46124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A8CE5FE2-7165-4B9F-A906-8CB75743DE87}"/>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10" name="Text Placeholder 9">
            <a:extLst>
              <a:ext uri="{FF2B5EF4-FFF2-40B4-BE49-F238E27FC236}">
                <a16:creationId xmlns:a16="http://schemas.microsoft.com/office/drawing/2014/main" id="{9006A437-685C-4029-8066-8E44638EAF7F}"/>
              </a:ext>
            </a:extLst>
          </p:cNvPr>
          <p:cNvSpPr>
            <a:spLocks noGrp="1"/>
          </p:cNvSpPr>
          <p:nvPr>
            <p:ph type="body" sz="quarter" idx="21"/>
          </p:nvPr>
        </p:nvSpPr>
        <p:spPr>
          <a:xfrm>
            <a:off x="327600" y="999034"/>
            <a:ext cx="8478000" cy="1572716"/>
          </a:xfrm>
          <a:noFill/>
        </p:spPr>
        <p:txBody>
          <a:bodyPr lIns="91440" tIns="91440" rIns="91440" bIns="91440"/>
          <a:lstStyle/>
          <a:p>
            <a:pPr lvl="1">
              <a:spcAft>
                <a:spcPts val="600"/>
              </a:spcAft>
              <a:buFont typeface="Arial" panose="020B0604020202020204" pitchFamily="34" charset="0"/>
              <a:buChar char="•"/>
            </a:pPr>
            <a:r>
              <a:rPr lang="en-US" sz="1800" dirty="0">
                <a:solidFill>
                  <a:schemeClr val="accent1"/>
                </a:solidFill>
              </a:rPr>
              <a:t>Increase awareness of Fabry disease by reviewing its clinical features and underlying pathology</a:t>
            </a:r>
          </a:p>
          <a:p>
            <a:pPr lvl="1">
              <a:spcAft>
                <a:spcPts val="600"/>
              </a:spcAft>
              <a:buFont typeface="Arial" panose="020B0604020202020204" pitchFamily="34" charset="0"/>
              <a:buChar char="•"/>
            </a:pPr>
            <a:r>
              <a:rPr lang="en-US" sz="1800" dirty="0">
                <a:solidFill>
                  <a:schemeClr val="accent1"/>
                </a:solidFill>
              </a:rPr>
              <a:t>Describe the heterogeneous clinical presentations and progressive course of Fabry disease in both males and females</a:t>
            </a:r>
          </a:p>
          <a:p>
            <a:pPr lvl="1">
              <a:spcAft>
                <a:spcPts val="600"/>
              </a:spcAft>
              <a:buFont typeface="Arial" panose="020B0604020202020204" pitchFamily="34" charset="0"/>
              <a:buChar char="•"/>
            </a:pPr>
            <a:r>
              <a:rPr lang="en-US" sz="1800" dirty="0">
                <a:solidFill>
                  <a:schemeClr val="accent1"/>
                </a:solidFill>
              </a:rPr>
              <a:t>Highlight and decrease the significant delays in diagnosis of patients with Fabry disease</a:t>
            </a:r>
          </a:p>
          <a:p>
            <a:pPr lvl="1">
              <a:spcAft>
                <a:spcPts val="600"/>
              </a:spcAft>
              <a:buFont typeface="Arial" panose="020B0604020202020204" pitchFamily="34" charset="0"/>
              <a:buChar char="•"/>
            </a:pPr>
            <a:r>
              <a:rPr lang="en-US" sz="1800" dirty="0">
                <a:solidFill>
                  <a:schemeClr val="accent1"/>
                </a:solidFill>
              </a:rPr>
              <a:t>Increase knowledge of the current diagnostic testing options</a:t>
            </a:r>
          </a:p>
        </p:txBody>
      </p:sp>
      <p:sp>
        <p:nvSpPr>
          <p:cNvPr id="8" name="Title 7">
            <a:extLst>
              <a:ext uri="{FF2B5EF4-FFF2-40B4-BE49-F238E27FC236}">
                <a16:creationId xmlns:a16="http://schemas.microsoft.com/office/drawing/2014/main" id="{0C8B506A-0A93-4CC6-9545-4C29CFD29888}"/>
              </a:ext>
            </a:extLst>
          </p:cNvPr>
          <p:cNvSpPr>
            <a:spLocks noGrp="1"/>
          </p:cNvSpPr>
          <p:nvPr>
            <p:ph type="title"/>
          </p:nvPr>
        </p:nvSpPr>
        <p:spPr/>
        <p:txBody>
          <a:bodyPr/>
          <a:lstStyle/>
          <a:p>
            <a:r>
              <a:rPr lang="en-US" dirty="0"/>
              <a:t>Objectives</a:t>
            </a:r>
          </a:p>
        </p:txBody>
      </p:sp>
      <p:sp>
        <p:nvSpPr>
          <p:cNvPr id="4" name="Slide Number Placeholder 3">
            <a:extLst>
              <a:ext uri="{FF2B5EF4-FFF2-40B4-BE49-F238E27FC236}">
                <a16:creationId xmlns:a16="http://schemas.microsoft.com/office/drawing/2014/main" id="{4E970AA0-F2ED-4C48-B537-8663B1442BFE}"/>
              </a:ext>
            </a:extLst>
          </p:cNvPr>
          <p:cNvSpPr>
            <a:spLocks noGrp="1"/>
          </p:cNvSpPr>
          <p:nvPr>
            <p:ph type="sldNum" sz="quarter" idx="16"/>
          </p:nvPr>
        </p:nvSpPr>
        <p:spPr>
          <a:xfrm>
            <a:off x="7273162" y="4859491"/>
            <a:ext cx="1715640" cy="165157"/>
          </a:xfrm>
        </p:spPr>
        <p:txBody>
          <a:bodyPr/>
          <a:lstStyle/>
          <a:p>
            <a:fld id="{6B54B0F7-55DD-40D6-B7F4-70B586885C0B}" type="slidenum">
              <a:rPr lang="en-US" smtClean="0"/>
              <a:pPr/>
              <a:t>3</a:t>
            </a:fld>
            <a:endParaRPr lang="en-US" dirty="0"/>
          </a:p>
        </p:txBody>
      </p:sp>
      <p:sp>
        <p:nvSpPr>
          <p:cNvPr id="9" name="TextBox 8">
            <a:extLst>
              <a:ext uri="{FF2B5EF4-FFF2-40B4-BE49-F238E27FC236}">
                <a16:creationId xmlns:a16="http://schemas.microsoft.com/office/drawing/2014/main" id="{9DA911CE-567E-4281-8E06-2EDBEC45D2B6}"/>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CFD3392E-382A-6A44-7547-428F605EFAEA}"/>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94080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BF2B5D2-0A58-48C9-ACD0-C128BBC9C1CD}"/>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39FF1629-2F22-4F6C-A2E3-2FD3B8F43F3E}"/>
              </a:ext>
            </a:extLst>
          </p:cNvPr>
          <p:cNvSpPr>
            <a:spLocks noGrp="1"/>
          </p:cNvSpPr>
          <p:nvPr>
            <p:ph type="sldNum" sz="quarter" idx="16"/>
          </p:nvPr>
        </p:nvSpPr>
        <p:spPr/>
        <p:txBody>
          <a:bodyPr/>
          <a:lstStyle/>
          <a:p>
            <a:fld id="{6B54B0F7-55DD-40D6-B7F4-70B586885C0B}" type="slidenum">
              <a:rPr lang="en-US" noProof="0" smtClean="0"/>
              <a:pPr/>
              <a:t>30</a:t>
            </a:fld>
            <a:endParaRPr lang="en-US" noProof="0" dirty="0"/>
          </a:p>
        </p:txBody>
      </p:sp>
      <p:sp>
        <p:nvSpPr>
          <p:cNvPr id="7" name="Title 6">
            <a:extLst>
              <a:ext uri="{FF2B5EF4-FFF2-40B4-BE49-F238E27FC236}">
                <a16:creationId xmlns:a16="http://schemas.microsoft.com/office/drawing/2014/main" id="{378A1D92-47A3-43A2-9472-1CB3A7A4539A}"/>
              </a:ext>
            </a:extLst>
          </p:cNvPr>
          <p:cNvSpPr>
            <a:spLocks noGrp="1"/>
          </p:cNvSpPr>
          <p:nvPr>
            <p:ph type="title"/>
          </p:nvPr>
        </p:nvSpPr>
        <p:spPr>
          <a:xfrm>
            <a:off x="322813" y="318602"/>
            <a:ext cx="8485200" cy="561185"/>
          </a:xfrm>
        </p:spPr>
        <p:txBody>
          <a:bodyPr>
            <a:normAutofit/>
          </a:bodyPr>
          <a:lstStyle/>
          <a:p>
            <a:r>
              <a:rPr lang="en-US" dirty="0"/>
              <a:t>Neurologic Manifestations in Fabry Disease: </a:t>
            </a:r>
            <a:br>
              <a:rPr lang="en-US" dirty="0"/>
            </a:br>
            <a:r>
              <a:rPr lang="en-US" dirty="0"/>
              <a:t>Peripheral Nervous System</a:t>
            </a:r>
          </a:p>
        </p:txBody>
      </p:sp>
      <p:sp>
        <p:nvSpPr>
          <p:cNvPr id="8" name="Text Placeholder 7">
            <a:extLst>
              <a:ext uri="{FF2B5EF4-FFF2-40B4-BE49-F238E27FC236}">
                <a16:creationId xmlns:a16="http://schemas.microsoft.com/office/drawing/2014/main" id="{50B1A61A-1554-44E2-80AD-2536D53A3996}"/>
              </a:ext>
            </a:extLst>
          </p:cNvPr>
          <p:cNvSpPr>
            <a:spLocks noGrp="1"/>
          </p:cNvSpPr>
          <p:nvPr>
            <p:ph type="body" sz="quarter" idx="23"/>
          </p:nvPr>
        </p:nvSpPr>
        <p:spPr/>
        <p:txBody>
          <a:bodyPr/>
          <a:lstStyle/>
          <a:p>
            <a:r>
              <a:rPr lang="en-US" dirty="0"/>
              <a:t>Figure based on: Politei JM, et al. CNS Neurosci Ther 2016;568–576</a:t>
            </a:r>
          </a:p>
          <a:p>
            <a:r>
              <a:rPr lang="en-US" dirty="0"/>
              <a:t>1. Politei JM, et al. CNS Neurosci Ther 2016;22:568–576; 2. Hoffmann B, et al. Clin J Pain 2007;23:535–542</a:t>
            </a:r>
          </a:p>
        </p:txBody>
      </p:sp>
      <p:sp>
        <p:nvSpPr>
          <p:cNvPr id="9" name="Rectangle 8">
            <a:extLst>
              <a:ext uri="{FF2B5EF4-FFF2-40B4-BE49-F238E27FC236}">
                <a16:creationId xmlns:a16="http://schemas.microsoft.com/office/drawing/2014/main" id="{28380D82-A37D-420D-90FE-AFB8370E346E}"/>
              </a:ext>
            </a:extLst>
          </p:cNvPr>
          <p:cNvSpPr/>
          <p:nvPr/>
        </p:nvSpPr>
        <p:spPr>
          <a:xfrm>
            <a:off x="331529" y="992372"/>
            <a:ext cx="4361121" cy="32391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lvl="1" indent="-228600" defTabSz="685800">
              <a:spcAft>
                <a:spcPts val="600"/>
              </a:spcAft>
              <a:buClr>
                <a:schemeClr val="accent2"/>
              </a:buClr>
              <a:buBlip>
                <a:blip r:embed="rId2"/>
              </a:buBlip>
            </a:pPr>
            <a:endParaRPr lang="en-US" sz="800" dirty="0">
              <a:solidFill>
                <a:schemeClr val="bg1"/>
              </a:solidFill>
              <a:latin typeface="Verdana" panose="020B0604030504040204" pitchFamily="34" charset="0"/>
              <a:ea typeface="Verdana" panose="020B0604030504040204" pitchFamily="34" charset="0"/>
            </a:endParaRPr>
          </a:p>
          <a:p>
            <a:pPr marL="228600" lvl="1"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Patients with Fabry disease can experience:</a:t>
            </a:r>
            <a:r>
              <a:rPr lang="en-US" sz="1200" baseline="30000" dirty="0">
                <a:solidFill>
                  <a:schemeClr val="bg1"/>
                </a:solidFill>
                <a:latin typeface="Verdana" panose="020B0604030504040204" pitchFamily="34" charset="0"/>
                <a:ea typeface="Verdana" panose="020B0604030504040204" pitchFamily="34" charset="0"/>
              </a:rPr>
              <a:t>1</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Burning, stabbing, tingling, and proximally radiating shooting pain in their extremities</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Pain crises – attacks of excruciating, incapacitating pain</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Pain evoked by heat, cold, and fever</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Greater sensitivity to pain</a:t>
            </a:r>
          </a:p>
          <a:p>
            <a:pPr marL="228600" lvl="1"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Fabry-related pain is most frequently reported</a:t>
            </a:r>
            <a:br>
              <a:rPr lang="en-US" sz="1200" dirty="0">
                <a:solidFill>
                  <a:schemeClr val="bg1"/>
                </a:solidFill>
                <a:latin typeface="Verdana" panose="020B0604030504040204" pitchFamily="34" charset="0"/>
                <a:ea typeface="Verdana" panose="020B0604030504040204" pitchFamily="34" charset="0"/>
              </a:rPr>
            </a:br>
            <a:r>
              <a:rPr lang="en-US" sz="1200" dirty="0">
                <a:solidFill>
                  <a:schemeClr val="bg1"/>
                </a:solidFill>
                <a:latin typeface="Verdana" panose="020B0604030504040204" pitchFamily="34" charset="0"/>
                <a:ea typeface="Verdana" panose="020B0604030504040204" pitchFamily="34" charset="0"/>
              </a:rPr>
              <a:t>in the:</a:t>
            </a:r>
            <a:r>
              <a:rPr lang="en-US" sz="1200" baseline="30000" dirty="0">
                <a:solidFill>
                  <a:schemeClr val="bg1"/>
                </a:solidFill>
                <a:latin typeface="Verdana" panose="020B0604030504040204" pitchFamily="34" charset="0"/>
                <a:ea typeface="Verdana" panose="020B0604030504040204" pitchFamily="34" charset="0"/>
              </a:rPr>
              <a:t>2</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Hands – females 60%; males 76%</a:t>
            </a:r>
          </a:p>
          <a:p>
            <a:pPr marL="457200" lvl="2" indent="-228600" defTabSz="685800">
              <a:spcAft>
                <a:spcPts val="600"/>
              </a:spcAft>
              <a:buClr>
                <a:schemeClr val="accent2"/>
              </a:buClr>
              <a:buBlip>
                <a:blip r:embed="rId2"/>
              </a:buBlip>
            </a:pPr>
            <a:r>
              <a:rPr lang="en-US" sz="1200" dirty="0">
                <a:solidFill>
                  <a:schemeClr val="bg1"/>
                </a:solidFill>
                <a:latin typeface="Verdana" panose="020B0604030504040204" pitchFamily="34" charset="0"/>
                <a:ea typeface="Verdana" panose="020B0604030504040204" pitchFamily="34" charset="0"/>
              </a:rPr>
              <a:t>Feet – females 52%; males 73%</a:t>
            </a:r>
          </a:p>
        </p:txBody>
      </p:sp>
      <p:sp>
        <p:nvSpPr>
          <p:cNvPr id="10" name="Rectangle 9">
            <a:extLst>
              <a:ext uri="{FF2B5EF4-FFF2-40B4-BE49-F238E27FC236}">
                <a16:creationId xmlns:a16="http://schemas.microsoft.com/office/drawing/2014/main" id="{13D3A123-2E14-4D01-9DF7-3F92A9B9AD30}"/>
              </a:ext>
            </a:extLst>
          </p:cNvPr>
          <p:cNvSpPr/>
          <p:nvPr/>
        </p:nvSpPr>
        <p:spPr>
          <a:xfrm>
            <a:off x="5462600" y="3932261"/>
            <a:ext cx="2675874" cy="623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685800">
              <a:lnSpc>
                <a:spcPct val="125000"/>
              </a:lnSpc>
              <a:spcAft>
                <a:spcPts val="100"/>
              </a:spcAft>
              <a:buClr>
                <a:schemeClr val="bg1"/>
              </a:buClr>
              <a:buSzPct val="150000"/>
            </a:pPr>
            <a:r>
              <a:rPr lang="en-US" sz="1100" dirty="0">
                <a:solidFill>
                  <a:schemeClr val="bg1"/>
                </a:solidFill>
                <a:latin typeface="Verdana" panose="020B0604030504040204" pitchFamily="34" charset="0"/>
                <a:ea typeface="Verdana" panose="020B0604030504040204" pitchFamily="34" charset="0"/>
              </a:rPr>
              <a:t>Typical sites of Fabry disease pain (fingers, palms, toes, soles of feet)</a:t>
            </a:r>
          </a:p>
        </p:txBody>
      </p:sp>
      <p:pic>
        <p:nvPicPr>
          <p:cNvPr id="14" name="Picture 13">
            <a:extLst>
              <a:ext uri="{FF2B5EF4-FFF2-40B4-BE49-F238E27FC236}">
                <a16:creationId xmlns:a16="http://schemas.microsoft.com/office/drawing/2014/main" id="{14A22F02-1A76-4826-BA00-5A1AD076B0CF}"/>
              </a:ext>
            </a:extLst>
          </p:cNvPr>
          <p:cNvPicPr>
            <a:picLocks noChangeAspect="1"/>
          </p:cNvPicPr>
          <p:nvPr/>
        </p:nvPicPr>
        <p:blipFill rotWithShape="1">
          <a:blip r:embed="rId3"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rcRect l="33905" r="34256" b="754"/>
          <a:stretch/>
        </p:blipFill>
        <p:spPr>
          <a:xfrm>
            <a:off x="6376705" y="1132870"/>
            <a:ext cx="874600" cy="2726296"/>
          </a:xfrm>
          <a:prstGeom prst="rect">
            <a:avLst/>
          </a:prstGeom>
        </p:spPr>
      </p:pic>
      <p:sp>
        <p:nvSpPr>
          <p:cNvPr id="15" name="Oval 14">
            <a:extLst>
              <a:ext uri="{FF2B5EF4-FFF2-40B4-BE49-F238E27FC236}">
                <a16:creationId xmlns:a16="http://schemas.microsoft.com/office/drawing/2014/main" id="{8CE13B28-FF6A-46B3-9782-B4A7966C2B9F}"/>
              </a:ext>
            </a:extLst>
          </p:cNvPr>
          <p:cNvSpPr/>
          <p:nvPr/>
        </p:nvSpPr>
        <p:spPr>
          <a:xfrm>
            <a:off x="6114662" y="2349528"/>
            <a:ext cx="470212" cy="470212"/>
          </a:xfrm>
          <a:prstGeom prst="ellipse">
            <a:avLst/>
          </a:prstGeom>
          <a:solidFill>
            <a:srgbClr val="ED6C4E">
              <a:alpha val="69804"/>
            </a:srgbClr>
          </a:solidFill>
          <a:ln>
            <a:solidFill>
              <a:schemeClr val="bg1"/>
            </a:solidFill>
          </a:ln>
          <a:effectLst>
            <a:glow rad="127000">
              <a:schemeClr val="accent3">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16" name="Oval 15">
            <a:extLst>
              <a:ext uri="{FF2B5EF4-FFF2-40B4-BE49-F238E27FC236}">
                <a16:creationId xmlns:a16="http://schemas.microsoft.com/office/drawing/2014/main" id="{4018DEAB-3374-4D78-8C2C-28A8EF581CC2}"/>
              </a:ext>
            </a:extLst>
          </p:cNvPr>
          <p:cNvSpPr/>
          <p:nvPr/>
        </p:nvSpPr>
        <p:spPr>
          <a:xfrm>
            <a:off x="7016200" y="2260912"/>
            <a:ext cx="470212" cy="470212"/>
          </a:xfrm>
          <a:prstGeom prst="ellipse">
            <a:avLst/>
          </a:prstGeom>
          <a:solidFill>
            <a:srgbClr val="ED6C4E">
              <a:alpha val="69804"/>
            </a:srgbClr>
          </a:solidFill>
          <a:ln>
            <a:solidFill>
              <a:schemeClr val="bg1"/>
            </a:solidFill>
          </a:ln>
          <a:effectLst>
            <a:glow rad="127000">
              <a:schemeClr val="accent3">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17" name="Oval 16">
            <a:extLst>
              <a:ext uri="{FF2B5EF4-FFF2-40B4-BE49-F238E27FC236}">
                <a16:creationId xmlns:a16="http://schemas.microsoft.com/office/drawing/2014/main" id="{AE0B52AA-F8CF-4956-8519-FC6B0E349C50}"/>
              </a:ext>
            </a:extLst>
          </p:cNvPr>
          <p:cNvSpPr/>
          <p:nvPr/>
        </p:nvSpPr>
        <p:spPr>
          <a:xfrm>
            <a:off x="6513431" y="3410330"/>
            <a:ext cx="470212" cy="470212"/>
          </a:xfrm>
          <a:prstGeom prst="ellipse">
            <a:avLst/>
          </a:prstGeom>
          <a:solidFill>
            <a:srgbClr val="ED6C4E">
              <a:alpha val="69804"/>
            </a:srgbClr>
          </a:solidFill>
          <a:ln>
            <a:solidFill>
              <a:schemeClr val="bg1"/>
            </a:solidFill>
          </a:ln>
          <a:effectLst>
            <a:glow rad="127000">
              <a:schemeClr val="accent3">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18" name="Oval 17">
            <a:extLst>
              <a:ext uri="{FF2B5EF4-FFF2-40B4-BE49-F238E27FC236}">
                <a16:creationId xmlns:a16="http://schemas.microsoft.com/office/drawing/2014/main" id="{4C210D27-0B3A-4531-91D6-EFBB31F4F306}"/>
              </a:ext>
            </a:extLst>
          </p:cNvPr>
          <p:cNvSpPr/>
          <p:nvPr/>
        </p:nvSpPr>
        <p:spPr>
          <a:xfrm>
            <a:off x="6401711" y="2942247"/>
            <a:ext cx="319292" cy="303989"/>
          </a:xfrm>
          <a:prstGeom prst="ellipse">
            <a:avLst/>
          </a:prstGeom>
          <a:solidFill>
            <a:srgbClr val="F6C243">
              <a:alpha val="69804"/>
            </a:srgbClr>
          </a:solidFill>
          <a:ln>
            <a:noFill/>
          </a:ln>
          <a:effectLst>
            <a:glow rad="101600">
              <a:schemeClr val="accent5">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19" name="Oval 18">
            <a:extLst>
              <a:ext uri="{FF2B5EF4-FFF2-40B4-BE49-F238E27FC236}">
                <a16:creationId xmlns:a16="http://schemas.microsoft.com/office/drawing/2014/main" id="{DC405E22-0706-4580-82EA-C02E7755DBCD}"/>
              </a:ext>
            </a:extLst>
          </p:cNvPr>
          <p:cNvSpPr/>
          <p:nvPr/>
        </p:nvSpPr>
        <p:spPr>
          <a:xfrm>
            <a:off x="6798993" y="2986156"/>
            <a:ext cx="319292" cy="303989"/>
          </a:xfrm>
          <a:prstGeom prst="ellipse">
            <a:avLst/>
          </a:prstGeom>
          <a:solidFill>
            <a:srgbClr val="F6C243">
              <a:alpha val="69804"/>
            </a:srgbClr>
          </a:solidFill>
          <a:ln>
            <a:noFill/>
          </a:ln>
          <a:effectLst>
            <a:glow rad="101600">
              <a:schemeClr val="accent5">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20" name="Oval 19">
            <a:extLst>
              <a:ext uri="{FF2B5EF4-FFF2-40B4-BE49-F238E27FC236}">
                <a16:creationId xmlns:a16="http://schemas.microsoft.com/office/drawing/2014/main" id="{A6D29E74-AF1E-499A-BF9B-B0261C3130CB}"/>
              </a:ext>
            </a:extLst>
          </p:cNvPr>
          <p:cNvSpPr/>
          <p:nvPr/>
        </p:nvSpPr>
        <p:spPr>
          <a:xfrm>
            <a:off x="6275712" y="1974180"/>
            <a:ext cx="319292" cy="303989"/>
          </a:xfrm>
          <a:prstGeom prst="ellipse">
            <a:avLst/>
          </a:prstGeom>
          <a:solidFill>
            <a:srgbClr val="F6C243">
              <a:alpha val="69804"/>
            </a:srgbClr>
          </a:solidFill>
          <a:ln>
            <a:noFill/>
          </a:ln>
          <a:effectLst>
            <a:glow rad="101600">
              <a:schemeClr val="accent5">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21" name="Oval 20">
            <a:extLst>
              <a:ext uri="{FF2B5EF4-FFF2-40B4-BE49-F238E27FC236}">
                <a16:creationId xmlns:a16="http://schemas.microsoft.com/office/drawing/2014/main" id="{F126AAE2-2A1F-4E7B-9A04-2BC93B1CFDA8}"/>
              </a:ext>
            </a:extLst>
          </p:cNvPr>
          <p:cNvSpPr/>
          <p:nvPr/>
        </p:nvSpPr>
        <p:spPr>
          <a:xfrm>
            <a:off x="6897487" y="1880129"/>
            <a:ext cx="319292" cy="303989"/>
          </a:xfrm>
          <a:prstGeom prst="ellipse">
            <a:avLst/>
          </a:prstGeom>
          <a:solidFill>
            <a:srgbClr val="F6C243">
              <a:alpha val="69804"/>
            </a:srgbClr>
          </a:solidFill>
          <a:ln>
            <a:noFill/>
          </a:ln>
          <a:effectLst>
            <a:glow rad="101600">
              <a:schemeClr val="accent5">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latin typeface="Arial"/>
              <a:cs typeface="Arial"/>
            </a:endParaRPr>
          </a:p>
        </p:txBody>
      </p:sp>
      <p:sp>
        <p:nvSpPr>
          <p:cNvPr id="24" name="Rectangle 23">
            <a:extLst>
              <a:ext uri="{FF2B5EF4-FFF2-40B4-BE49-F238E27FC236}">
                <a16:creationId xmlns:a16="http://schemas.microsoft.com/office/drawing/2014/main" id="{65DA0FD5-5E5C-434B-9266-A401CC18DAF7}"/>
              </a:ext>
            </a:extLst>
          </p:cNvPr>
          <p:cNvSpPr/>
          <p:nvPr/>
        </p:nvSpPr>
        <p:spPr>
          <a:xfrm>
            <a:off x="7416800" y="1203840"/>
            <a:ext cx="1391213" cy="4344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defTabSz="685800">
              <a:lnSpc>
                <a:spcPct val="125000"/>
              </a:lnSpc>
              <a:spcAft>
                <a:spcPts val="100"/>
              </a:spcAft>
              <a:buClr>
                <a:schemeClr val="bg1"/>
              </a:buClr>
              <a:buSzPct val="150000"/>
            </a:pPr>
            <a:r>
              <a:rPr lang="en-US" sz="1000" dirty="0">
                <a:solidFill>
                  <a:schemeClr val="tx1"/>
                </a:solidFill>
                <a:latin typeface="Verdana" panose="020B0604030504040204" pitchFamily="34" charset="0"/>
                <a:ea typeface="Verdana" panose="020B0604030504040204" pitchFamily="34" charset="0"/>
              </a:rPr>
              <a:t>Less frequent pain sites (joints)</a:t>
            </a:r>
          </a:p>
        </p:txBody>
      </p:sp>
      <p:sp>
        <p:nvSpPr>
          <p:cNvPr id="22" name="TextBox 21">
            <a:extLst>
              <a:ext uri="{FF2B5EF4-FFF2-40B4-BE49-F238E27FC236}">
                <a16:creationId xmlns:a16="http://schemas.microsoft.com/office/drawing/2014/main" id="{7F6C8062-E8C1-4274-BB1C-C4C54F39E713}"/>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3" name="TextBox 22">
            <a:extLst>
              <a:ext uri="{FF2B5EF4-FFF2-40B4-BE49-F238E27FC236}">
                <a16:creationId xmlns:a16="http://schemas.microsoft.com/office/drawing/2014/main" id="{030CF5AB-D733-4028-A11D-CAF7C3ABF66A}"/>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8739B55A-3AE1-5AEF-356B-5FE8AF099E93}"/>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70889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7C12677-476D-4E5C-86DE-ADCEEB04CDA5}"/>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2664AFB-1FB1-44E9-AB2F-A9CBFDDD42DF}"/>
              </a:ext>
            </a:extLst>
          </p:cNvPr>
          <p:cNvSpPr>
            <a:spLocks noGrp="1"/>
          </p:cNvSpPr>
          <p:nvPr>
            <p:ph type="sldNum" sz="quarter" idx="16"/>
          </p:nvPr>
        </p:nvSpPr>
        <p:spPr/>
        <p:txBody>
          <a:bodyPr/>
          <a:lstStyle/>
          <a:p>
            <a:fld id="{6B54B0F7-55DD-40D6-B7F4-70B586885C0B}" type="slidenum">
              <a:rPr lang="en-US" noProof="0" smtClean="0"/>
              <a:pPr/>
              <a:t>31</a:t>
            </a:fld>
            <a:endParaRPr lang="en-US" noProof="0" dirty="0"/>
          </a:p>
        </p:txBody>
      </p:sp>
      <p:sp>
        <p:nvSpPr>
          <p:cNvPr id="7" name="Title 6">
            <a:extLst>
              <a:ext uri="{FF2B5EF4-FFF2-40B4-BE49-F238E27FC236}">
                <a16:creationId xmlns:a16="http://schemas.microsoft.com/office/drawing/2014/main" id="{AF6F9509-BED6-46F2-A313-1D8FEDBC50F2}"/>
              </a:ext>
            </a:extLst>
          </p:cNvPr>
          <p:cNvSpPr>
            <a:spLocks noGrp="1"/>
          </p:cNvSpPr>
          <p:nvPr>
            <p:ph type="title"/>
          </p:nvPr>
        </p:nvSpPr>
        <p:spPr>
          <a:xfrm>
            <a:off x="331525" y="271444"/>
            <a:ext cx="8485200" cy="561185"/>
          </a:xfrm>
        </p:spPr>
        <p:txBody>
          <a:bodyPr/>
          <a:lstStyle/>
          <a:p>
            <a:r>
              <a:rPr lang="en-US" dirty="0"/>
              <a:t>Neurologic Manifestations in Fabry Disease: Stroke</a:t>
            </a:r>
          </a:p>
        </p:txBody>
      </p:sp>
      <p:sp>
        <p:nvSpPr>
          <p:cNvPr id="8" name="Text Placeholder 7">
            <a:extLst>
              <a:ext uri="{FF2B5EF4-FFF2-40B4-BE49-F238E27FC236}">
                <a16:creationId xmlns:a16="http://schemas.microsoft.com/office/drawing/2014/main" id="{C6D2E943-2D31-4D0F-B14B-DB8BA7E17708}"/>
              </a:ext>
            </a:extLst>
          </p:cNvPr>
          <p:cNvSpPr>
            <a:spLocks noGrp="1"/>
          </p:cNvSpPr>
          <p:nvPr>
            <p:ph type="body" sz="quarter" idx="23"/>
          </p:nvPr>
        </p:nvSpPr>
        <p:spPr/>
        <p:txBody>
          <a:bodyPr/>
          <a:lstStyle/>
          <a:p>
            <a:r>
              <a:rPr lang="en-US" dirty="0"/>
              <a:t>Figure reproduced with permission from Sims K, et al. Stroke 2009;40:788–794</a:t>
            </a:r>
          </a:p>
          <a:p>
            <a:r>
              <a:rPr lang="en-US" dirty="0"/>
              <a:t>*Increased diameter, tortuosity, and length</a:t>
            </a:r>
            <a:br>
              <a:rPr lang="en-US" dirty="0"/>
            </a:br>
            <a:r>
              <a:rPr lang="en-US" dirty="0"/>
              <a:t>1. Sims K, et al. Stroke 2009;40:788–794; 2. Manara R, et al. Am J Neuroradiol 2017;38:531–536</a:t>
            </a:r>
          </a:p>
        </p:txBody>
      </p:sp>
      <p:sp>
        <p:nvSpPr>
          <p:cNvPr id="9" name="Rectangle 8">
            <a:extLst>
              <a:ext uri="{FF2B5EF4-FFF2-40B4-BE49-F238E27FC236}">
                <a16:creationId xmlns:a16="http://schemas.microsoft.com/office/drawing/2014/main" id="{1E93DD91-9842-436D-8574-5331933341A6}"/>
              </a:ext>
            </a:extLst>
          </p:cNvPr>
          <p:cNvSpPr/>
          <p:nvPr/>
        </p:nvSpPr>
        <p:spPr>
          <a:xfrm>
            <a:off x="314784" y="734351"/>
            <a:ext cx="8476485" cy="10144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lvl="1" indent="-228600" defTabSz="685800">
              <a:spcAft>
                <a:spcPts val="500"/>
              </a:spcAft>
              <a:buClr>
                <a:schemeClr val="bg1"/>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In patients with Fabry disease, stroke occurs:</a:t>
            </a:r>
            <a:r>
              <a:rPr lang="en-US" sz="1300" baseline="30000" dirty="0">
                <a:solidFill>
                  <a:schemeClr val="bg1"/>
                </a:solidFill>
                <a:latin typeface="Verdana" panose="020B0604030504040204" pitchFamily="34" charset="0"/>
                <a:ea typeface="Verdana" panose="020B0604030504040204" pitchFamily="34" charset="0"/>
              </a:rPr>
              <a:t>1</a:t>
            </a:r>
          </a:p>
          <a:p>
            <a:pPr marL="457200" lvl="2" indent="-228600" defTabSz="685800">
              <a:spcAft>
                <a:spcPts val="500"/>
              </a:spcAft>
              <a:buClr>
                <a:schemeClr val="bg1"/>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Before Fabry disease diagnosis in 38% of women and 50% of men</a:t>
            </a:r>
          </a:p>
          <a:p>
            <a:pPr marL="457200" lvl="2" indent="-228600" defTabSz="685800">
              <a:spcAft>
                <a:spcPts val="500"/>
              </a:spcAft>
              <a:buClr>
                <a:schemeClr val="bg1"/>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In the absence of other key Fabry disease symptoms in 71% of women and 77% of men</a:t>
            </a:r>
          </a:p>
        </p:txBody>
      </p:sp>
      <p:sp>
        <p:nvSpPr>
          <p:cNvPr id="10" name="Rectangle 9">
            <a:extLst>
              <a:ext uri="{FF2B5EF4-FFF2-40B4-BE49-F238E27FC236}">
                <a16:creationId xmlns:a16="http://schemas.microsoft.com/office/drawing/2014/main" id="{D60193EE-0EAB-496E-B6D4-62DAF1CC852E}"/>
              </a:ext>
            </a:extLst>
          </p:cNvPr>
          <p:cNvSpPr/>
          <p:nvPr/>
        </p:nvSpPr>
        <p:spPr>
          <a:xfrm>
            <a:off x="316747" y="1880113"/>
            <a:ext cx="3715445" cy="2280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lvl="1" indent="-228600" defTabSz="685800">
              <a:spcAft>
                <a:spcPts val="500"/>
              </a:spcAft>
              <a:buClr>
                <a:schemeClr val="bg1"/>
              </a:buClr>
              <a:buSzPct val="100000"/>
              <a:buBlip>
                <a:blip r:embed="rId2"/>
              </a:buBlip>
            </a:pPr>
            <a:r>
              <a:rPr lang="en-US" sz="1400" dirty="0">
                <a:solidFill>
                  <a:schemeClr val="bg1"/>
                </a:solidFill>
                <a:latin typeface="Verdana" panose="020B0604030504040204" pitchFamily="34" charset="0"/>
                <a:ea typeface="Verdana" panose="020B0604030504040204" pitchFamily="34" charset="0"/>
              </a:rPr>
              <a:t>The basilar artery at the front of the brainstem undergoes major changes* in patients with Fabry disease</a:t>
            </a:r>
            <a:r>
              <a:rPr lang="en-US" sz="1400" baseline="30000" dirty="0">
                <a:solidFill>
                  <a:schemeClr val="bg1"/>
                </a:solidFill>
                <a:latin typeface="Verdana" panose="020B0604030504040204" pitchFamily="34" charset="0"/>
                <a:ea typeface="Verdana" panose="020B0604030504040204" pitchFamily="34" charset="0"/>
              </a:rPr>
              <a:t>2</a:t>
            </a:r>
          </a:p>
          <a:p>
            <a:pPr marL="457200" lvl="2" indent="-228600" defTabSz="685800">
              <a:spcAft>
                <a:spcPts val="500"/>
              </a:spcAft>
              <a:buClr>
                <a:schemeClr val="bg1"/>
              </a:buClr>
              <a:buSzPct val="100000"/>
              <a:buBlip>
                <a:blip r:embed="rId2"/>
              </a:buBlip>
            </a:pPr>
            <a:r>
              <a:rPr lang="en-US" sz="1400" dirty="0">
                <a:solidFill>
                  <a:schemeClr val="bg1"/>
                </a:solidFill>
                <a:latin typeface="Verdana" panose="020B0604030504040204" pitchFamily="34" charset="0"/>
                <a:ea typeface="Verdana" panose="020B0604030504040204" pitchFamily="34" charset="0"/>
              </a:rPr>
              <a:t>Changes only become significant in females with Fabry disease after age 45 years</a:t>
            </a:r>
            <a:r>
              <a:rPr lang="en-US" sz="1400" baseline="30000" dirty="0">
                <a:solidFill>
                  <a:schemeClr val="bg1"/>
                </a:solidFill>
                <a:latin typeface="Verdana" panose="020B0604030504040204" pitchFamily="34" charset="0"/>
                <a:ea typeface="Verdana" panose="020B0604030504040204" pitchFamily="34" charset="0"/>
              </a:rPr>
              <a:t>2</a:t>
            </a:r>
          </a:p>
          <a:p>
            <a:pPr marL="457200" lvl="2" indent="-228600" defTabSz="685800">
              <a:spcAft>
                <a:spcPts val="500"/>
              </a:spcAft>
              <a:buClr>
                <a:schemeClr val="bg1"/>
              </a:buClr>
              <a:buSzPct val="100000"/>
              <a:buBlip>
                <a:blip r:embed="rId2"/>
              </a:buBlip>
            </a:pPr>
            <a:r>
              <a:rPr lang="en-US" sz="1400" dirty="0">
                <a:solidFill>
                  <a:schemeClr val="bg1"/>
                </a:solidFill>
                <a:latin typeface="Verdana" panose="020B0604030504040204" pitchFamily="34" charset="0"/>
                <a:ea typeface="Verdana" panose="020B0604030504040204" pitchFamily="34" charset="0"/>
              </a:rPr>
              <a:t>Coincides with mean age of first stroke in females (46 years)</a:t>
            </a:r>
            <a:r>
              <a:rPr lang="en-US" sz="1400" baseline="30000" dirty="0">
                <a:solidFill>
                  <a:schemeClr val="bg1"/>
                </a:solidFill>
                <a:latin typeface="Verdana" panose="020B0604030504040204" pitchFamily="34" charset="0"/>
                <a:ea typeface="Verdana" panose="020B0604030504040204" pitchFamily="34" charset="0"/>
              </a:rPr>
              <a:t>1</a:t>
            </a:r>
          </a:p>
        </p:txBody>
      </p:sp>
      <p:sp>
        <p:nvSpPr>
          <p:cNvPr id="13" name="TextBox 12">
            <a:extLst>
              <a:ext uri="{FF2B5EF4-FFF2-40B4-BE49-F238E27FC236}">
                <a16:creationId xmlns:a16="http://schemas.microsoft.com/office/drawing/2014/main" id="{B1D90E23-230F-4555-8850-AC6F6755B419}"/>
              </a:ext>
            </a:extLst>
          </p:cNvPr>
          <p:cNvSpPr txBox="1"/>
          <p:nvPr/>
        </p:nvSpPr>
        <p:spPr>
          <a:xfrm>
            <a:off x="4431408" y="1897577"/>
            <a:ext cx="4418976"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a:ea typeface="+mn-ea"/>
                <a:cs typeface="Arial"/>
              </a:rPr>
              <a:t>Age at First Stroke in Males and Females With Fabry Disease</a:t>
            </a:r>
            <a:r>
              <a:rPr kumimoji="0" lang="en-US" sz="1100" b="1" i="0" u="none" strike="noStrike" kern="1200" cap="none" spc="0" normalizeH="0" baseline="30000" noProof="0" dirty="0">
                <a:ln>
                  <a:noFill/>
                </a:ln>
                <a:solidFill>
                  <a:schemeClr val="accent1"/>
                </a:solidFill>
                <a:effectLst/>
                <a:uLnTx/>
                <a:uFillTx/>
                <a:latin typeface="Arial"/>
                <a:ea typeface="+mn-ea"/>
                <a:cs typeface="Arial"/>
              </a:rPr>
              <a:t>1</a:t>
            </a:r>
          </a:p>
        </p:txBody>
      </p:sp>
      <p:grpSp>
        <p:nvGrpSpPr>
          <p:cNvPr id="4" name="Group 3">
            <a:extLst>
              <a:ext uri="{FF2B5EF4-FFF2-40B4-BE49-F238E27FC236}">
                <a16:creationId xmlns:a16="http://schemas.microsoft.com/office/drawing/2014/main" id="{89CC63C4-F51C-4A43-8199-ACE164B35338}"/>
              </a:ext>
            </a:extLst>
          </p:cNvPr>
          <p:cNvGrpSpPr/>
          <p:nvPr/>
        </p:nvGrpSpPr>
        <p:grpSpPr>
          <a:xfrm>
            <a:off x="4404350" y="2248873"/>
            <a:ext cx="4418976" cy="2160276"/>
            <a:chOff x="4640402" y="2248873"/>
            <a:chExt cx="4182924" cy="1920240"/>
          </a:xfrm>
        </p:grpSpPr>
        <p:graphicFrame>
          <p:nvGraphicFramePr>
            <p:cNvPr id="11" name="Chart 10">
              <a:extLst>
                <a:ext uri="{FF2B5EF4-FFF2-40B4-BE49-F238E27FC236}">
                  <a16:creationId xmlns:a16="http://schemas.microsoft.com/office/drawing/2014/main" id="{17E142E9-B6B4-4A4F-B816-95E71CC7A8E8}"/>
                </a:ext>
              </a:extLst>
            </p:cNvPr>
            <p:cNvGraphicFramePr/>
            <p:nvPr>
              <p:extLst>
                <p:ext uri="{D42A27DB-BD31-4B8C-83A1-F6EECF244321}">
                  <p14:modId xmlns:p14="http://schemas.microsoft.com/office/powerpoint/2010/main" val="390330892"/>
                </p:ext>
              </p:extLst>
            </p:nvPr>
          </p:nvGraphicFramePr>
          <p:xfrm>
            <a:off x="4813664" y="2248873"/>
            <a:ext cx="4009662" cy="192024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CE365863-9490-4737-95DC-854E6CEC538A}"/>
                </a:ext>
              </a:extLst>
            </p:cNvPr>
            <p:cNvSpPr txBox="1"/>
            <p:nvPr/>
          </p:nvSpPr>
          <p:spPr>
            <a:xfrm>
              <a:off x="4692650" y="3822615"/>
              <a:ext cx="4130676"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accent1"/>
                  </a:solidFill>
                  <a:effectLst/>
                  <a:uLnTx/>
                  <a:uFillTx/>
                  <a:latin typeface="Arial"/>
                  <a:ea typeface="+mn-ea"/>
                  <a:cs typeface="Arial"/>
                </a:rPr>
                <a:t>Age at first stroke, years</a:t>
              </a:r>
            </a:p>
          </p:txBody>
        </p:sp>
        <p:sp>
          <p:nvSpPr>
            <p:cNvPr id="16" name="TextBox 15">
              <a:extLst>
                <a:ext uri="{FF2B5EF4-FFF2-40B4-BE49-F238E27FC236}">
                  <a16:creationId xmlns:a16="http://schemas.microsoft.com/office/drawing/2014/main" id="{156D71E0-7055-4A30-96FE-FB4CE3D8406C}"/>
                </a:ext>
              </a:extLst>
            </p:cNvPr>
            <p:cNvSpPr txBox="1"/>
            <p:nvPr/>
          </p:nvSpPr>
          <p:spPr>
            <a:xfrm rot="16200000">
              <a:off x="4081918" y="2885733"/>
              <a:ext cx="133241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accent1"/>
                  </a:solidFill>
                  <a:effectLst/>
                  <a:uLnTx/>
                  <a:uFillTx/>
                  <a:latin typeface="Arial"/>
                  <a:ea typeface="+mn-ea"/>
                  <a:cs typeface="Arial"/>
                </a:rPr>
                <a:t>% patients</a:t>
              </a:r>
            </a:p>
          </p:txBody>
        </p:sp>
        <p:sp>
          <p:nvSpPr>
            <p:cNvPr id="14" name="TextBox 13">
              <a:extLst>
                <a:ext uri="{FF2B5EF4-FFF2-40B4-BE49-F238E27FC236}">
                  <a16:creationId xmlns:a16="http://schemas.microsoft.com/office/drawing/2014/main" id="{005AAC65-238A-4A83-B1E0-D18B07880429}"/>
                </a:ext>
              </a:extLst>
            </p:cNvPr>
            <p:cNvSpPr txBox="1"/>
            <p:nvPr/>
          </p:nvSpPr>
          <p:spPr>
            <a:xfrm>
              <a:off x="5143518" y="3456445"/>
              <a:ext cx="214802"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a:t>
              </a:r>
            </a:p>
          </p:txBody>
        </p:sp>
        <p:sp>
          <p:nvSpPr>
            <p:cNvPr id="17" name="TextBox 16">
              <a:extLst>
                <a:ext uri="{FF2B5EF4-FFF2-40B4-BE49-F238E27FC236}">
                  <a16:creationId xmlns:a16="http://schemas.microsoft.com/office/drawing/2014/main" id="{E95912FD-55A7-4446-92BC-13324B547CF7}"/>
                </a:ext>
              </a:extLst>
            </p:cNvPr>
            <p:cNvSpPr txBox="1"/>
            <p:nvPr/>
          </p:nvSpPr>
          <p:spPr>
            <a:xfrm>
              <a:off x="5395715" y="3456445"/>
              <a:ext cx="214802"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a:t>
              </a:r>
            </a:p>
          </p:txBody>
        </p:sp>
        <p:sp>
          <p:nvSpPr>
            <p:cNvPr id="18" name="TextBox 17">
              <a:extLst>
                <a:ext uri="{FF2B5EF4-FFF2-40B4-BE49-F238E27FC236}">
                  <a16:creationId xmlns:a16="http://schemas.microsoft.com/office/drawing/2014/main" id="{BE0311FB-3A9D-4187-BFA5-E0A78CFFF42C}"/>
                </a:ext>
              </a:extLst>
            </p:cNvPr>
            <p:cNvSpPr txBox="1"/>
            <p:nvPr/>
          </p:nvSpPr>
          <p:spPr>
            <a:xfrm>
              <a:off x="5746655" y="2718233"/>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n=20</a:t>
              </a:r>
            </a:p>
          </p:txBody>
        </p:sp>
        <p:sp>
          <p:nvSpPr>
            <p:cNvPr id="19" name="TextBox 18">
              <a:extLst>
                <a:ext uri="{FF2B5EF4-FFF2-40B4-BE49-F238E27FC236}">
                  <a16:creationId xmlns:a16="http://schemas.microsoft.com/office/drawing/2014/main" id="{00199922-FA84-4274-83BF-20906FFB39DD}"/>
                </a:ext>
              </a:extLst>
            </p:cNvPr>
            <p:cNvSpPr txBox="1"/>
            <p:nvPr/>
          </p:nvSpPr>
          <p:spPr>
            <a:xfrm>
              <a:off x="6009300" y="2985832"/>
              <a:ext cx="214802"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n=8</a:t>
              </a:r>
            </a:p>
          </p:txBody>
        </p:sp>
        <p:sp>
          <p:nvSpPr>
            <p:cNvPr id="20" name="TextBox 19">
              <a:extLst>
                <a:ext uri="{FF2B5EF4-FFF2-40B4-BE49-F238E27FC236}">
                  <a16:creationId xmlns:a16="http://schemas.microsoft.com/office/drawing/2014/main" id="{77923028-0205-421E-B3FB-4B175E3B9A0D}"/>
                </a:ext>
              </a:extLst>
            </p:cNvPr>
            <p:cNvSpPr txBox="1"/>
            <p:nvPr/>
          </p:nvSpPr>
          <p:spPr>
            <a:xfrm>
              <a:off x="6366582" y="2542575"/>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n=25</a:t>
              </a:r>
            </a:p>
          </p:txBody>
        </p:sp>
        <p:sp>
          <p:nvSpPr>
            <p:cNvPr id="21" name="TextBox 20">
              <a:extLst>
                <a:ext uri="{FF2B5EF4-FFF2-40B4-BE49-F238E27FC236}">
                  <a16:creationId xmlns:a16="http://schemas.microsoft.com/office/drawing/2014/main" id="{7409D6C1-74DD-460C-9669-BC8E24CD2BE7}"/>
                </a:ext>
              </a:extLst>
            </p:cNvPr>
            <p:cNvSpPr txBox="1"/>
            <p:nvPr/>
          </p:nvSpPr>
          <p:spPr>
            <a:xfrm>
              <a:off x="6657085" y="2779788"/>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n=11</a:t>
              </a:r>
            </a:p>
          </p:txBody>
        </p:sp>
        <p:sp>
          <p:nvSpPr>
            <p:cNvPr id="22" name="TextBox 21">
              <a:extLst>
                <a:ext uri="{FF2B5EF4-FFF2-40B4-BE49-F238E27FC236}">
                  <a16:creationId xmlns:a16="http://schemas.microsoft.com/office/drawing/2014/main" id="{A91DD1F9-4B88-456D-B047-BA1AB07E8866}"/>
                </a:ext>
              </a:extLst>
            </p:cNvPr>
            <p:cNvSpPr txBox="1"/>
            <p:nvPr/>
          </p:nvSpPr>
          <p:spPr>
            <a:xfrm>
              <a:off x="7013048" y="2732852"/>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n=20</a:t>
              </a:r>
            </a:p>
          </p:txBody>
        </p:sp>
        <p:sp>
          <p:nvSpPr>
            <p:cNvPr id="23" name="TextBox 22">
              <a:extLst>
                <a:ext uri="{FF2B5EF4-FFF2-40B4-BE49-F238E27FC236}">
                  <a16:creationId xmlns:a16="http://schemas.microsoft.com/office/drawing/2014/main" id="{3DF78F5C-6C15-4688-A2FD-C649F009D67D}"/>
                </a:ext>
              </a:extLst>
            </p:cNvPr>
            <p:cNvSpPr txBox="1"/>
            <p:nvPr/>
          </p:nvSpPr>
          <p:spPr>
            <a:xfrm>
              <a:off x="7272391" y="2870118"/>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n=10</a:t>
              </a:r>
            </a:p>
          </p:txBody>
        </p:sp>
        <p:sp>
          <p:nvSpPr>
            <p:cNvPr id="24" name="TextBox 23">
              <a:extLst>
                <a:ext uri="{FF2B5EF4-FFF2-40B4-BE49-F238E27FC236}">
                  <a16:creationId xmlns:a16="http://schemas.microsoft.com/office/drawing/2014/main" id="{8B289D23-B8B8-4B83-A4A4-F04FA188DDB6}"/>
                </a:ext>
              </a:extLst>
            </p:cNvPr>
            <p:cNvSpPr txBox="1"/>
            <p:nvPr/>
          </p:nvSpPr>
          <p:spPr>
            <a:xfrm>
              <a:off x="7604431" y="2771148"/>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n=18</a:t>
              </a:r>
            </a:p>
          </p:txBody>
        </p:sp>
        <p:sp>
          <p:nvSpPr>
            <p:cNvPr id="25" name="TextBox 24">
              <a:extLst>
                <a:ext uri="{FF2B5EF4-FFF2-40B4-BE49-F238E27FC236}">
                  <a16:creationId xmlns:a16="http://schemas.microsoft.com/office/drawing/2014/main" id="{C248C94A-19BE-47C5-A8CC-BB813DAF299A}"/>
                </a:ext>
              </a:extLst>
            </p:cNvPr>
            <p:cNvSpPr txBox="1"/>
            <p:nvPr/>
          </p:nvSpPr>
          <p:spPr>
            <a:xfrm>
              <a:off x="7954032" y="2732852"/>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n=12</a:t>
              </a:r>
            </a:p>
          </p:txBody>
        </p:sp>
        <p:sp>
          <p:nvSpPr>
            <p:cNvPr id="26" name="TextBox 25">
              <a:extLst>
                <a:ext uri="{FF2B5EF4-FFF2-40B4-BE49-F238E27FC236}">
                  <a16:creationId xmlns:a16="http://schemas.microsoft.com/office/drawing/2014/main" id="{F060708D-5C9C-4A73-ABA7-88AAE3CA6E4C}"/>
                </a:ext>
              </a:extLst>
            </p:cNvPr>
            <p:cNvSpPr txBox="1"/>
            <p:nvPr/>
          </p:nvSpPr>
          <p:spPr>
            <a:xfrm>
              <a:off x="8254374" y="3404164"/>
              <a:ext cx="214802"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n=2</a:t>
              </a:r>
            </a:p>
          </p:txBody>
        </p:sp>
        <p:sp>
          <p:nvSpPr>
            <p:cNvPr id="27" name="TextBox 26">
              <a:extLst>
                <a:ext uri="{FF2B5EF4-FFF2-40B4-BE49-F238E27FC236}">
                  <a16:creationId xmlns:a16="http://schemas.microsoft.com/office/drawing/2014/main" id="{F436968E-9001-448C-807A-906401E7E9B4}"/>
                </a:ext>
              </a:extLst>
            </p:cNvPr>
            <p:cNvSpPr txBox="1"/>
            <p:nvPr/>
          </p:nvSpPr>
          <p:spPr>
            <a:xfrm>
              <a:off x="8512308" y="2846748"/>
              <a:ext cx="280526"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mj-lt"/>
                  <a:ea typeface="+mn-ea"/>
                  <a:cs typeface="Arial"/>
                </a:rPr>
                <a:t>n=10</a:t>
              </a:r>
            </a:p>
          </p:txBody>
        </p:sp>
      </p:grpSp>
      <p:sp>
        <p:nvSpPr>
          <p:cNvPr id="28" name="TextBox 27">
            <a:extLst>
              <a:ext uri="{FF2B5EF4-FFF2-40B4-BE49-F238E27FC236}">
                <a16:creationId xmlns:a16="http://schemas.microsoft.com/office/drawing/2014/main" id="{B93B557C-D471-4A15-B772-858099C17091}"/>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9" name="TextBox 28">
            <a:extLst>
              <a:ext uri="{FF2B5EF4-FFF2-40B4-BE49-F238E27FC236}">
                <a16:creationId xmlns:a16="http://schemas.microsoft.com/office/drawing/2014/main" id="{D15A0A79-C8B8-4DE1-ACBB-1D87742FB66C}"/>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5" name="TextBox 4">
            <a:extLst>
              <a:ext uri="{FF2B5EF4-FFF2-40B4-BE49-F238E27FC236}">
                <a16:creationId xmlns:a16="http://schemas.microsoft.com/office/drawing/2014/main" id="{69C5FDBE-9691-01EE-9ADD-97D944D3F3C6}"/>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073060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BB8BFDC-6810-416E-8CB2-1F0C4CEC2D9A}"/>
              </a:ext>
            </a:extLst>
          </p:cNvPr>
          <p:cNvSpPr>
            <a:spLocks noGrp="1"/>
          </p:cNvSpPr>
          <p:nvPr>
            <p:ph type="body" sz="quarter" idx="23"/>
          </p:nvPr>
        </p:nvSpPr>
        <p:spPr>
          <a:xfrm>
            <a:off x="1586026" y="2265747"/>
            <a:ext cx="5971948" cy="332399"/>
          </a:xfrm>
        </p:spPr>
        <p:txBody>
          <a:bodyPr/>
          <a:lstStyle/>
          <a:p>
            <a:pPr algn="ctr"/>
            <a:r>
              <a:rPr lang="en-US" dirty="0"/>
              <a:t>Fabry Disease </a:t>
            </a:r>
            <a:br>
              <a:rPr lang="en-US" dirty="0"/>
            </a:br>
            <a:r>
              <a:rPr lang="en-US" dirty="0"/>
              <a:t>Manifestations: Other</a:t>
            </a:r>
          </a:p>
        </p:txBody>
      </p:sp>
      <p:sp>
        <p:nvSpPr>
          <p:cNvPr id="3" name="Footer Placeholder 1">
            <a:extLst>
              <a:ext uri="{FF2B5EF4-FFF2-40B4-BE49-F238E27FC236}">
                <a16:creationId xmlns:a16="http://schemas.microsoft.com/office/drawing/2014/main" id="{6743502C-1FB9-49E6-A549-13536C89DCB5}"/>
              </a:ext>
            </a:extLst>
          </p:cNvPr>
          <p:cNvSpPr txBox="1">
            <a:spLocks/>
          </p:cNvSpPr>
          <p:nvPr/>
        </p:nvSpPr>
        <p:spPr>
          <a:xfrm>
            <a:off x="1162493" y="4966291"/>
            <a:ext cx="7024575" cy="17720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600" cap="all" dirty="0">
                <a:solidFill>
                  <a:schemeClr val="bg1"/>
                </a:solidFill>
              </a:rPr>
              <a:t>For use by medical for scientific and medical discussions only. Do not photograph, copy or distribute.</a:t>
            </a:r>
          </a:p>
        </p:txBody>
      </p:sp>
      <p:sp>
        <p:nvSpPr>
          <p:cNvPr id="2" name="TextBox 1">
            <a:extLst>
              <a:ext uri="{FF2B5EF4-FFF2-40B4-BE49-F238E27FC236}">
                <a16:creationId xmlns:a16="http://schemas.microsoft.com/office/drawing/2014/main" id="{C1340888-BBE0-E17E-635A-FB9F0E6CB806}"/>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337665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915A4FE-34FD-4C88-8511-60F1610E19E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1179E770-10BF-408A-96C1-29E895912A22}"/>
              </a:ext>
            </a:extLst>
          </p:cNvPr>
          <p:cNvSpPr>
            <a:spLocks noGrp="1"/>
          </p:cNvSpPr>
          <p:nvPr>
            <p:ph type="title"/>
          </p:nvPr>
        </p:nvSpPr>
        <p:spPr>
          <a:xfrm>
            <a:off x="324325" y="291443"/>
            <a:ext cx="8485200" cy="561185"/>
          </a:xfrm>
        </p:spPr>
        <p:txBody>
          <a:bodyPr/>
          <a:lstStyle/>
          <a:p>
            <a:r>
              <a:rPr lang="en-US" dirty="0"/>
              <a:t>Skin Manifestations of Fabry Disease</a:t>
            </a:r>
          </a:p>
        </p:txBody>
      </p:sp>
      <p:sp>
        <p:nvSpPr>
          <p:cNvPr id="12" name="Text Placeholder 11">
            <a:extLst>
              <a:ext uri="{FF2B5EF4-FFF2-40B4-BE49-F238E27FC236}">
                <a16:creationId xmlns:a16="http://schemas.microsoft.com/office/drawing/2014/main" id="{C0A63618-D0A8-410A-A6C3-D68C0F679B03}"/>
              </a:ext>
            </a:extLst>
          </p:cNvPr>
          <p:cNvSpPr>
            <a:spLocks noGrp="1"/>
          </p:cNvSpPr>
          <p:nvPr>
            <p:ph type="body" sz="quarter" idx="23"/>
          </p:nvPr>
        </p:nvSpPr>
        <p:spPr/>
        <p:txBody>
          <a:bodyPr/>
          <a:lstStyle/>
          <a:p>
            <a:r>
              <a:rPr lang="en-US" dirty="0"/>
              <a:t>Photos courtesy of R. J. Desnick, PhD, MD.</a:t>
            </a:r>
          </a:p>
          <a:p>
            <a:r>
              <a:rPr lang="en-US" dirty="0"/>
              <a:t>1. Hoffmann B, Mayatepak E. Dtsch Arztebl Int 2009;106:440­; 2. Ligouri R, et al. PLoS One 2017;12:e0180581; 3. Uceyler N, et al. PLoS One 2016;11:e0166484</a:t>
            </a:r>
          </a:p>
        </p:txBody>
      </p:sp>
      <p:sp>
        <p:nvSpPr>
          <p:cNvPr id="13" name="Rectangle 12">
            <a:extLst>
              <a:ext uri="{FF2B5EF4-FFF2-40B4-BE49-F238E27FC236}">
                <a16:creationId xmlns:a16="http://schemas.microsoft.com/office/drawing/2014/main" id="{894DF062-C6E9-4B42-B7C3-23D2B2A87882}"/>
              </a:ext>
            </a:extLst>
          </p:cNvPr>
          <p:cNvSpPr/>
          <p:nvPr/>
        </p:nvSpPr>
        <p:spPr>
          <a:xfrm>
            <a:off x="331528" y="744279"/>
            <a:ext cx="5487975" cy="36181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Angiokeratoma – pin-sized, reddish brown marks on:</a:t>
            </a:r>
            <a:r>
              <a:rPr lang="en-US" sz="1300" baseline="30000" dirty="0">
                <a:solidFill>
                  <a:schemeClr val="bg1"/>
                </a:solidFill>
                <a:latin typeface="Verdana" panose="020B0604030504040204" pitchFamily="34" charset="0"/>
                <a:ea typeface="Verdana" panose="020B0604030504040204" pitchFamily="34" charset="0"/>
              </a:rPr>
              <a:t>1</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Fingertips</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Groin and buttocks</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Periumbilical area</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Mucosa (e.g. gastrointestinal tract)</a:t>
            </a:r>
          </a:p>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Telangiectasia – thread-like patterns</a:t>
            </a:r>
            <a:r>
              <a:rPr lang="en-US" sz="1300" baseline="30000" dirty="0">
                <a:solidFill>
                  <a:schemeClr val="bg1"/>
                </a:solidFill>
                <a:latin typeface="Verdana" panose="020B0604030504040204" pitchFamily="34" charset="0"/>
                <a:ea typeface="Verdana" panose="020B0604030504040204" pitchFamily="34" charset="0"/>
              </a:rPr>
              <a:t>1</a:t>
            </a:r>
          </a:p>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Lymphedema – fluid retention</a:t>
            </a:r>
            <a:r>
              <a:rPr lang="en-US" sz="1300" baseline="30000" dirty="0">
                <a:solidFill>
                  <a:schemeClr val="bg1"/>
                </a:solidFill>
                <a:latin typeface="Verdana" panose="020B0604030504040204" pitchFamily="34" charset="0"/>
                <a:ea typeface="Verdana" panose="020B0604030504040204" pitchFamily="34" charset="0"/>
              </a:rPr>
              <a:t>1</a:t>
            </a:r>
          </a:p>
          <a:p>
            <a:pPr marL="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Sweating disturbance</a:t>
            </a:r>
            <a:r>
              <a:rPr lang="en-US" sz="1300" baseline="30000" dirty="0">
                <a:solidFill>
                  <a:schemeClr val="bg1"/>
                </a:solidFill>
                <a:latin typeface="Verdana" panose="020B0604030504040204" pitchFamily="34" charset="0"/>
                <a:ea typeface="Verdana" panose="020B0604030504040204" pitchFamily="34" charset="0"/>
              </a:rPr>
              <a:t>1</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Hypohidrosis (most common)</a:t>
            </a:r>
          </a:p>
          <a:p>
            <a:pPr marL="457200" lvl="2"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Anhidrosis</a:t>
            </a:r>
          </a:p>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GL-3 skin deposits are specific to classic Fabry disease and skin GL-3 load increases with advanced disease in males</a:t>
            </a:r>
            <a:r>
              <a:rPr lang="en-US" sz="1300" baseline="30000" dirty="0">
                <a:solidFill>
                  <a:schemeClr val="bg1"/>
                </a:solidFill>
                <a:latin typeface="Verdana" panose="020B0604030504040204" pitchFamily="34" charset="0"/>
                <a:ea typeface="Verdana" panose="020B0604030504040204" pitchFamily="34" charset="0"/>
              </a:rPr>
              <a:t>2,3 </a:t>
            </a:r>
          </a:p>
        </p:txBody>
      </p:sp>
      <p:sp>
        <p:nvSpPr>
          <p:cNvPr id="14" name="TextBox 13">
            <a:extLst>
              <a:ext uri="{FF2B5EF4-FFF2-40B4-BE49-F238E27FC236}">
                <a16:creationId xmlns:a16="http://schemas.microsoft.com/office/drawing/2014/main" id="{EB3B8F71-274D-45E3-903A-51D79E320A46}"/>
              </a:ext>
            </a:extLst>
          </p:cNvPr>
          <p:cNvSpPr txBox="1"/>
          <p:nvPr/>
        </p:nvSpPr>
        <p:spPr>
          <a:xfrm>
            <a:off x="6217919" y="1203840"/>
            <a:ext cx="260540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accent1"/>
                </a:solidFill>
                <a:effectLst/>
                <a:uLnTx/>
                <a:uFillTx/>
                <a:latin typeface="Arial"/>
                <a:ea typeface="+mn-ea"/>
                <a:cs typeface="Arial"/>
              </a:rPr>
              <a:t>Angiokeratomas</a:t>
            </a:r>
          </a:p>
        </p:txBody>
      </p:sp>
      <p:grpSp>
        <p:nvGrpSpPr>
          <p:cNvPr id="17" name="Group 16">
            <a:extLst>
              <a:ext uri="{FF2B5EF4-FFF2-40B4-BE49-F238E27FC236}">
                <a16:creationId xmlns:a16="http://schemas.microsoft.com/office/drawing/2014/main" id="{36ADA291-3FDF-4DC0-B88D-17781B8AE112}"/>
              </a:ext>
            </a:extLst>
          </p:cNvPr>
          <p:cNvGrpSpPr/>
          <p:nvPr/>
        </p:nvGrpSpPr>
        <p:grpSpPr>
          <a:xfrm>
            <a:off x="6200252" y="1504951"/>
            <a:ext cx="2623073" cy="2857500"/>
            <a:chOff x="5085707" y="1770251"/>
            <a:chExt cx="3826312" cy="4168274"/>
          </a:xfrm>
        </p:grpSpPr>
        <p:pic>
          <p:nvPicPr>
            <p:cNvPr id="15" name="Picture 4">
              <a:extLst>
                <a:ext uri="{FF2B5EF4-FFF2-40B4-BE49-F238E27FC236}">
                  <a16:creationId xmlns:a16="http://schemas.microsoft.com/office/drawing/2014/main" id="{2C622F38-2789-4FD0-BAFA-0511CDCE03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61" t="1252" r="1813" b="2104"/>
            <a:stretch/>
          </p:blipFill>
          <p:spPr bwMode="auto">
            <a:xfrm>
              <a:off x="6739749" y="3147056"/>
              <a:ext cx="2172270" cy="279146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6438F638-FA77-4E3C-BFE2-B3EFC7149F8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26" t="1252" r="1926" b="1753"/>
            <a:stretch/>
          </p:blipFill>
          <p:spPr bwMode="auto">
            <a:xfrm>
              <a:off x="5085707" y="1770251"/>
              <a:ext cx="2077876" cy="261869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8" name="Slide Number Placeholder 2">
            <a:extLst>
              <a:ext uri="{FF2B5EF4-FFF2-40B4-BE49-F238E27FC236}">
                <a16:creationId xmlns:a16="http://schemas.microsoft.com/office/drawing/2014/main" id="{B9E21621-9BD9-42F4-8123-2BD39675C32C}"/>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33</a:t>
            </a:fld>
            <a:endParaRPr lang="en-US" noProof="0" dirty="0"/>
          </a:p>
        </p:txBody>
      </p:sp>
      <p:sp>
        <p:nvSpPr>
          <p:cNvPr id="11" name="TextBox 10">
            <a:extLst>
              <a:ext uri="{FF2B5EF4-FFF2-40B4-BE49-F238E27FC236}">
                <a16:creationId xmlns:a16="http://schemas.microsoft.com/office/drawing/2014/main" id="{A3D337FF-050A-4530-B96F-43108CA7B6B1}"/>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9" name="TextBox 18">
            <a:extLst>
              <a:ext uri="{FF2B5EF4-FFF2-40B4-BE49-F238E27FC236}">
                <a16:creationId xmlns:a16="http://schemas.microsoft.com/office/drawing/2014/main" id="{3AACF154-0937-4FB5-B1AD-00AD2E120BBA}"/>
              </a:ext>
            </a:extLst>
          </p:cNvPr>
          <p:cNvSpPr txBox="1"/>
          <p:nvPr/>
        </p:nvSpPr>
        <p:spPr>
          <a:xfrm>
            <a:off x="7293041"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32AFFBAC-7038-E52F-E831-2099DDFF4D82}"/>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737247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915A4FE-34FD-4C88-8511-60F1610E19E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1179E770-10BF-408A-96C1-29E895912A22}"/>
              </a:ext>
            </a:extLst>
          </p:cNvPr>
          <p:cNvSpPr>
            <a:spLocks noGrp="1"/>
          </p:cNvSpPr>
          <p:nvPr>
            <p:ph type="title"/>
          </p:nvPr>
        </p:nvSpPr>
        <p:spPr/>
        <p:txBody>
          <a:bodyPr/>
          <a:lstStyle/>
          <a:p>
            <a:r>
              <a:rPr lang="en-US" dirty="0"/>
              <a:t>Ocular Manifestations of Fabry Disease</a:t>
            </a:r>
          </a:p>
        </p:txBody>
      </p:sp>
      <p:sp>
        <p:nvSpPr>
          <p:cNvPr id="12" name="Text Placeholder 11">
            <a:extLst>
              <a:ext uri="{FF2B5EF4-FFF2-40B4-BE49-F238E27FC236}">
                <a16:creationId xmlns:a16="http://schemas.microsoft.com/office/drawing/2014/main" id="{C0A63618-D0A8-410A-A6C3-D68C0F679B03}"/>
              </a:ext>
            </a:extLst>
          </p:cNvPr>
          <p:cNvSpPr>
            <a:spLocks noGrp="1"/>
          </p:cNvSpPr>
          <p:nvPr>
            <p:ph type="body" sz="quarter" idx="23"/>
          </p:nvPr>
        </p:nvSpPr>
        <p:spPr>
          <a:xfrm>
            <a:off x="345325" y="4453932"/>
            <a:ext cx="8478000" cy="218675"/>
          </a:xfrm>
        </p:spPr>
        <p:txBody>
          <a:bodyPr/>
          <a:lstStyle/>
          <a:p>
            <a:r>
              <a:rPr lang="en-US" dirty="0"/>
              <a:t>Cornea verticillate photo courtesy of RJ Desnick, PhD, MD. Tortuous retinal vessel photo reproduced from Kalkum G, et al. PLoS One 2015;10:e0120814</a:t>
            </a:r>
          </a:p>
          <a:p>
            <a:r>
              <a:rPr lang="en-US" dirty="0"/>
              <a:t>1. Kalkum G, et al. BMC Ophthalmol 2016;16:202; 2. </a:t>
            </a:r>
            <a:r>
              <a:rPr lang="en-US" dirty="0" err="1"/>
              <a:t>Pitz</a:t>
            </a:r>
            <a:r>
              <a:rPr lang="en-US" dirty="0"/>
              <a:t> S, et al. PLoS One 2015;10:e0120814</a:t>
            </a:r>
          </a:p>
        </p:txBody>
      </p:sp>
      <p:sp>
        <p:nvSpPr>
          <p:cNvPr id="13" name="Rectangle 12">
            <a:extLst>
              <a:ext uri="{FF2B5EF4-FFF2-40B4-BE49-F238E27FC236}">
                <a16:creationId xmlns:a16="http://schemas.microsoft.com/office/drawing/2014/main" id="{894DF062-C6E9-4B42-B7C3-23D2B2A87882}"/>
              </a:ext>
            </a:extLst>
          </p:cNvPr>
          <p:cNvSpPr/>
          <p:nvPr/>
        </p:nvSpPr>
        <p:spPr>
          <a:xfrm>
            <a:off x="331528" y="949842"/>
            <a:ext cx="5487975" cy="341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Ocular findings</a:t>
            </a:r>
            <a:r>
              <a:rPr lang="en-US" sz="1300" dirty="0"/>
              <a:t> occur in ~ 50% of school-aged children with classic Fabry disease</a:t>
            </a:r>
            <a:r>
              <a:rPr lang="en-US" sz="1300" baseline="30000" dirty="0"/>
              <a:t>1</a:t>
            </a:r>
            <a:r>
              <a:rPr lang="en-US" sz="1300" dirty="0"/>
              <a:t>: </a:t>
            </a:r>
          </a:p>
          <a:p>
            <a:pPr marL="685800" lvl="2" indent="-228600" defTabSz="685800">
              <a:lnSpc>
                <a:spcPct val="125000"/>
              </a:lnSpc>
              <a:spcAft>
                <a:spcPts val="200"/>
              </a:spcAft>
              <a:buClr>
                <a:schemeClr val="accent2"/>
              </a:buClr>
              <a:buSzPct val="100000"/>
              <a:buBlip>
                <a:blip r:embed="rId2"/>
              </a:buBlip>
            </a:pPr>
            <a:r>
              <a:rPr lang="en-US" sz="1200" dirty="0"/>
              <a:t>Corneal opacity/whorls (</a:t>
            </a:r>
            <a:r>
              <a:rPr lang="en-US" sz="1200" dirty="0" err="1"/>
              <a:t>verticillata</a:t>
            </a:r>
            <a:r>
              <a:rPr lang="en-US" sz="1200" dirty="0"/>
              <a:t>): 53/101 (52.5%) girls and 55/131 (42.0%) boys</a:t>
            </a:r>
          </a:p>
          <a:p>
            <a:pPr marL="685800" lvl="2" indent="-228600" defTabSz="685800">
              <a:lnSpc>
                <a:spcPct val="125000"/>
              </a:lnSpc>
              <a:spcAft>
                <a:spcPts val="200"/>
              </a:spcAft>
              <a:buClr>
                <a:schemeClr val="accent2"/>
              </a:buClr>
              <a:buSzPct val="100000"/>
              <a:buBlip>
                <a:blip r:embed="rId2"/>
              </a:buBlip>
            </a:pPr>
            <a:r>
              <a:rPr lang="en-US" sz="1200" dirty="0"/>
              <a:t>Vessel tortuosity in 17/98 (17.3%) girls and 32/131 (24.4%) boys</a:t>
            </a:r>
          </a:p>
          <a:p>
            <a:pPr marL="685800" lvl="2" indent="-228600" defTabSz="685800">
              <a:lnSpc>
                <a:spcPct val="125000"/>
              </a:lnSpc>
              <a:spcAft>
                <a:spcPts val="200"/>
              </a:spcAft>
              <a:buClr>
                <a:schemeClr val="accent2"/>
              </a:buClr>
              <a:buSzPct val="100000"/>
              <a:buBlip>
                <a:blip r:embed="rId2"/>
              </a:buBlip>
            </a:pPr>
            <a:r>
              <a:rPr lang="en-US" sz="1200" dirty="0"/>
              <a:t>Posterior spoke-like lens opacities in 3/97 (3.1%) girls and 2/130 (1.5%) boys</a:t>
            </a:r>
            <a:endParaRPr lang="en-US" sz="1300" dirty="0">
              <a:solidFill>
                <a:schemeClr val="bg1"/>
              </a:solidFill>
              <a:latin typeface="Verdana" panose="020B0604030504040204" pitchFamily="34" charset="0"/>
              <a:ea typeface="Verdana" panose="020B0604030504040204" pitchFamily="34" charset="0"/>
            </a:endParaRPr>
          </a:p>
          <a:p>
            <a:pPr marL="457200" lvl="2" indent="-228600" defTabSz="685800">
              <a:lnSpc>
                <a:spcPct val="125000"/>
              </a:lnSpc>
              <a:spcAft>
                <a:spcPts val="200"/>
              </a:spcAft>
              <a:buClr>
                <a:schemeClr val="accent2"/>
              </a:buClr>
              <a:buSzPct val="100000"/>
              <a:buBlip>
                <a:blip r:embed="rId2"/>
              </a:buBlip>
            </a:pPr>
            <a:r>
              <a:rPr lang="en-US" sz="1300" dirty="0"/>
              <a:t>Disease severity is greater in Fabry patients with ocular signs vs Fabry patients without ocular signs</a:t>
            </a:r>
            <a:r>
              <a:rPr lang="en-US" sz="1300" baseline="30000" dirty="0"/>
              <a:t>2</a:t>
            </a:r>
          </a:p>
          <a:p>
            <a:pPr marL="457200" lvl="2" indent="-228600" defTabSz="685800">
              <a:lnSpc>
                <a:spcPct val="125000"/>
              </a:lnSpc>
              <a:spcAft>
                <a:spcPts val="200"/>
              </a:spcAft>
              <a:buClr>
                <a:schemeClr val="accent2"/>
              </a:buClr>
              <a:buSzPct val="100000"/>
              <a:buBlip>
                <a:blip r:embed="rId2"/>
              </a:buBlip>
            </a:pPr>
            <a:r>
              <a:rPr lang="en-US" sz="1300" dirty="0"/>
              <a:t>Eye findings are more common in patients with classic Fabry disease variants versus patients with non-classic GLA variants</a:t>
            </a:r>
            <a:endParaRPr lang="en-US" sz="1300" dirty="0">
              <a:solidFill>
                <a:schemeClr val="bg1"/>
              </a:solidFill>
              <a:latin typeface="Verdana" panose="020B0604030504040204" pitchFamily="34" charset="0"/>
              <a:ea typeface="Verdana" panose="020B0604030504040204" pitchFamily="34" charset="0"/>
            </a:endParaRPr>
          </a:p>
        </p:txBody>
      </p:sp>
      <p:sp>
        <p:nvSpPr>
          <p:cNvPr id="14" name="TextBox 13">
            <a:extLst>
              <a:ext uri="{FF2B5EF4-FFF2-40B4-BE49-F238E27FC236}">
                <a16:creationId xmlns:a16="http://schemas.microsoft.com/office/drawing/2014/main" id="{EB3B8F71-274D-45E3-903A-51D79E320A46}"/>
              </a:ext>
            </a:extLst>
          </p:cNvPr>
          <p:cNvSpPr txBox="1"/>
          <p:nvPr/>
        </p:nvSpPr>
        <p:spPr>
          <a:xfrm>
            <a:off x="6021978" y="1203840"/>
            <a:ext cx="2768690" cy="246221"/>
          </a:xfrm>
          <a:prstGeom prst="rect">
            <a:avLst/>
          </a:prstGeom>
          <a:noFill/>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accent1"/>
                </a:solidFill>
                <a:effectLst/>
                <a:uLnTx/>
                <a:uFillTx/>
                <a:latin typeface="Arial"/>
                <a:ea typeface="+mn-ea"/>
                <a:cs typeface="Arial"/>
              </a:rPr>
              <a:t>“Whorl-like” or “spoke-like” corneal opacities</a:t>
            </a:r>
          </a:p>
        </p:txBody>
      </p:sp>
      <p:sp>
        <p:nvSpPr>
          <p:cNvPr id="19" name="TextBox 18">
            <a:extLst>
              <a:ext uri="{FF2B5EF4-FFF2-40B4-BE49-F238E27FC236}">
                <a16:creationId xmlns:a16="http://schemas.microsoft.com/office/drawing/2014/main" id="{75B9CC98-0E51-4675-B580-F3C3728BF186}"/>
              </a:ext>
            </a:extLst>
          </p:cNvPr>
          <p:cNvSpPr txBox="1"/>
          <p:nvPr/>
        </p:nvSpPr>
        <p:spPr>
          <a:xfrm>
            <a:off x="5989321" y="2647289"/>
            <a:ext cx="283400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accent1"/>
                </a:solidFill>
                <a:effectLst/>
                <a:uLnTx/>
                <a:uFillTx/>
                <a:latin typeface="Arial"/>
                <a:ea typeface="+mn-ea"/>
                <a:cs typeface="Arial"/>
              </a:rPr>
              <a:t>Tortuous retinal vessels</a:t>
            </a:r>
          </a:p>
        </p:txBody>
      </p:sp>
      <p:grpSp>
        <p:nvGrpSpPr>
          <p:cNvPr id="2" name="Group 1">
            <a:extLst>
              <a:ext uri="{FF2B5EF4-FFF2-40B4-BE49-F238E27FC236}">
                <a16:creationId xmlns:a16="http://schemas.microsoft.com/office/drawing/2014/main" id="{B899030E-22FD-4A88-BAF1-473B5FD711E2}"/>
              </a:ext>
            </a:extLst>
          </p:cNvPr>
          <p:cNvGrpSpPr/>
          <p:nvPr/>
        </p:nvGrpSpPr>
        <p:grpSpPr>
          <a:xfrm>
            <a:off x="6385228" y="1504950"/>
            <a:ext cx="2042190" cy="2857500"/>
            <a:chOff x="6198997" y="1588203"/>
            <a:chExt cx="2387928" cy="3341267"/>
          </a:xfrm>
        </p:grpSpPr>
        <p:pic>
          <p:nvPicPr>
            <p:cNvPr id="18" name="Picture 17" descr="whorl-like">
              <a:extLst>
                <a:ext uri="{FF2B5EF4-FFF2-40B4-BE49-F238E27FC236}">
                  <a16:creationId xmlns:a16="http://schemas.microsoft.com/office/drawing/2014/main" id="{60268325-364D-4E26-B3E7-D1FDD206FF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5" t="2143" r="1215" b="3025"/>
            <a:stretch/>
          </p:blipFill>
          <p:spPr bwMode="auto">
            <a:xfrm>
              <a:off x="6198997" y="1588203"/>
              <a:ext cx="2387928" cy="131394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a:extLst>
                <a:ext uri="{FF2B5EF4-FFF2-40B4-BE49-F238E27FC236}">
                  <a16:creationId xmlns:a16="http://schemas.microsoft.com/office/drawing/2014/main" id="{F104182B-1B44-487D-A357-D9E992923E7E}"/>
                </a:ext>
              </a:extLst>
            </p:cNvPr>
            <p:cNvPicPr>
              <a:picLocks noChangeAspect="1"/>
            </p:cNvPicPr>
            <p:nvPr/>
          </p:nvPicPr>
          <p:blipFill rotWithShape="1">
            <a:blip r:embed="rId4"/>
            <a:srcRect l="9072" t="3030" r="4166" b="5907"/>
            <a:stretch/>
          </p:blipFill>
          <p:spPr>
            <a:xfrm>
              <a:off x="6198997" y="3208074"/>
              <a:ext cx="2386031" cy="1721396"/>
            </a:xfrm>
            <a:prstGeom prst="rect">
              <a:avLst/>
            </a:prstGeom>
          </p:spPr>
        </p:pic>
      </p:grpSp>
      <p:sp>
        <p:nvSpPr>
          <p:cNvPr id="15" name="Slide Number Placeholder 2">
            <a:extLst>
              <a:ext uri="{FF2B5EF4-FFF2-40B4-BE49-F238E27FC236}">
                <a16:creationId xmlns:a16="http://schemas.microsoft.com/office/drawing/2014/main" id="{16C7CBBD-547B-47D7-A754-CDC541116C30}"/>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34</a:t>
            </a:fld>
            <a:endParaRPr lang="en-US" noProof="0" dirty="0"/>
          </a:p>
        </p:txBody>
      </p:sp>
      <p:sp>
        <p:nvSpPr>
          <p:cNvPr id="16" name="TextBox 15">
            <a:extLst>
              <a:ext uri="{FF2B5EF4-FFF2-40B4-BE49-F238E27FC236}">
                <a16:creationId xmlns:a16="http://schemas.microsoft.com/office/drawing/2014/main" id="{B96341D4-69EE-49B4-8C4B-AC50CB01CFC7}"/>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7" name="TextBox 16">
            <a:extLst>
              <a:ext uri="{FF2B5EF4-FFF2-40B4-BE49-F238E27FC236}">
                <a16:creationId xmlns:a16="http://schemas.microsoft.com/office/drawing/2014/main" id="{C7A9089B-B4F5-4C43-967E-8C6FB187507E}"/>
              </a:ext>
            </a:extLst>
          </p:cNvPr>
          <p:cNvSpPr txBox="1"/>
          <p:nvPr/>
        </p:nvSpPr>
        <p:spPr>
          <a:xfrm>
            <a:off x="7344798" y="481494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3" name="TextBox 2">
            <a:extLst>
              <a:ext uri="{FF2B5EF4-FFF2-40B4-BE49-F238E27FC236}">
                <a16:creationId xmlns:a16="http://schemas.microsoft.com/office/drawing/2014/main" id="{8C03A945-205D-BDC8-87BC-6150DFA87C5A}"/>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695251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915A4FE-34FD-4C88-8511-60F1610E19E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8" name="Title 7">
            <a:extLst>
              <a:ext uri="{FF2B5EF4-FFF2-40B4-BE49-F238E27FC236}">
                <a16:creationId xmlns:a16="http://schemas.microsoft.com/office/drawing/2014/main" id="{1179E770-10BF-408A-96C1-29E895912A22}"/>
              </a:ext>
            </a:extLst>
          </p:cNvPr>
          <p:cNvSpPr>
            <a:spLocks noGrp="1"/>
          </p:cNvSpPr>
          <p:nvPr>
            <p:ph type="title"/>
          </p:nvPr>
        </p:nvSpPr>
        <p:spPr>
          <a:xfrm>
            <a:off x="305468" y="264496"/>
            <a:ext cx="8485200" cy="561185"/>
          </a:xfrm>
        </p:spPr>
        <p:txBody>
          <a:bodyPr/>
          <a:lstStyle/>
          <a:p>
            <a:r>
              <a:rPr lang="en-US" dirty="0"/>
              <a:t>Auditory Manifestations of Fabry Disease</a:t>
            </a:r>
          </a:p>
        </p:txBody>
      </p:sp>
      <p:sp>
        <p:nvSpPr>
          <p:cNvPr id="12" name="Text Placeholder 11">
            <a:extLst>
              <a:ext uri="{FF2B5EF4-FFF2-40B4-BE49-F238E27FC236}">
                <a16:creationId xmlns:a16="http://schemas.microsoft.com/office/drawing/2014/main" id="{C0A63618-D0A8-410A-A6C3-D68C0F679B03}"/>
              </a:ext>
            </a:extLst>
          </p:cNvPr>
          <p:cNvSpPr>
            <a:spLocks noGrp="1"/>
          </p:cNvSpPr>
          <p:nvPr>
            <p:ph type="body" sz="quarter" idx="23"/>
          </p:nvPr>
        </p:nvSpPr>
        <p:spPr/>
        <p:txBody>
          <a:bodyPr/>
          <a:lstStyle/>
          <a:p>
            <a:r>
              <a:rPr lang="en-US" dirty="0"/>
              <a:t>*Adjusted for age</a:t>
            </a:r>
          </a:p>
          <a:p>
            <a:r>
              <a:rPr lang="en-US" dirty="0"/>
              <a:t>1. Hoffmann B, Mayatepak E. Dtsch Arztebl Int 2009;106:440­; 2. Suntjens EB, et al. J Inherit Metab Dis 2015;38:351–358; 3. Carmona S</a:t>
            </a:r>
            <a:r>
              <a:rPr lang="en-US" spc="-10" dirty="0"/>
              <a:t>, et al. Audiol Res 2017;7:176; 4. Rodrigues J, et al. Eur J Med Genet 2018;61:341</a:t>
            </a:r>
          </a:p>
        </p:txBody>
      </p:sp>
      <p:sp>
        <p:nvSpPr>
          <p:cNvPr id="13" name="Rectangle 12">
            <a:extLst>
              <a:ext uri="{FF2B5EF4-FFF2-40B4-BE49-F238E27FC236}">
                <a16:creationId xmlns:a16="http://schemas.microsoft.com/office/drawing/2014/main" id="{894DF062-C6E9-4B42-B7C3-23D2B2A87882}"/>
              </a:ext>
            </a:extLst>
          </p:cNvPr>
          <p:cNvSpPr/>
          <p:nvPr/>
        </p:nvSpPr>
        <p:spPr>
          <a:xfrm>
            <a:off x="324626" y="622480"/>
            <a:ext cx="8491797" cy="1374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GL-3 accumulation in the audiovestibular ganglia and cochlear vessels occurs in most patients with Fabry disease, damaging auditory and vestibular function</a:t>
            </a:r>
            <a:r>
              <a:rPr lang="en-US" sz="1300" baseline="30000" dirty="0">
                <a:solidFill>
                  <a:schemeClr val="bg1"/>
                </a:solidFill>
                <a:latin typeface="Verdana" panose="020B0604030504040204" pitchFamily="34" charset="0"/>
                <a:ea typeface="Verdana" panose="020B0604030504040204" pitchFamily="34" charset="0"/>
              </a:rPr>
              <a:t>1</a:t>
            </a:r>
          </a:p>
          <a:p>
            <a:pPr marL="228600" lvl="1" indent="-228600" defTabSz="685800">
              <a:lnSpc>
                <a:spcPct val="125000"/>
              </a:lnSpc>
              <a:spcAft>
                <a:spcPts val="200"/>
              </a:spcAft>
              <a:buClr>
                <a:schemeClr val="accent2"/>
              </a:buClr>
              <a:buSzPct val="100000"/>
              <a:buBlip>
                <a:blip r:embed="rId2"/>
              </a:buBlip>
            </a:pPr>
            <a:r>
              <a:rPr lang="en-US" sz="1300" dirty="0">
                <a:solidFill>
                  <a:schemeClr val="bg1"/>
                </a:solidFill>
                <a:latin typeface="Verdana" panose="020B0604030504040204" pitchFamily="34" charset="0"/>
                <a:ea typeface="Verdana" panose="020B0604030504040204" pitchFamily="34" charset="0"/>
              </a:rPr>
              <a:t>Slow, progressive hearing loss (in both ears and at all frequencies) and tinnitus can develop in patients with Fabry disease, although both can go unnoticed</a:t>
            </a:r>
            <a:r>
              <a:rPr lang="en-US" sz="1300" baseline="30000" dirty="0">
                <a:solidFill>
                  <a:schemeClr val="bg1"/>
                </a:solidFill>
                <a:latin typeface="Verdana" panose="020B0604030504040204" pitchFamily="34" charset="0"/>
                <a:ea typeface="Verdana" panose="020B0604030504040204" pitchFamily="34" charset="0"/>
              </a:rPr>
              <a:t>1</a:t>
            </a:r>
          </a:p>
        </p:txBody>
      </p:sp>
      <p:sp>
        <p:nvSpPr>
          <p:cNvPr id="15" name="TextBox 14">
            <a:extLst>
              <a:ext uri="{FF2B5EF4-FFF2-40B4-BE49-F238E27FC236}">
                <a16:creationId xmlns:a16="http://schemas.microsoft.com/office/drawing/2014/main" id="{8704C3F4-4C74-4D4C-86CB-83F847E6516D}"/>
              </a:ext>
            </a:extLst>
          </p:cNvPr>
          <p:cNvSpPr txBox="1"/>
          <p:nvPr/>
        </p:nvSpPr>
        <p:spPr>
          <a:xfrm>
            <a:off x="305468" y="2050329"/>
            <a:ext cx="8463643" cy="307777"/>
          </a:xfrm>
          <a:prstGeom prst="rect">
            <a:avLst/>
          </a:prstGeom>
          <a:noFill/>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Arial"/>
                <a:ea typeface="+mn-ea"/>
                <a:cs typeface="Arial"/>
              </a:rPr>
              <a:t>Prevalence of Audiovestibular Symptoms in Fabry Disease</a:t>
            </a:r>
          </a:p>
        </p:txBody>
      </p:sp>
      <p:grpSp>
        <p:nvGrpSpPr>
          <p:cNvPr id="3" name="Group 2">
            <a:extLst>
              <a:ext uri="{FF2B5EF4-FFF2-40B4-BE49-F238E27FC236}">
                <a16:creationId xmlns:a16="http://schemas.microsoft.com/office/drawing/2014/main" id="{0A48F8EA-EA49-4899-A476-55DA96824CD6}"/>
              </a:ext>
            </a:extLst>
          </p:cNvPr>
          <p:cNvGrpSpPr/>
          <p:nvPr/>
        </p:nvGrpSpPr>
        <p:grpSpPr>
          <a:xfrm>
            <a:off x="327025" y="2373283"/>
            <a:ext cx="8496300" cy="483470"/>
            <a:chOff x="737473" y="3180661"/>
            <a:chExt cx="7553475" cy="731520"/>
          </a:xfrm>
          <a:solidFill>
            <a:schemeClr val="accent3"/>
          </a:solidFill>
        </p:grpSpPr>
        <p:sp>
          <p:nvSpPr>
            <p:cNvPr id="16" name="Rounded Rectangle 25">
              <a:extLst>
                <a:ext uri="{FF2B5EF4-FFF2-40B4-BE49-F238E27FC236}">
                  <a16:creationId xmlns:a16="http://schemas.microsoft.com/office/drawing/2014/main" id="{AFAA9BB7-097A-499E-8F26-813073F20F01}"/>
                </a:ext>
              </a:extLst>
            </p:cNvPr>
            <p:cNvSpPr/>
            <p:nvPr/>
          </p:nvSpPr>
          <p:spPr>
            <a:xfrm>
              <a:off x="6827330" y="3180661"/>
              <a:ext cx="1463618" cy="73152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mj-lt"/>
                  <a:cs typeface="Arial"/>
                </a:rPr>
                <a:t>Sudden deafness </a:t>
              </a:r>
              <a:br>
                <a:rPr kumimoji="0" lang="en-GB" sz="1000" b="0" i="0" u="none" strike="noStrike" kern="1200" cap="none" spc="0" normalizeH="0" baseline="0" noProof="0" dirty="0">
                  <a:ln>
                    <a:noFill/>
                  </a:ln>
                  <a:solidFill>
                    <a:srgbClr val="FFFFFF"/>
                  </a:solidFill>
                  <a:effectLst/>
                  <a:uLnTx/>
                  <a:uFillTx/>
                  <a:latin typeface="+mj-lt"/>
                  <a:cs typeface="Arial"/>
                </a:rPr>
              </a:br>
              <a:r>
                <a:rPr kumimoji="0" lang="en-GB" sz="1000" b="0" i="0" u="none" strike="noStrike" kern="1200" cap="none" spc="0" normalizeH="0" baseline="0" noProof="0" dirty="0">
                  <a:ln>
                    <a:noFill/>
                  </a:ln>
                  <a:solidFill>
                    <a:srgbClr val="FFFFFF"/>
                  </a:solidFill>
                  <a:effectLst/>
                  <a:uLnTx/>
                  <a:uFillTx/>
                  <a:latin typeface="+mj-lt"/>
                  <a:cs typeface="Arial"/>
                </a:rPr>
                <a:t>(6–36%)</a:t>
              </a:r>
              <a:r>
                <a:rPr lang="en-GB" sz="1000" baseline="30000" dirty="0">
                  <a:solidFill>
                    <a:srgbClr val="FFFFFF"/>
                  </a:solidFill>
                  <a:latin typeface="+mj-lt"/>
                  <a:cs typeface="Arial"/>
                </a:rPr>
                <a:t>2</a:t>
              </a:r>
              <a:endParaRPr kumimoji="0" lang="en-US" sz="1000" b="0" i="0" u="none" strike="noStrike" kern="1200" cap="none" spc="0" normalizeH="0" baseline="30000" noProof="0" dirty="0">
                <a:ln>
                  <a:noFill/>
                </a:ln>
                <a:solidFill>
                  <a:srgbClr val="FFFFFF"/>
                </a:solidFill>
                <a:effectLst/>
                <a:uLnTx/>
                <a:uFillTx/>
                <a:latin typeface="+mj-lt"/>
                <a:cs typeface="Arial"/>
              </a:endParaRPr>
            </a:p>
          </p:txBody>
        </p:sp>
        <p:sp>
          <p:nvSpPr>
            <p:cNvPr id="17" name="Rounded Rectangle 25">
              <a:extLst>
                <a:ext uri="{FF2B5EF4-FFF2-40B4-BE49-F238E27FC236}">
                  <a16:creationId xmlns:a16="http://schemas.microsoft.com/office/drawing/2014/main" id="{C9CD4D3D-2D52-4FBA-B866-E4AB27CDD203}"/>
                </a:ext>
              </a:extLst>
            </p:cNvPr>
            <p:cNvSpPr/>
            <p:nvPr/>
          </p:nvSpPr>
          <p:spPr>
            <a:xfrm>
              <a:off x="5304865" y="3180661"/>
              <a:ext cx="1463618" cy="73152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rtlCol="0" anchor="ct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mj-lt"/>
                  <a:cs typeface="Arial"/>
                </a:rPr>
                <a:t>Tinnitus </a:t>
              </a:r>
              <a:br>
                <a:rPr kumimoji="0" lang="en-GB" sz="1000" b="0" i="0" u="none" strike="noStrike" kern="1200" cap="none" spc="0" normalizeH="0" baseline="0" noProof="0" dirty="0">
                  <a:ln>
                    <a:noFill/>
                  </a:ln>
                  <a:solidFill>
                    <a:srgbClr val="FFFFFF"/>
                  </a:solidFill>
                  <a:effectLst/>
                  <a:uLnTx/>
                  <a:uFillTx/>
                  <a:latin typeface="+mj-lt"/>
                  <a:cs typeface="Arial"/>
                </a:rPr>
              </a:br>
              <a:r>
                <a:rPr kumimoji="0" lang="en-GB" sz="1000" b="0" i="0" u="none" strike="noStrike" kern="1200" cap="none" spc="0" normalizeH="0" baseline="0" noProof="0" dirty="0">
                  <a:ln>
                    <a:noFill/>
                  </a:ln>
                  <a:solidFill>
                    <a:srgbClr val="FFFFFF"/>
                  </a:solidFill>
                  <a:effectLst/>
                  <a:uLnTx/>
                  <a:uFillTx/>
                  <a:latin typeface="+mj-lt"/>
                  <a:cs typeface="Arial"/>
                </a:rPr>
                <a:t>(17–18%)</a:t>
              </a:r>
              <a:r>
                <a:rPr lang="en-GB" sz="1000" baseline="30000" dirty="0">
                  <a:solidFill>
                    <a:srgbClr val="FFFFFF"/>
                  </a:solidFill>
                  <a:latin typeface="+mj-lt"/>
                  <a:cs typeface="Arial"/>
                </a:rPr>
                <a:t>2</a:t>
              </a:r>
              <a:endParaRPr kumimoji="0" lang="en-US" sz="1000" b="0" i="0" u="none" strike="noStrike" kern="1200" cap="none" spc="0" normalizeH="0" baseline="30000" noProof="0" dirty="0">
                <a:ln>
                  <a:noFill/>
                </a:ln>
                <a:solidFill>
                  <a:srgbClr val="FFFFFF"/>
                </a:solidFill>
                <a:effectLst/>
                <a:uLnTx/>
                <a:uFillTx/>
                <a:latin typeface="+mj-lt"/>
                <a:cs typeface="Arial"/>
              </a:endParaRPr>
            </a:p>
          </p:txBody>
        </p:sp>
        <p:sp>
          <p:nvSpPr>
            <p:cNvPr id="21" name="Rounded Rectangle 25">
              <a:extLst>
                <a:ext uri="{FF2B5EF4-FFF2-40B4-BE49-F238E27FC236}">
                  <a16:creationId xmlns:a16="http://schemas.microsoft.com/office/drawing/2014/main" id="{5ACC5B57-EF58-441F-9E14-74B422E11301}"/>
                </a:ext>
              </a:extLst>
            </p:cNvPr>
            <p:cNvSpPr/>
            <p:nvPr/>
          </p:nvSpPr>
          <p:spPr>
            <a:xfrm>
              <a:off x="2259937" y="3180661"/>
              <a:ext cx="1463618" cy="73152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mj-lt"/>
                  <a:cs typeface="Arial"/>
                </a:rPr>
                <a:t>Vertigo + hearing loss (25%)</a:t>
              </a:r>
              <a:r>
                <a:rPr lang="en-GB" sz="1000" baseline="30000" dirty="0">
                  <a:solidFill>
                    <a:srgbClr val="FFFFFF"/>
                  </a:solidFill>
                  <a:latin typeface="+mj-lt"/>
                  <a:cs typeface="Arial"/>
                </a:rPr>
                <a:t>3</a:t>
              </a:r>
              <a:endParaRPr kumimoji="0" lang="en-GB" sz="1000" b="0" i="0" u="none" strike="noStrike" kern="1200" cap="none" spc="0" normalizeH="0" baseline="30000" noProof="0" dirty="0">
                <a:ln>
                  <a:noFill/>
                </a:ln>
                <a:solidFill>
                  <a:srgbClr val="FFFFFF"/>
                </a:solidFill>
                <a:effectLst/>
                <a:uLnTx/>
                <a:uFillTx/>
                <a:latin typeface="+mj-lt"/>
                <a:cs typeface="Arial"/>
              </a:endParaRPr>
            </a:p>
          </p:txBody>
        </p:sp>
        <p:sp>
          <p:nvSpPr>
            <p:cNvPr id="22" name="Rounded Rectangle 25">
              <a:extLst>
                <a:ext uri="{FF2B5EF4-FFF2-40B4-BE49-F238E27FC236}">
                  <a16:creationId xmlns:a16="http://schemas.microsoft.com/office/drawing/2014/main" id="{D8D38E35-9666-4BEA-A5DA-003B1BB693F7}"/>
                </a:ext>
              </a:extLst>
            </p:cNvPr>
            <p:cNvSpPr/>
            <p:nvPr/>
          </p:nvSpPr>
          <p:spPr>
            <a:xfrm>
              <a:off x="3782401" y="3180661"/>
              <a:ext cx="1463618" cy="73152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mj-lt"/>
                  <a:cs typeface="Arial"/>
                </a:rPr>
                <a:t>Vertigo </a:t>
              </a:r>
              <a:br>
                <a:rPr kumimoji="0" lang="en-GB" sz="1000" b="0" i="0" u="none" strike="noStrike" kern="1200" cap="none" spc="0" normalizeH="0" baseline="0" noProof="0" dirty="0">
                  <a:ln>
                    <a:noFill/>
                  </a:ln>
                  <a:solidFill>
                    <a:srgbClr val="FFFFFF"/>
                  </a:solidFill>
                  <a:effectLst/>
                  <a:uLnTx/>
                  <a:uFillTx/>
                  <a:latin typeface="+mj-lt"/>
                  <a:cs typeface="Arial"/>
                </a:rPr>
              </a:br>
              <a:r>
                <a:rPr kumimoji="0" lang="en-GB" sz="1000" b="0" i="0" u="none" strike="noStrike" kern="1200" cap="none" spc="0" normalizeH="0" baseline="0" noProof="0" dirty="0">
                  <a:ln>
                    <a:noFill/>
                  </a:ln>
                  <a:solidFill>
                    <a:srgbClr val="FFFFFF"/>
                  </a:solidFill>
                  <a:effectLst/>
                  <a:uLnTx/>
                  <a:uFillTx/>
                  <a:latin typeface="+mj-lt"/>
                  <a:cs typeface="Arial"/>
                </a:rPr>
                <a:t>(28%)</a:t>
              </a:r>
              <a:r>
                <a:rPr lang="en-GB" sz="1000" baseline="30000" dirty="0">
                  <a:solidFill>
                    <a:srgbClr val="FFFFFF"/>
                  </a:solidFill>
                  <a:latin typeface="+mj-lt"/>
                  <a:cs typeface="Arial"/>
                </a:rPr>
                <a:t>3</a:t>
              </a:r>
              <a:endParaRPr kumimoji="0" lang="en-GB" sz="1000" b="0" i="0" u="none" strike="noStrike" kern="1200" cap="none" spc="0" normalizeH="0" baseline="30000" noProof="0" dirty="0">
                <a:ln>
                  <a:noFill/>
                </a:ln>
                <a:solidFill>
                  <a:srgbClr val="FFFFFF"/>
                </a:solidFill>
                <a:effectLst/>
                <a:uLnTx/>
                <a:uFillTx/>
                <a:latin typeface="+mj-lt"/>
                <a:cs typeface="Arial"/>
              </a:endParaRPr>
            </a:p>
          </p:txBody>
        </p:sp>
        <p:sp>
          <p:nvSpPr>
            <p:cNvPr id="23" name="Rounded Rectangle 25">
              <a:extLst>
                <a:ext uri="{FF2B5EF4-FFF2-40B4-BE49-F238E27FC236}">
                  <a16:creationId xmlns:a16="http://schemas.microsoft.com/office/drawing/2014/main" id="{156B37B7-B781-42E0-87C1-116DB4A2DE79}"/>
                </a:ext>
              </a:extLst>
            </p:cNvPr>
            <p:cNvSpPr/>
            <p:nvPr/>
          </p:nvSpPr>
          <p:spPr>
            <a:xfrm>
              <a:off x="737473" y="3180661"/>
              <a:ext cx="1463618" cy="73152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FF"/>
                  </a:solidFill>
                  <a:effectLst/>
                  <a:uLnTx/>
                  <a:uFillTx/>
                  <a:latin typeface="+mj-lt"/>
                  <a:ea typeface="+mn-ea"/>
                  <a:cs typeface="Arial"/>
                </a:rPr>
                <a:t>Symptomatic hearing loss (18–59%)</a:t>
              </a:r>
              <a:r>
                <a:rPr kumimoji="0" lang="en-GB" sz="1000" b="0" i="0" u="none" strike="noStrike" kern="1200" cap="none" spc="0" normalizeH="0" baseline="30000" noProof="0" dirty="0">
                  <a:ln>
                    <a:noFill/>
                  </a:ln>
                  <a:solidFill>
                    <a:srgbClr val="FFFFFF"/>
                  </a:solidFill>
                  <a:effectLst/>
                  <a:uLnTx/>
                  <a:uFillTx/>
                  <a:latin typeface="+mj-lt"/>
                  <a:ea typeface="+mn-ea"/>
                  <a:cs typeface="Arial"/>
                </a:rPr>
                <a:t>2</a:t>
              </a:r>
            </a:p>
          </p:txBody>
        </p:sp>
      </p:grpSp>
      <p:sp>
        <p:nvSpPr>
          <p:cNvPr id="24" name="Rectangle 23">
            <a:extLst>
              <a:ext uri="{FF2B5EF4-FFF2-40B4-BE49-F238E27FC236}">
                <a16:creationId xmlns:a16="http://schemas.microsoft.com/office/drawing/2014/main" id="{88258672-BEAB-463E-BC99-62510EC0AA93}"/>
              </a:ext>
            </a:extLst>
          </p:cNvPr>
          <p:cNvSpPr/>
          <p:nvPr/>
        </p:nvSpPr>
        <p:spPr>
          <a:xfrm>
            <a:off x="331528" y="3024888"/>
            <a:ext cx="8491797" cy="1279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lvl="1" indent="-228600" defTabSz="685800">
              <a:lnSpc>
                <a:spcPct val="125000"/>
              </a:lnSpc>
              <a:spcAft>
                <a:spcPts val="200"/>
              </a:spcAft>
              <a:buClr>
                <a:schemeClr val="accent2"/>
              </a:buClr>
              <a:buSzPct val="100000"/>
              <a:buBlip>
                <a:blip r:embed="rId2"/>
              </a:buBlip>
            </a:pPr>
            <a:r>
              <a:rPr lang="en-US" sz="1200" dirty="0">
                <a:solidFill>
                  <a:schemeClr val="bg1"/>
                </a:solidFill>
                <a:latin typeface="Verdana" panose="020B0604030504040204" pitchFamily="34" charset="0"/>
                <a:ea typeface="Verdana" panose="020B0604030504040204" pitchFamily="34" charset="0"/>
              </a:rPr>
              <a:t>In patients with Fabry disease, hearing loss:</a:t>
            </a:r>
          </a:p>
          <a:p>
            <a:pPr marL="457200" lvl="2" indent="-228600" defTabSz="685800">
              <a:lnSpc>
                <a:spcPct val="125000"/>
              </a:lnSpc>
              <a:spcAft>
                <a:spcPts val="200"/>
              </a:spcAft>
              <a:buClr>
                <a:schemeClr val="accent2"/>
              </a:buClr>
              <a:buSzPct val="100000"/>
              <a:buBlip>
                <a:blip r:embed="rId2"/>
              </a:buBlip>
            </a:pPr>
            <a:r>
              <a:rPr lang="en-US" sz="1200" dirty="0">
                <a:solidFill>
                  <a:schemeClr val="bg1"/>
                </a:solidFill>
                <a:latin typeface="Verdana" panose="020B0604030504040204" pitchFamily="34" charset="0"/>
                <a:ea typeface="Verdana" panose="020B0604030504040204" pitchFamily="34" charset="0"/>
              </a:rPr>
              <a:t>develops more rapidly at higher than at lower frequencies</a:t>
            </a:r>
            <a:r>
              <a:rPr lang="en-US" sz="1200" baseline="30000" dirty="0">
                <a:solidFill>
                  <a:schemeClr val="bg1"/>
                </a:solidFill>
                <a:latin typeface="Verdana" panose="020B0604030504040204" pitchFamily="34" charset="0"/>
                <a:ea typeface="Verdana" panose="020B0604030504040204" pitchFamily="34" charset="0"/>
              </a:rPr>
              <a:t>1</a:t>
            </a:r>
          </a:p>
          <a:p>
            <a:pPr marL="457200" lvl="2" indent="-228600" defTabSz="685800">
              <a:lnSpc>
                <a:spcPct val="125000"/>
              </a:lnSpc>
              <a:spcAft>
                <a:spcPts val="200"/>
              </a:spcAft>
              <a:buClr>
                <a:schemeClr val="accent2"/>
              </a:buClr>
              <a:buSzPct val="100000"/>
              <a:buBlip>
                <a:blip r:embed="rId2"/>
              </a:buBlip>
            </a:pPr>
            <a:r>
              <a:rPr lang="en-US" sz="1200" dirty="0">
                <a:solidFill>
                  <a:schemeClr val="bg1"/>
                </a:solidFill>
                <a:latin typeface="Verdana" panose="020B0604030504040204" pitchFamily="34" charset="0"/>
                <a:ea typeface="Verdana" panose="020B0604030504040204" pitchFamily="34" charset="0"/>
              </a:rPr>
              <a:t>is worse at all frequencies compared with control subjects*</a:t>
            </a:r>
            <a:r>
              <a:rPr lang="en-US" sz="1200" baseline="30000" dirty="0">
                <a:solidFill>
                  <a:schemeClr val="bg1"/>
                </a:solidFill>
                <a:latin typeface="Verdana" panose="020B0604030504040204" pitchFamily="34" charset="0"/>
                <a:ea typeface="Verdana" panose="020B0604030504040204" pitchFamily="34" charset="0"/>
              </a:rPr>
              <a:t>4</a:t>
            </a:r>
          </a:p>
          <a:p>
            <a:pPr marL="457200" lvl="2" indent="-228600" defTabSz="685800">
              <a:lnSpc>
                <a:spcPct val="125000"/>
              </a:lnSpc>
              <a:spcAft>
                <a:spcPts val="200"/>
              </a:spcAft>
              <a:buClr>
                <a:schemeClr val="accent2"/>
              </a:buClr>
              <a:buSzPct val="100000"/>
              <a:buBlip>
                <a:blip r:embed="rId2"/>
              </a:buBlip>
            </a:pPr>
            <a:r>
              <a:rPr lang="en-US" sz="1200" dirty="0">
                <a:solidFill>
                  <a:schemeClr val="bg1"/>
                </a:solidFill>
                <a:latin typeface="Verdana" panose="020B0604030504040204" pitchFamily="34" charset="0"/>
                <a:ea typeface="Verdana" panose="020B0604030504040204" pitchFamily="34" charset="0"/>
              </a:rPr>
              <a:t>is more common in males than females</a:t>
            </a:r>
            <a:r>
              <a:rPr lang="en-US" sz="1200" baseline="30000" dirty="0">
                <a:solidFill>
                  <a:schemeClr val="bg1"/>
                </a:solidFill>
                <a:latin typeface="Verdana" panose="020B0604030504040204" pitchFamily="34" charset="0"/>
                <a:ea typeface="Verdana" panose="020B0604030504040204" pitchFamily="34" charset="0"/>
              </a:rPr>
              <a:t>1</a:t>
            </a:r>
          </a:p>
        </p:txBody>
      </p:sp>
      <p:sp>
        <p:nvSpPr>
          <p:cNvPr id="18" name="Slide Number Placeholder 2">
            <a:extLst>
              <a:ext uri="{FF2B5EF4-FFF2-40B4-BE49-F238E27FC236}">
                <a16:creationId xmlns:a16="http://schemas.microsoft.com/office/drawing/2014/main" id="{3B4B596D-407C-4E4C-BA5B-1006DD34109C}"/>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35</a:t>
            </a:fld>
            <a:endParaRPr lang="en-US" noProof="0" dirty="0"/>
          </a:p>
        </p:txBody>
      </p:sp>
      <p:sp>
        <p:nvSpPr>
          <p:cNvPr id="19" name="TextBox 18">
            <a:extLst>
              <a:ext uri="{FF2B5EF4-FFF2-40B4-BE49-F238E27FC236}">
                <a16:creationId xmlns:a16="http://schemas.microsoft.com/office/drawing/2014/main" id="{B1902750-3C28-4BE1-A1E8-5E087272C7DA}"/>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0" name="TextBox 19">
            <a:extLst>
              <a:ext uri="{FF2B5EF4-FFF2-40B4-BE49-F238E27FC236}">
                <a16:creationId xmlns:a16="http://schemas.microsoft.com/office/drawing/2014/main" id="{5EEF53A5-1B5B-4ED1-9210-49FAF9151102}"/>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36808533-10FE-BB4D-EC5C-452D1160E54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762327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2392AA8-7AE3-4A3A-823B-F54BC3809E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8681869-1E8B-466C-B674-C40A272842D4}"/>
              </a:ext>
            </a:extLst>
          </p:cNvPr>
          <p:cNvSpPr>
            <a:spLocks noGrp="1"/>
          </p:cNvSpPr>
          <p:nvPr>
            <p:ph type="sldNum" sz="quarter" idx="16"/>
          </p:nvPr>
        </p:nvSpPr>
        <p:spPr/>
        <p:txBody>
          <a:bodyPr/>
          <a:lstStyle/>
          <a:p>
            <a:fld id="{6B54B0F7-55DD-40D6-B7F4-70B586885C0B}" type="slidenum">
              <a:rPr lang="en-US" noProof="0" smtClean="0"/>
              <a:pPr/>
              <a:t>36</a:t>
            </a:fld>
            <a:endParaRPr lang="en-US" noProof="0" dirty="0"/>
          </a:p>
        </p:txBody>
      </p:sp>
      <p:sp>
        <p:nvSpPr>
          <p:cNvPr id="7" name="Title 6">
            <a:extLst>
              <a:ext uri="{FF2B5EF4-FFF2-40B4-BE49-F238E27FC236}">
                <a16:creationId xmlns:a16="http://schemas.microsoft.com/office/drawing/2014/main" id="{25CDCCF9-E75F-4E68-9E53-56617C2EED62}"/>
              </a:ext>
            </a:extLst>
          </p:cNvPr>
          <p:cNvSpPr>
            <a:spLocks noGrp="1"/>
          </p:cNvSpPr>
          <p:nvPr>
            <p:ph type="title"/>
          </p:nvPr>
        </p:nvSpPr>
        <p:spPr/>
        <p:txBody>
          <a:bodyPr/>
          <a:lstStyle/>
          <a:p>
            <a:r>
              <a:rPr lang="en-US" dirty="0"/>
              <a:t>Gastrointestinal Manifestations of Fabry Disease</a:t>
            </a:r>
          </a:p>
        </p:txBody>
      </p:sp>
      <p:sp>
        <p:nvSpPr>
          <p:cNvPr id="8" name="Text Placeholder 7">
            <a:extLst>
              <a:ext uri="{FF2B5EF4-FFF2-40B4-BE49-F238E27FC236}">
                <a16:creationId xmlns:a16="http://schemas.microsoft.com/office/drawing/2014/main" id="{95FD28F5-FD10-4799-A1BC-B09D7A58BC13}"/>
              </a:ext>
            </a:extLst>
          </p:cNvPr>
          <p:cNvSpPr>
            <a:spLocks noGrp="1"/>
          </p:cNvSpPr>
          <p:nvPr>
            <p:ph type="body" sz="quarter" idx="23"/>
          </p:nvPr>
        </p:nvSpPr>
        <p:spPr/>
        <p:txBody>
          <a:bodyPr/>
          <a:lstStyle/>
          <a:p>
            <a:r>
              <a:rPr lang="en-US" dirty="0"/>
              <a:t>Image from https://medlineplus.gov/ency/imagepages/9790.htm Accessed Aug 2018</a:t>
            </a:r>
            <a:br>
              <a:rPr lang="en-US" dirty="0"/>
            </a:br>
            <a:r>
              <a:rPr lang="en-US" dirty="0"/>
              <a:t>1. MacDermot KD, et al. J Med Genet 2001;38:750–760; 2. MacDermot KD, et al. J Med Genet 2001;38:769–775; 3. Mehta A &amp; Hughes DA. Gene Reviews 2017. Available at: https://www.ncbi.nlm.nih.gov/books/NBK1292/Accessed Dec 2020; 4. Hoffmann B, Mayatepak E. Dtsch Arztebl Int 2009;106:440; 5. Zar-Kessler C, et al. Ther Adv Gastroenterol 2016;9:626</a:t>
            </a:r>
          </a:p>
        </p:txBody>
      </p:sp>
      <p:sp>
        <p:nvSpPr>
          <p:cNvPr id="12" name="Rectangle 11">
            <a:extLst>
              <a:ext uri="{FF2B5EF4-FFF2-40B4-BE49-F238E27FC236}">
                <a16:creationId xmlns:a16="http://schemas.microsoft.com/office/drawing/2014/main" id="{3F80A430-72F9-4815-8C86-229D0D48971D}"/>
              </a:ext>
            </a:extLst>
          </p:cNvPr>
          <p:cNvSpPr/>
          <p:nvPr/>
        </p:nvSpPr>
        <p:spPr>
          <a:xfrm>
            <a:off x="331529" y="937191"/>
            <a:ext cx="4126172" cy="23589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0" lvl="1" defTabSz="685800">
              <a:lnSpc>
                <a:spcPct val="125000"/>
              </a:lnSpc>
              <a:spcAft>
                <a:spcPts val="200"/>
              </a:spcAft>
              <a:buClr>
                <a:schemeClr val="accent2"/>
              </a:buClr>
              <a:buSzPct val="100000"/>
            </a:pPr>
            <a:r>
              <a:rPr lang="en-US" sz="1100" dirty="0">
                <a:solidFill>
                  <a:schemeClr val="bg1"/>
                </a:solidFill>
                <a:latin typeface="Verdana" panose="020B0604030504040204" pitchFamily="34" charset="0"/>
                <a:ea typeface="Verdana" panose="020B0604030504040204" pitchFamily="34" charset="0"/>
              </a:rPr>
              <a:t>GI symptoms occur in 69% of males and 58% of females</a:t>
            </a:r>
            <a:r>
              <a:rPr lang="en-US" sz="1100" baseline="30000" dirty="0">
                <a:solidFill>
                  <a:schemeClr val="bg1"/>
                </a:solidFill>
                <a:latin typeface="Verdana" panose="020B0604030504040204" pitchFamily="34" charset="0"/>
                <a:ea typeface="Verdana" panose="020B0604030504040204" pitchFamily="34" charset="0"/>
              </a:rPr>
              <a:t>1,2</a:t>
            </a:r>
            <a:r>
              <a:rPr lang="en-US" sz="1100" dirty="0">
                <a:solidFill>
                  <a:schemeClr val="bg1"/>
                </a:solidFill>
                <a:latin typeface="Verdana" panose="020B0604030504040204" pitchFamily="34" charset="0"/>
                <a:ea typeface="Verdana" panose="020B0604030504040204" pitchFamily="34" charset="0"/>
              </a:rPr>
              <a:t> and include:</a:t>
            </a:r>
            <a:r>
              <a:rPr lang="en-US" sz="1100" baseline="30000" dirty="0">
                <a:solidFill>
                  <a:schemeClr val="bg1"/>
                </a:solidFill>
                <a:latin typeface="Verdana" panose="020B0604030504040204" pitchFamily="34" charset="0"/>
                <a:ea typeface="Verdana" panose="020B0604030504040204" pitchFamily="34" charset="0"/>
              </a:rPr>
              <a:t>3–5</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Episodic diarrhea</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Nausea</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Vomiting</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Bloating</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Post-prandial discomfort</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Cramping abdominal pain</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Intestinal malabsorption</a:t>
            </a:r>
          </a:p>
        </p:txBody>
      </p:sp>
      <p:sp>
        <p:nvSpPr>
          <p:cNvPr id="13" name="Rectangle 12">
            <a:extLst>
              <a:ext uri="{FF2B5EF4-FFF2-40B4-BE49-F238E27FC236}">
                <a16:creationId xmlns:a16="http://schemas.microsoft.com/office/drawing/2014/main" id="{46443A03-81B8-4277-85D5-90F96B0F3FE0}"/>
              </a:ext>
            </a:extLst>
          </p:cNvPr>
          <p:cNvSpPr/>
          <p:nvPr/>
        </p:nvSpPr>
        <p:spPr>
          <a:xfrm>
            <a:off x="331529" y="3375716"/>
            <a:ext cx="6891522" cy="8435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0" lvl="1" defTabSz="685800">
              <a:lnSpc>
                <a:spcPct val="125000"/>
              </a:lnSpc>
              <a:spcAft>
                <a:spcPts val="200"/>
              </a:spcAft>
              <a:buClr>
                <a:schemeClr val="accent2"/>
              </a:buClr>
              <a:buSzPct val="100000"/>
            </a:pPr>
            <a:r>
              <a:rPr lang="en-US" sz="1100" dirty="0">
                <a:solidFill>
                  <a:schemeClr val="bg1"/>
                </a:solidFill>
                <a:latin typeface="Verdana" panose="020B0604030504040204" pitchFamily="34" charset="0"/>
                <a:ea typeface="Verdana" panose="020B0604030504040204" pitchFamily="34" charset="0"/>
              </a:rPr>
              <a:t>Gastrointestinal symptoms in Fabry disease:</a:t>
            </a:r>
          </a:p>
          <a:p>
            <a:pPr marL="228600" lvl="1" indent="-22860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May be due to neuropathic and myopathic changes leading to gastrointestinal dysmotility</a:t>
            </a:r>
            <a:r>
              <a:rPr lang="en-US" sz="1100" baseline="30000" dirty="0">
                <a:solidFill>
                  <a:schemeClr val="bg1"/>
                </a:solidFill>
                <a:latin typeface="Verdana" panose="020B0604030504040204" pitchFamily="34" charset="0"/>
                <a:ea typeface="Verdana" panose="020B0604030504040204" pitchFamily="34" charset="0"/>
              </a:rPr>
              <a:t>5</a:t>
            </a:r>
          </a:p>
          <a:p>
            <a:pPr marL="228600" lvl="1" indent="-22860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May be caused by GL-3 deposition in autonomic ganglia of bowels and intestinal vessels</a:t>
            </a:r>
            <a:r>
              <a:rPr lang="en-US" sz="1100" baseline="30000" dirty="0">
                <a:solidFill>
                  <a:schemeClr val="bg1"/>
                </a:solidFill>
                <a:latin typeface="Verdana" panose="020B0604030504040204" pitchFamily="34" charset="0"/>
                <a:ea typeface="Verdana" panose="020B0604030504040204" pitchFamily="34" charset="0"/>
              </a:rPr>
              <a:t>3</a:t>
            </a:r>
          </a:p>
        </p:txBody>
      </p:sp>
      <p:sp>
        <p:nvSpPr>
          <p:cNvPr id="14" name="Rectangle 13">
            <a:extLst>
              <a:ext uri="{FF2B5EF4-FFF2-40B4-BE49-F238E27FC236}">
                <a16:creationId xmlns:a16="http://schemas.microsoft.com/office/drawing/2014/main" id="{90E78D0E-D1C2-4F8C-B2D7-C716577355FE}"/>
              </a:ext>
            </a:extLst>
          </p:cNvPr>
          <p:cNvSpPr/>
          <p:nvPr/>
        </p:nvSpPr>
        <p:spPr>
          <a:xfrm>
            <a:off x="4692650" y="1203841"/>
            <a:ext cx="4126172" cy="167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0" lvl="1" defTabSz="685800">
              <a:lnSpc>
                <a:spcPct val="125000"/>
              </a:lnSpc>
              <a:spcAft>
                <a:spcPts val="200"/>
              </a:spcAft>
              <a:buClr>
                <a:schemeClr val="accent2"/>
              </a:buClr>
              <a:buSzPct val="100000"/>
            </a:pPr>
            <a:r>
              <a:rPr lang="en-US" sz="1100" dirty="0">
                <a:solidFill>
                  <a:schemeClr val="bg1"/>
                </a:solidFill>
                <a:latin typeface="Verdana" panose="020B0604030504040204" pitchFamily="34" charset="0"/>
                <a:ea typeface="Verdana" panose="020B0604030504040204" pitchFamily="34" charset="0"/>
              </a:rPr>
              <a:t>Radiographic studies of the gastrointestinal system reveal:</a:t>
            </a:r>
            <a:r>
              <a:rPr lang="en-US" sz="1100" baseline="30000" dirty="0">
                <a:solidFill>
                  <a:schemeClr val="bg1"/>
                </a:solidFill>
                <a:latin typeface="Verdana" panose="020B0604030504040204" pitchFamily="34" charset="0"/>
                <a:ea typeface="Verdana" panose="020B0604030504040204" pitchFamily="34" charset="0"/>
              </a:rPr>
              <a:t>3</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Thickened, edematous colonic folds</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Mild dilatation of the small bowel</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A granular-appearing ileum</a:t>
            </a:r>
          </a:p>
          <a:p>
            <a:pPr marL="182880" lvl="1" indent="-182880" defTabSz="685800">
              <a:lnSpc>
                <a:spcPct val="125000"/>
              </a:lnSpc>
              <a:spcAft>
                <a:spcPts val="200"/>
              </a:spcAft>
              <a:buClr>
                <a:schemeClr val="bg1"/>
              </a:buClr>
              <a:buSzPct val="100000"/>
              <a:buBlip>
                <a:blip r:embed="rId2"/>
              </a:buBlip>
            </a:pPr>
            <a:r>
              <a:rPr lang="en-US" sz="1100" dirty="0">
                <a:solidFill>
                  <a:schemeClr val="bg1"/>
                </a:solidFill>
                <a:latin typeface="Verdana" panose="020B0604030504040204" pitchFamily="34" charset="0"/>
                <a:ea typeface="Verdana" panose="020B0604030504040204" pitchFamily="34" charset="0"/>
              </a:rPr>
              <a:t>Loss of haustral markings throughout the colon</a:t>
            </a:r>
          </a:p>
        </p:txBody>
      </p:sp>
      <p:pic>
        <p:nvPicPr>
          <p:cNvPr id="15" name="Picture 14">
            <a:extLst>
              <a:ext uri="{FF2B5EF4-FFF2-40B4-BE49-F238E27FC236}">
                <a16:creationId xmlns:a16="http://schemas.microsoft.com/office/drawing/2014/main" id="{4F544B3E-5756-4BF2-874E-39BC337894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732" b="94953" l="3719" r="91322">
                        <a14:foregroundMark x1="71901" y1="4732" x2="71901" y2="4732"/>
                        <a14:foregroundMark x1="90083" y1="9779" x2="90083" y2="9779"/>
                        <a14:foregroundMark x1="90909" y1="50789" x2="90909" y2="50789"/>
                        <a14:foregroundMark x1="47934" y1="94953" x2="47934" y2="94953"/>
                        <a14:foregroundMark x1="4132" y1="50789" x2="4132" y2="50789"/>
                        <a14:foregroundMark x1="91322" y1="15773" x2="91322" y2="15773"/>
                        <a14:foregroundMark x1="29752" y1="17350" x2="29752" y2="17350"/>
                        <a14:foregroundMark x1="48760" y1="66562" x2="48760" y2="66562"/>
                        <a14:foregroundMark x1="63636" y1="63722" x2="63636" y2="63722"/>
                      </a14:backgroundRemoval>
                    </a14:imgEffect>
                  </a14:imgLayer>
                </a14:imgProps>
              </a:ext>
            </a:extLst>
          </a:blip>
          <a:stretch>
            <a:fillRect/>
          </a:stretch>
        </p:blipFill>
        <p:spPr>
          <a:xfrm>
            <a:off x="7328951" y="2938324"/>
            <a:ext cx="1098022" cy="1438321"/>
          </a:xfrm>
          <a:prstGeom prst="rect">
            <a:avLst/>
          </a:prstGeom>
        </p:spPr>
      </p:pic>
      <p:sp>
        <p:nvSpPr>
          <p:cNvPr id="10" name="TextBox 9">
            <a:extLst>
              <a:ext uri="{FF2B5EF4-FFF2-40B4-BE49-F238E27FC236}">
                <a16:creationId xmlns:a16="http://schemas.microsoft.com/office/drawing/2014/main" id="{C62B3575-D0C4-4D7C-97A4-8409C192046C}"/>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1" name="TextBox 10">
            <a:extLst>
              <a:ext uri="{FF2B5EF4-FFF2-40B4-BE49-F238E27FC236}">
                <a16:creationId xmlns:a16="http://schemas.microsoft.com/office/drawing/2014/main" id="{5FAD7326-E907-47A3-A23F-E28C267CF733}"/>
              </a:ext>
            </a:extLst>
          </p:cNvPr>
          <p:cNvSpPr txBox="1"/>
          <p:nvPr/>
        </p:nvSpPr>
        <p:spPr>
          <a:xfrm>
            <a:off x="7293041" y="477489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94433BB9-A7E8-BF93-9E4C-1008AD0283C3}"/>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80608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2392AA8-7AE3-4A3A-823B-F54BC3809E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8681869-1E8B-466C-B674-C40A272842D4}"/>
              </a:ext>
            </a:extLst>
          </p:cNvPr>
          <p:cNvSpPr>
            <a:spLocks noGrp="1"/>
          </p:cNvSpPr>
          <p:nvPr>
            <p:ph type="sldNum" sz="quarter" idx="16"/>
          </p:nvPr>
        </p:nvSpPr>
        <p:spPr/>
        <p:txBody>
          <a:bodyPr/>
          <a:lstStyle/>
          <a:p>
            <a:fld id="{6B54B0F7-55DD-40D6-B7F4-70B586885C0B}" type="slidenum">
              <a:rPr lang="en-US" noProof="0" smtClean="0"/>
              <a:pPr/>
              <a:t>37</a:t>
            </a:fld>
            <a:endParaRPr lang="en-US" noProof="0" dirty="0"/>
          </a:p>
        </p:txBody>
      </p:sp>
      <p:sp>
        <p:nvSpPr>
          <p:cNvPr id="7" name="Title 6">
            <a:extLst>
              <a:ext uri="{FF2B5EF4-FFF2-40B4-BE49-F238E27FC236}">
                <a16:creationId xmlns:a16="http://schemas.microsoft.com/office/drawing/2014/main" id="{25CDCCF9-E75F-4E68-9E53-56617C2EED62}"/>
              </a:ext>
            </a:extLst>
          </p:cNvPr>
          <p:cNvSpPr>
            <a:spLocks noGrp="1"/>
          </p:cNvSpPr>
          <p:nvPr>
            <p:ph type="title"/>
          </p:nvPr>
        </p:nvSpPr>
        <p:spPr/>
        <p:txBody>
          <a:bodyPr/>
          <a:lstStyle/>
          <a:p>
            <a:r>
              <a:rPr lang="en-US" dirty="0"/>
              <a:t>Pulmonary Manifestations of Fabry Disease</a:t>
            </a:r>
          </a:p>
        </p:txBody>
      </p:sp>
      <p:sp>
        <p:nvSpPr>
          <p:cNvPr id="8" name="Text Placeholder 7">
            <a:extLst>
              <a:ext uri="{FF2B5EF4-FFF2-40B4-BE49-F238E27FC236}">
                <a16:creationId xmlns:a16="http://schemas.microsoft.com/office/drawing/2014/main" id="{95FD28F5-FD10-4799-A1BC-B09D7A58BC13}"/>
              </a:ext>
            </a:extLst>
          </p:cNvPr>
          <p:cNvSpPr>
            <a:spLocks noGrp="1"/>
          </p:cNvSpPr>
          <p:nvPr>
            <p:ph type="body" sz="quarter" idx="23"/>
          </p:nvPr>
        </p:nvSpPr>
        <p:spPr>
          <a:xfrm>
            <a:off x="331525" y="4170495"/>
            <a:ext cx="8478000" cy="218675"/>
          </a:xfrm>
        </p:spPr>
        <p:txBody>
          <a:bodyPr/>
          <a:lstStyle/>
          <a:p>
            <a:r>
              <a:rPr lang="nl-NL" dirty="0"/>
              <a:t>1. Franzen DP, et al. PLoS One 2017;12:e0180437; 2. Franzen D, et al. BMJ Open Respir Res 2018;5:e000277</a:t>
            </a:r>
          </a:p>
        </p:txBody>
      </p:sp>
      <p:sp>
        <p:nvSpPr>
          <p:cNvPr id="12" name="Rectangle 11">
            <a:extLst>
              <a:ext uri="{FF2B5EF4-FFF2-40B4-BE49-F238E27FC236}">
                <a16:creationId xmlns:a16="http://schemas.microsoft.com/office/drawing/2014/main" id="{3F80A430-72F9-4815-8C86-229D0D48971D}"/>
              </a:ext>
            </a:extLst>
          </p:cNvPr>
          <p:cNvSpPr/>
          <p:nvPr/>
        </p:nvSpPr>
        <p:spPr>
          <a:xfrm>
            <a:off x="331529" y="942753"/>
            <a:ext cx="5062722" cy="2203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lstStyle/>
          <a:p>
            <a:pPr marL="228600" lvl="1" indent="-228600" defTabSz="685800">
              <a:lnSpc>
                <a:spcPct val="125000"/>
              </a:lnSpc>
              <a:spcAft>
                <a:spcPts val="200"/>
              </a:spcAft>
              <a:buClr>
                <a:schemeClr val="bg1"/>
              </a:buClr>
              <a:buSzPct val="100000"/>
              <a:buBlip>
                <a:blip r:embed="rId2"/>
              </a:buBlip>
            </a:pPr>
            <a:r>
              <a:rPr lang="en-US" sz="1200" dirty="0">
                <a:solidFill>
                  <a:schemeClr val="bg1"/>
                </a:solidFill>
                <a:ea typeface="Verdana" panose="020B0604030504040204" pitchFamily="34" charset="0"/>
              </a:rPr>
              <a:t>Bronchial obstruction occurs in 46% of adult patients with Fabry disease</a:t>
            </a:r>
            <a:r>
              <a:rPr lang="en-US" sz="1200" baseline="30000" dirty="0">
                <a:solidFill>
                  <a:schemeClr val="bg1"/>
                </a:solidFill>
                <a:ea typeface="Verdana" panose="020B0604030504040204" pitchFamily="34" charset="0"/>
              </a:rPr>
              <a:t>1</a:t>
            </a:r>
          </a:p>
          <a:p>
            <a:pPr marL="228600" lvl="1" indent="-228600" defTabSz="685800">
              <a:lnSpc>
                <a:spcPct val="125000"/>
              </a:lnSpc>
              <a:spcAft>
                <a:spcPts val="200"/>
              </a:spcAft>
              <a:buClr>
                <a:schemeClr val="bg1"/>
              </a:buClr>
              <a:buSzPct val="100000"/>
              <a:buBlip>
                <a:blip r:embed="rId2"/>
              </a:buBlip>
            </a:pPr>
            <a:r>
              <a:rPr lang="en-US" sz="1200" dirty="0">
                <a:solidFill>
                  <a:schemeClr val="bg1"/>
                </a:solidFill>
                <a:ea typeface="Verdana" panose="020B0604030504040204" pitchFamily="34" charset="0"/>
              </a:rPr>
              <a:t>Likely due to lysosomal accumulation of GL-3 in bronchial mucosa and smooth-muscle cells, resulting in small and medium airway narrowing</a:t>
            </a:r>
            <a:r>
              <a:rPr lang="en-US" sz="1200" baseline="30000" dirty="0">
                <a:solidFill>
                  <a:schemeClr val="bg1"/>
                </a:solidFill>
                <a:ea typeface="Verdana" panose="020B0604030504040204" pitchFamily="34" charset="0"/>
              </a:rPr>
              <a:t>2</a:t>
            </a:r>
          </a:p>
          <a:p>
            <a:pPr marL="228600" lvl="1" indent="-228600" defTabSz="685800">
              <a:lnSpc>
                <a:spcPct val="125000"/>
              </a:lnSpc>
              <a:spcAft>
                <a:spcPts val="200"/>
              </a:spcAft>
              <a:buClr>
                <a:schemeClr val="bg1"/>
              </a:buClr>
              <a:buSzPct val="100000"/>
              <a:buBlip>
                <a:blip r:embed="rId2"/>
              </a:buBlip>
            </a:pPr>
            <a:r>
              <a:rPr lang="en-US" sz="1200" dirty="0">
                <a:solidFill>
                  <a:schemeClr val="bg1"/>
                </a:solidFill>
                <a:ea typeface="Verdana" panose="020B0604030504040204" pitchFamily="34" charset="0"/>
              </a:rPr>
              <a:t>Pulmonary function tests should be included in Fabry disease monitoring</a:t>
            </a:r>
            <a:r>
              <a:rPr lang="en-US" sz="1200" baseline="30000" dirty="0">
                <a:solidFill>
                  <a:schemeClr val="bg1"/>
                </a:solidFill>
                <a:ea typeface="Verdana" panose="020B0604030504040204" pitchFamily="34" charset="0"/>
              </a:rPr>
              <a:t>1,2</a:t>
            </a:r>
          </a:p>
        </p:txBody>
      </p:sp>
      <p:pic>
        <p:nvPicPr>
          <p:cNvPr id="11" name="Picture 10">
            <a:extLst>
              <a:ext uri="{FF2B5EF4-FFF2-40B4-BE49-F238E27FC236}">
                <a16:creationId xmlns:a16="http://schemas.microsoft.com/office/drawing/2014/main" id="{20F5FC4B-BF89-4DD4-9493-ADAE6E3653B3}"/>
              </a:ext>
            </a:extLst>
          </p:cNvPr>
          <p:cNvPicPr>
            <a:picLocks noChangeAspect="1"/>
          </p:cNvPicPr>
          <p:nvPr/>
        </p:nvPicPr>
        <p:blipFill rotWithShape="1">
          <a:blip r:embed="rId3"/>
          <a:srcRect t="28069"/>
          <a:stretch/>
        </p:blipFill>
        <p:spPr>
          <a:xfrm>
            <a:off x="5710370" y="1179513"/>
            <a:ext cx="2205658" cy="2027418"/>
          </a:xfrm>
          <a:prstGeom prst="rect">
            <a:avLst/>
          </a:prstGeom>
        </p:spPr>
      </p:pic>
      <p:sp>
        <p:nvSpPr>
          <p:cNvPr id="16" name="Rounded Rectangle 25">
            <a:extLst>
              <a:ext uri="{FF2B5EF4-FFF2-40B4-BE49-F238E27FC236}">
                <a16:creationId xmlns:a16="http://schemas.microsoft.com/office/drawing/2014/main" id="{F621B536-BE8B-4A92-B3E5-F818222B7754}"/>
              </a:ext>
            </a:extLst>
          </p:cNvPr>
          <p:cNvSpPr/>
          <p:nvPr/>
        </p:nvSpPr>
        <p:spPr>
          <a:xfrm>
            <a:off x="327024" y="3675196"/>
            <a:ext cx="2075933"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lvl="1" algn="ctr" defTabSz="685800">
              <a:lnSpc>
                <a:spcPct val="125000"/>
              </a:lnSpc>
              <a:spcAft>
                <a:spcPts val="200"/>
              </a:spcAft>
              <a:buClr>
                <a:schemeClr val="bg1"/>
              </a:buClr>
              <a:buSzPct val="150000"/>
            </a:pPr>
            <a:r>
              <a:rPr lang="en-GB" sz="1200" dirty="0">
                <a:solidFill>
                  <a:schemeClr val="bg1"/>
                </a:solidFill>
                <a:ea typeface="Verdana" panose="020B0604030504040204" pitchFamily="34" charset="0"/>
              </a:rPr>
              <a:t>Non-classic females</a:t>
            </a:r>
          </a:p>
        </p:txBody>
      </p:sp>
      <p:sp>
        <p:nvSpPr>
          <p:cNvPr id="17" name="Rounded Rectangle 25">
            <a:extLst>
              <a:ext uri="{FF2B5EF4-FFF2-40B4-BE49-F238E27FC236}">
                <a16:creationId xmlns:a16="http://schemas.microsoft.com/office/drawing/2014/main" id="{7BD31701-6F64-4A5A-AB37-8EA21835F2C1}"/>
              </a:ext>
            </a:extLst>
          </p:cNvPr>
          <p:cNvSpPr/>
          <p:nvPr/>
        </p:nvSpPr>
        <p:spPr>
          <a:xfrm>
            <a:off x="2467147" y="3675196"/>
            <a:ext cx="2075933"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lvl="1" algn="ctr" defTabSz="685800">
              <a:lnSpc>
                <a:spcPct val="125000"/>
              </a:lnSpc>
              <a:spcAft>
                <a:spcPts val="200"/>
              </a:spcAft>
              <a:buClr>
                <a:schemeClr val="bg1"/>
              </a:buClr>
              <a:buSzPct val="150000"/>
            </a:pPr>
            <a:r>
              <a:rPr lang="en-GB" sz="1200" dirty="0">
                <a:solidFill>
                  <a:schemeClr val="bg1"/>
                </a:solidFill>
                <a:ea typeface="Verdana" panose="020B0604030504040204" pitchFamily="34" charset="0"/>
              </a:rPr>
              <a:t>Classic females</a:t>
            </a:r>
          </a:p>
        </p:txBody>
      </p:sp>
      <p:sp>
        <p:nvSpPr>
          <p:cNvPr id="18" name="Rounded Rectangle 25">
            <a:extLst>
              <a:ext uri="{FF2B5EF4-FFF2-40B4-BE49-F238E27FC236}">
                <a16:creationId xmlns:a16="http://schemas.microsoft.com/office/drawing/2014/main" id="{BED943B1-C2B2-451F-8A35-A00F8AAD2E87}"/>
              </a:ext>
            </a:extLst>
          </p:cNvPr>
          <p:cNvSpPr/>
          <p:nvPr/>
        </p:nvSpPr>
        <p:spPr>
          <a:xfrm>
            <a:off x="4607270" y="3675196"/>
            <a:ext cx="2075933"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lvl="1" algn="ctr" defTabSz="685800">
              <a:lnSpc>
                <a:spcPct val="125000"/>
              </a:lnSpc>
              <a:spcAft>
                <a:spcPts val="200"/>
              </a:spcAft>
              <a:buClr>
                <a:schemeClr val="bg1"/>
              </a:buClr>
              <a:buSzPct val="150000"/>
            </a:pPr>
            <a:r>
              <a:rPr lang="en-GB" sz="1200" dirty="0">
                <a:solidFill>
                  <a:schemeClr val="bg1"/>
                </a:solidFill>
                <a:ea typeface="Verdana" panose="020B0604030504040204" pitchFamily="34" charset="0"/>
              </a:rPr>
              <a:t>Non-classic males</a:t>
            </a:r>
          </a:p>
        </p:txBody>
      </p:sp>
      <p:sp>
        <p:nvSpPr>
          <p:cNvPr id="19" name="Rounded Rectangle 25">
            <a:extLst>
              <a:ext uri="{FF2B5EF4-FFF2-40B4-BE49-F238E27FC236}">
                <a16:creationId xmlns:a16="http://schemas.microsoft.com/office/drawing/2014/main" id="{3BC41E4E-4109-4FB6-B54F-5794BFAFBA22}"/>
              </a:ext>
            </a:extLst>
          </p:cNvPr>
          <p:cNvSpPr/>
          <p:nvPr/>
        </p:nvSpPr>
        <p:spPr>
          <a:xfrm>
            <a:off x="6747392" y="3675196"/>
            <a:ext cx="2075933"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lvl="1" algn="ctr" defTabSz="685800">
              <a:lnSpc>
                <a:spcPct val="125000"/>
              </a:lnSpc>
              <a:spcAft>
                <a:spcPts val="200"/>
              </a:spcAft>
              <a:buClr>
                <a:schemeClr val="bg1"/>
              </a:buClr>
              <a:buSzPct val="150000"/>
            </a:pPr>
            <a:r>
              <a:rPr lang="en-GB" sz="1200" dirty="0">
                <a:solidFill>
                  <a:schemeClr val="bg1"/>
                </a:solidFill>
                <a:ea typeface="Verdana" panose="020B0604030504040204" pitchFamily="34" charset="0"/>
              </a:rPr>
              <a:t>Classic males</a:t>
            </a:r>
          </a:p>
        </p:txBody>
      </p:sp>
      <p:sp>
        <p:nvSpPr>
          <p:cNvPr id="20" name="Right Arrow 18">
            <a:extLst>
              <a:ext uri="{FF2B5EF4-FFF2-40B4-BE49-F238E27FC236}">
                <a16:creationId xmlns:a16="http://schemas.microsoft.com/office/drawing/2014/main" id="{400016B8-B938-48A9-A61C-ED3D0A0AD1B4}"/>
              </a:ext>
            </a:extLst>
          </p:cNvPr>
          <p:cNvSpPr/>
          <p:nvPr/>
        </p:nvSpPr>
        <p:spPr>
          <a:xfrm>
            <a:off x="327024" y="3126566"/>
            <a:ext cx="8496299" cy="498860"/>
          </a:xfrm>
          <a:prstGeom prst="rightArrow">
            <a:avLst>
              <a:gd name="adj1" fmla="val 58269"/>
              <a:gd name="adj2" fmla="val 50000"/>
            </a:avLst>
          </a:prstGeom>
          <a:gradFill flip="none" rotWithShape="1">
            <a:gsLst>
              <a:gs pos="0">
                <a:schemeClr val="accent3">
                  <a:lumMod val="20000"/>
                  <a:lumOff val="80000"/>
                </a:schemeClr>
              </a:gs>
              <a:gs pos="41000">
                <a:schemeClr val="accent3">
                  <a:lumMod val="60000"/>
                  <a:lumOff val="40000"/>
                </a:schemeClr>
              </a:gs>
              <a:gs pos="74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accent5">
                    <a:lumMod val="10000"/>
                  </a:schemeClr>
                </a:solidFill>
                <a:effectLst/>
                <a:uLnTx/>
                <a:uFillTx/>
                <a:latin typeface="+mj-lt"/>
                <a:ea typeface="+mn-ea"/>
                <a:cs typeface="Arial"/>
              </a:rPr>
              <a:t>Pulmonary manifestations in patients with Fabry disease show a continuum of severity</a:t>
            </a:r>
            <a:r>
              <a:rPr kumimoji="0" lang="en-US" sz="1200" b="0" i="0" u="none" strike="noStrike" kern="1200" cap="none" spc="0" normalizeH="0" baseline="30000" noProof="0" dirty="0">
                <a:ln>
                  <a:noFill/>
                </a:ln>
                <a:solidFill>
                  <a:schemeClr val="accent5">
                    <a:lumMod val="10000"/>
                  </a:schemeClr>
                </a:solidFill>
                <a:effectLst/>
                <a:uLnTx/>
                <a:uFillTx/>
                <a:latin typeface="+mj-lt"/>
                <a:ea typeface="+mn-ea"/>
                <a:cs typeface="Arial"/>
              </a:rPr>
              <a:t>2</a:t>
            </a:r>
            <a:endParaRPr kumimoji="0" lang="en-US" sz="1200" b="0" i="0" u="none" strike="noStrike" kern="1200" cap="none" spc="0" normalizeH="0" baseline="0" noProof="0" dirty="0">
              <a:ln>
                <a:noFill/>
              </a:ln>
              <a:solidFill>
                <a:schemeClr val="accent5">
                  <a:lumMod val="10000"/>
                </a:schemeClr>
              </a:solidFill>
              <a:effectLst/>
              <a:uLnTx/>
              <a:uFillTx/>
              <a:latin typeface="+mj-lt"/>
              <a:ea typeface="+mn-ea"/>
              <a:cs typeface="Arial"/>
            </a:endParaRPr>
          </a:p>
        </p:txBody>
      </p:sp>
      <p:sp>
        <p:nvSpPr>
          <p:cNvPr id="13" name="TextBox 12">
            <a:extLst>
              <a:ext uri="{FF2B5EF4-FFF2-40B4-BE49-F238E27FC236}">
                <a16:creationId xmlns:a16="http://schemas.microsoft.com/office/drawing/2014/main" id="{5E3667A4-7DE6-4776-82C4-317B8451F9A4}"/>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4" name="TextBox 13">
            <a:extLst>
              <a:ext uri="{FF2B5EF4-FFF2-40B4-BE49-F238E27FC236}">
                <a16:creationId xmlns:a16="http://schemas.microsoft.com/office/drawing/2014/main" id="{61D00E97-E3F1-48B2-8C78-12FFD89D245E}"/>
              </a:ext>
            </a:extLst>
          </p:cNvPr>
          <p:cNvSpPr txBox="1"/>
          <p:nvPr/>
        </p:nvSpPr>
        <p:spPr>
          <a:xfrm>
            <a:off x="7328938" y="477489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9D0E2009-F09B-5724-8F94-88F615094EA4}"/>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18612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2392AA8-7AE3-4A3A-823B-F54BC3809E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8681869-1E8B-466C-B674-C40A272842D4}"/>
              </a:ext>
            </a:extLst>
          </p:cNvPr>
          <p:cNvSpPr>
            <a:spLocks noGrp="1"/>
          </p:cNvSpPr>
          <p:nvPr>
            <p:ph type="sldNum" sz="quarter" idx="16"/>
          </p:nvPr>
        </p:nvSpPr>
        <p:spPr/>
        <p:txBody>
          <a:bodyPr/>
          <a:lstStyle/>
          <a:p>
            <a:fld id="{6B54B0F7-55DD-40D6-B7F4-70B586885C0B}" type="slidenum">
              <a:rPr lang="en-US" noProof="0" smtClean="0"/>
              <a:pPr/>
              <a:t>38</a:t>
            </a:fld>
            <a:endParaRPr lang="en-US" noProof="0" dirty="0"/>
          </a:p>
        </p:txBody>
      </p:sp>
      <p:sp>
        <p:nvSpPr>
          <p:cNvPr id="7" name="Title 6">
            <a:extLst>
              <a:ext uri="{FF2B5EF4-FFF2-40B4-BE49-F238E27FC236}">
                <a16:creationId xmlns:a16="http://schemas.microsoft.com/office/drawing/2014/main" id="{25CDCCF9-E75F-4E68-9E53-56617C2EED62}"/>
              </a:ext>
            </a:extLst>
          </p:cNvPr>
          <p:cNvSpPr>
            <a:spLocks noGrp="1"/>
          </p:cNvSpPr>
          <p:nvPr>
            <p:ph type="title"/>
          </p:nvPr>
        </p:nvSpPr>
        <p:spPr/>
        <p:txBody>
          <a:bodyPr/>
          <a:lstStyle/>
          <a:p>
            <a:r>
              <a:rPr lang="en-US" dirty="0"/>
              <a:t>Case #3: Presentation</a:t>
            </a:r>
          </a:p>
        </p:txBody>
      </p:sp>
      <p:sp>
        <p:nvSpPr>
          <p:cNvPr id="8" name="Text Placeholder 7">
            <a:extLst>
              <a:ext uri="{FF2B5EF4-FFF2-40B4-BE49-F238E27FC236}">
                <a16:creationId xmlns:a16="http://schemas.microsoft.com/office/drawing/2014/main" id="{95FD28F5-FD10-4799-A1BC-B09D7A58BC13}"/>
              </a:ext>
            </a:extLst>
          </p:cNvPr>
          <p:cNvSpPr>
            <a:spLocks noGrp="1"/>
          </p:cNvSpPr>
          <p:nvPr>
            <p:ph type="body" sz="quarter" idx="23"/>
          </p:nvPr>
        </p:nvSpPr>
        <p:spPr/>
        <p:txBody>
          <a:bodyPr/>
          <a:lstStyle/>
          <a:p>
            <a:r>
              <a:rPr lang="nl-NL" dirty="0"/>
              <a:t>Pisani A, et al. BMC Cardiovascular Dis 2012;12:39 </a:t>
            </a:r>
          </a:p>
        </p:txBody>
      </p:sp>
      <p:sp>
        <p:nvSpPr>
          <p:cNvPr id="12" name="Rectangle 11">
            <a:extLst>
              <a:ext uri="{FF2B5EF4-FFF2-40B4-BE49-F238E27FC236}">
                <a16:creationId xmlns:a16="http://schemas.microsoft.com/office/drawing/2014/main" id="{3F80A430-72F9-4815-8C86-229D0D48971D}"/>
              </a:ext>
            </a:extLst>
          </p:cNvPr>
          <p:cNvSpPr/>
          <p:nvPr/>
        </p:nvSpPr>
        <p:spPr>
          <a:xfrm>
            <a:off x="317729" y="1006323"/>
            <a:ext cx="8491796" cy="1367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226800"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A 40-year-old presents as an outpatient with CKD</a:t>
            </a:r>
          </a:p>
          <a:p>
            <a:pPr marL="226800"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Patient reports occasional discomfort in hands and feet</a:t>
            </a:r>
          </a:p>
          <a:p>
            <a:pPr marL="226800"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Medical history shows multiple TIAs at 23 and 27 years</a:t>
            </a:r>
          </a:p>
          <a:p>
            <a:pPr marL="226800"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At 37 years, the patient was hospitalized for an episode </a:t>
            </a:r>
            <a:br>
              <a:rPr lang="en-US" sz="1200" dirty="0">
                <a:solidFill>
                  <a:schemeClr val="tx1"/>
                </a:solidFill>
                <a:latin typeface="Verdana" panose="020B0604030504040204" pitchFamily="34" charset="0"/>
                <a:ea typeface="Verdana" panose="020B0604030504040204" pitchFamily="34" charset="0"/>
              </a:rPr>
            </a:br>
            <a:r>
              <a:rPr lang="en-US" sz="1200" dirty="0">
                <a:solidFill>
                  <a:schemeClr val="tx1"/>
                </a:solidFill>
                <a:latin typeface="Verdana" panose="020B0604030504040204" pitchFamily="34" charset="0"/>
                <a:ea typeface="Verdana" panose="020B0604030504040204" pitchFamily="34" charset="0"/>
              </a:rPr>
              <a:t>of severe angina and palpitations</a:t>
            </a:r>
          </a:p>
          <a:p>
            <a:pPr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LVH was diagnosed by echocardiography </a:t>
            </a:r>
          </a:p>
        </p:txBody>
      </p:sp>
      <p:sp>
        <p:nvSpPr>
          <p:cNvPr id="14" name="Rectangle 13">
            <a:extLst>
              <a:ext uri="{FF2B5EF4-FFF2-40B4-BE49-F238E27FC236}">
                <a16:creationId xmlns:a16="http://schemas.microsoft.com/office/drawing/2014/main" id="{8602B9BA-B637-4CD7-B2B9-31E90C4B668D}"/>
              </a:ext>
            </a:extLst>
          </p:cNvPr>
          <p:cNvSpPr/>
          <p:nvPr/>
        </p:nvSpPr>
        <p:spPr>
          <a:xfrm>
            <a:off x="331529" y="2614499"/>
            <a:ext cx="4126171" cy="1747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0" lvl="1" defTabSz="685800">
              <a:lnSpc>
                <a:spcPct val="125000"/>
              </a:lnSpc>
              <a:spcAft>
                <a:spcPts val="200"/>
              </a:spcAft>
              <a:buClr>
                <a:schemeClr val="bg1"/>
              </a:buClr>
              <a:buSzPct val="150000"/>
            </a:pPr>
            <a:r>
              <a:rPr lang="en-US" sz="1200" dirty="0">
                <a:solidFill>
                  <a:schemeClr val="bg1"/>
                </a:solidFill>
                <a:latin typeface="Verdana" panose="020B0604030504040204" pitchFamily="34" charset="0"/>
                <a:ea typeface="Verdana" panose="020B0604030504040204" pitchFamily="34" charset="0"/>
              </a:rPr>
              <a:t>CKD workup during hospitalization:</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Proteinuria 1.2 g/24 h</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Blood pressure 130/70 mmHg</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Serum creatinine 2.3 mg/dl</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Serum albumin 4.2 g/dL</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GFR 35 ml/min/1.73</a:t>
            </a:r>
            <a:r>
              <a:rPr lang="en-US" sz="1200" baseline="30000" dirty="0">
                <a:solidFill>
                  <a:schemeClr val="bg1"/>
                </a:solidFill>
                <a:latin typeface="Verdana" panose="020B0604030504040204" pitchFamily="34" charset="0"/>
                <a:ea typeface="Verdana" panose="020B0604030504040204" pitchFamily="34" charset="0"/>
              </a:rPr>
              <a:t>2</a:t>
            </a:r>
          </a:p>
        </p:txBody>
      </p:sp>
      <p:grpSp>
        <p:nvGrpSpPr>
          <p:cNvPr id="5" name="Group 4">
            <a:extLst>
              <a:ext uri="{FF2B5EF4-FFF2-40B4-BE49-F238E27FC236}">
                <a16:creationId xmlns:a16="http://schemas.microsoft.com/office/drawing/2014/main" id="{52735857-39FD-4E41-886C-886E3A43A5CA}"/>
              </a:ext>
            </a:extLst>
          </p:cNvPr>
          <p:cNvGrpSpPr/>
          <p:nvPr/>
        </p:nvGrpSpPr>
        <p:grpSpPr>
          <a:xfrm>
            <a:off x="5770050" y="1181178"/>
            <a:ext cx="2184607" cy="2626376"/>
            <a:chOff x="5843766" y="2294512"/>
            <a:chExt cx="2610135" cy="3179633"/>
          </a:xfrm>
        </p:grpSpPr>
        <p:pic>
          <p:nvPicPr>
            <p:cNvPr id="15" name="Picture 1" descr="page1image4995520">
              <a:extLst>
                <a:ext uri="{FF2B5EF4-FFF2-40B4-BE49-F238E27FC236}">
                  <a16:creationId xmlns:a16="http://schemas.microsoft.com/office/drawing/2014/main" id="{458DC322-8DE5-4CBB-ABC5-A13A15FB5D34}"/>
                </a:ext>
              </a:extLst>
            </p:cNvPr>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7163959" y="2294512"/>
              <a:ext cx="1289942" cy="159699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EB1CFD68-33C0-4E1B-8FC8-86C6B87DE171}"/>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657132">
              <a:off x="5843766" y="2749806"/>
              <a:ext cx="1623344" cy="1621525"/>
            </a:xfrm>
            <a:prstGeom prst="rect">
              <a:avLst/>
            </a:prstGeom>
          </p:spPr>
        </p:pic>
        <p:pic>
          <p:nvPicPr>
            <p:cNvPr id="22" name="Picture 21">
              <a:extLst>
                <a:ext uri="{FF2B5EF4-FFF2-40B4-BE49-F238E27FC236}">
                  <a16:creationId xmlns:a16="http://schemas.microsoft.com/office/drawing/2014/main" id="{1FD52ECF-8B3D-4454-98E8-D39EF47F79C2}"/>
                </a:ext>
              </a:extLst>
            </p:cNvPr>
            <p:cNvPicPr>
              <a:picLocks noChangeAspect="1"/>
            </p:cNvPicPr>
            <p:nvPr/>
          </p:nvPicPr>
          <p:blipFill>
            <a:blip r:embed="rId6"/>
            <a:stretch>
              <a:fillRect/>
            </a:stretch>
          </p:blipFill>
          <p:spPr>
            <a:xfrm rot="2940086">
              <a:off x="6706070" y="3736739"/>
              <a:ext cx="1523395" cy="1951418"/>
            </a:xfrm>
            <a:prstGeom prst="rect">
              <a:avLst/>
            </a:prstGeom>
          </p:spPr>
        </p:pic>
      </p:grpSp>
      <p:sp>
        <p:nvSpPr>
          <p:cNvPr id="13" name="TextBox 12">
            <a:extLst>
              <a:ext uri="{FF2B5EF4-FFF2-40B4-BE49-F238E27FC236}">
                <a16:creationId xmlns:a16="http://schemas.microsoft.com/office/drawing/2014/main" id="{2ED6E2E0-4348-4DE8-A579-3507AE51C636}"/>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6" name="TextBox 15">
            <a:extLst>
              <a:ext uri="{FF2B5EF4-FFF2-40B4-BE49-F238E27FC236}">
                <a16:creationId xmlns:a16="http://schemas.microsoft.com/office/drawing/2014/main" id="{3263C780-6B38-4E98-B197-1D90FC3A4066}"/>
              </a:ext>
            </a:extLst>
          </p:cNvPr>
          <p:cNvSpPr txBox="1"/>
          <p:nvPr/>
        </p:nvSpPr>
        <p:spPr>
          <a:xfrm>
            <a:off x="7314424"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600F28C1-F6E1-CED0-BCCB-E97B7E61D4B7}"/>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619114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2392AA8-7AE3-4A3A-823B-F54BC3809E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8681869-1E8B-466C-B674-C40A272842D4}"/>
              </a:ext>
            </a:extLst>
          </p:cNvPr>
          <p:cNvSpPr>
            <a:spLocks noGrp="1"/>
          </p:cNvSpPr>
          <p:nvPr>
            <p:ph type="sldNum" sz="quarter" idx="16"/>
          </p:nvPr>
        </p:nvSpPr>
        <p:spPr/>
        <p:txBody>
          <a:bodyPr/>
          <a:lstStyle/>
          <a:p>
            <a:fld id="{6B54B0F7-55DD-40D6-B7F4-70B586885C0B}" type="slidenum">
              <a:rPr lang="en-US" noProof="0" smtClean="0"/>
              <a:pPr/>
              <a:t>39</a:t>
            </a:fld>
            <a:endParaRPr lang="en-US" noProof="0" dirty="0"/>
          </a:p>
        </p:txBody>
      </p:sp>
      <p:sp>
        <p:nvSpPr>
          <p:cNvPr id="7" name="Title 6">
            <a:extLst>
              <a:ext uri="{FF2B5EF4-FFF2-40B4-BE49-F238E27FC236}">
                <a16:creationId xmlns:a16="http://schemas.microsoft.com/office/drawing/2014/main" id="{25CDCCF9-E75F-4E68-9E53-56617C2EED62}"/>
              </a:ext>
            </a:extLst>
          </p:cNvPr>
          <p:cNvSpPr>
            <a:spLocks noGrp="1"/>
          </p:cNvSpPr>
          <p:nvPr>
            <p:ph type="title"/>
          </p:nvPr>
        </p:nvSpPr>
        <p:spPr/>
        <p:txBody>
          <a:bodyPr/>
          <a:lstStyle/>
          <a:p>
            <a:r>
              <a:rPr lang="en-US" dirty="0"/>
              <a:t>Case #3: Investigation</a:t>
            </a:r>
          </a:p>
        </p:txBody>
      </p:sp>
      <p:sp>
        <p:nvSpPr>
          <p:cNvPr id="8" name="Text Placeholder 7">
            <a:extLst>
              <a:ext uri="{FF2B5EF4-FFF2-40B4-BE49-F238E27FC236}">
                <a16:creationId xmlns:a16="http://schemas.microsoft.com/office/drawing/2014/main" id="{95FD28F5-FD10-4799-A1BC-B09D7A58BC13}"/>
              </a:ext>
            </a:extLst>
          </p:cNvPr>
          <p:cNvSpPr>
            <a:spLocks noGrp="1"/>
          </p:cNvSpPr>
          <p:nvPr>
            <p:ph type="body" sz="quarter" idx="23"/>
          </p:nvPr>
        </p:nvSpPr>
        <p:spPr/>
        <p:txBody>
          <a:bodyPr/>
          <a:lstStyle/>
          <a:p>
            <a:r>
              <a:rPr lang="nl-NL" dirty="0"/>
              <a:t>cMRI, cardiac magnetic resonance imaging; LV, left ventricle; MT2RT, myocardial T2 relaxation time</a:t>
            </a:r>
            <a:br>
              <a:rPr lang="nl-NL" dirty="0"/>
            </a:br>
            <a:r>
              <a:rPr lang="nl-NL" dirty="0"/>
              <a:t>Pisani A, et al. BMC Cardiovascular Dis 2012;12:39 </a:t>
            </a:r>
          </a:p>
        </p:txBody>
      </p:sp>
      <p:sp>
        <p:nvSpPr>
          <p:cNvPr id="12" name="Rectangle 11">
            <a:extLst>
              <a:ext uri="{FF2B5EF4-FFF2-40B4-BE49-F238E27FC236}">
                <a16:creationId xmlns:a16="http://schemas.microsoft.com/office/drawing/2014/main" id="{3F80A430-72F9-4815-8C86-229D0D48971D}"/>
              </a:ext>
            </a:extLst>
          </p:cNvPr>
          <p:cNvSpPr/>
          <p:nvPr/>
        </p:nvSpPr>
        <p:spPr>
          <a:xfrm>
            <a:off x="331529" y="1203841"/>
            <a:ext cx="4240471" cy="1367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226800" lvl="1"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At most recent clinic visit:</a:t>
            </a:r>
          </a:p>
          <a:p>
            <a:pPr marL="457200" lvl="2"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Persistent proteinuria and impaired renal function resulted in renal biopsy</a:t>
            </a:r>
          </a:p>
          <a:p>
            <a:pPr marL="457200" lvl="2" indent="-226800" defTabSz="685800">
              <a:lnSpc>
                <a:spcPct val="125000"/>
              </a:lnSpc>
              <a:spcAft>
                <a:spcPts val="200"/>
              </a:spcAft>
              <a:buClr>
                <a:schemeClr val="accent2"/>
              </a:buClr>
              <a:buSzPct val="100000"/>
              <a:buBlip>
                <a:blip r:embed="rId2"/>
              </a:buBlip>
            </a:pPr>
            <a:r>
              <a:rPr lang="en-US" sz="1200" dirty="0">
                <a:solidFill>
                  <a:schemeClr val="tx1"/>
                </a:solidFill>
                <a:latin typeface="Verdana" panose="020B0604030504040204" pitchFamily="34" charset="0"/>
                <a:ea typeface="Verdana" panose="020B0604030504040204" pitchFamily="34" charset="0"/>
              </a:rPr>
              <a:t>Cardiac morphology was further characterized</a:t>
            </a:r>
          </a:p>
        </p:txBody>
      </p:sp>
      <p:sp>
        <p:nvSpPr>
          <p:cNvPr id="14" name="Rectangle 13">
            <a:extLst>
              <a:ext uri="{FF2B5EF4-FFF2-40B4-BE49-F238E27FC236}">
                <a16:creationId xmlns:a16="http://schemas.microsoft.com/office/drawing/2014/main" id="{8602B9BA-B637-4CD7-B2B9-31E90C4B668D}"/>
              </a:ext>
            </a:extLst>
          </p:cNvPr>
          <p:cNvSpPr/>
          <p:nvPr/>
        </p:nvSpPr>
        <p:spPr>
          <a:xfrm>
            <a:off x="331529" y="2234437"/>
            <a:ext cx="4126171" cy="21280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marL="0" lvl="1" defTabSz="685800">
              <a:lnSpc>
                <a:spcPct val="125000"/>
              </a:lnSpc>
              <a:spcAft>
                <a:spcPts val="200"/>
              </a:spcAft>
              <a:buClr>
                <a:schemeClr val="accent2"/>
              </a:buClr>
              <a:buSzPct val="100000"/>
            </a:pPr>
            <a:r>
              <a:rPr lang="en-US" sz="1200" dirty="0">
                <a:solidFill>
                  <a:schemeClr val="bg1"/>
                </a:solidFill>
                <a:latin typeface="Verdana" panose="020B0604030504040204" pitchFamily="34" charset="0"/>
                <a:ea typeface="Verdana" panose="020B0604030504040204" pitchFamily="34" charset="0"/>
              </a:rPr>
              <a:t>cMRI</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Significantly prolonged myocardial T2 relaxation time (MT2RT) throughout the LV myocardium</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Ejection fraction 53% </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LV mass of 128 g</a:t>
            </a:r>
          </a:p>
          <a:p>
            <a:pPr marL="226800"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Wall thickness: </a:t>
            </a:r>
          </a:p>
          <a:p>
            <a:pPr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inter-ventricular septal 14 mm </a:t>
            </a:r>
          </a:p>
          <a:p>
            <a:pPr lvl="1" indent="-226800" defTabSz="685800">
              <a:lnSpc>
                <a:spcPct val="125000"/>
              </a:lnSpc>
              <a:spcAft>
                <a:spcPts val="200"/>
              </a:spcAft>
              <a:buClr>
                <a:schemeClr val="accent2"/>
              </a:buClr>
              <a:buSzPct val="100000"/>
              <a:buBlip>
                <a:blip r:embed="rId3"/>
              </a:buBlip>
            </a:pPr>
            <a:r>
              <a:rPr lang="en-US" sz="1200" dirty="0">
                <a:solidFill>
                  <a:schemeClr val="bg1"/>
                </a:solidFill>
                <a:latin typeface="Verdana" panose="020B0604030504040204" pitchFamily="34" charset="0"/>
                <a:ea typeface="Verdana" panose="020B0604030504040204" pitchFamily="34" charset="0"/>
              </a:rPr>
              <a:t>postero-lateral 15 mm</a:t>
            </a:r>
          </a:p>
        </p:txBody>
      </p:sp>
      <p:pic>
        <p:nvPicPr>
          <p:cNvPr id="13" name="Picture 2">
            <a:extLst>
              <a:ext uri="{FF2B5EF4-FFF2-40B4-BE49-F238E27FC236}">
                <a16:creationId xmlns:a16="http://schemas.microsoft.com/office/drawing/2014/main" id="{994233ED-4F3F-4807-A884-F13BCB0BE25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106" t="5493" r="8048" b="23559"/>
          <a:stretch/>
        </p:blipFill>
        <p:spPr bwMode="auto">
          <a:xfrm>
            <a:off x="5171944" y="1203840"/>
            <a:ext cx="3450206" cy="265313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a:extLst>
              <a:ext uri="{FF2B5EF4-FFF2-40B4-BE49-F238E27FC236}">
                <a16:creationId xmlns:a16="http://schemas.microsoft.com/office/drawing/2014/main" id="{67A95D06-45FD-4CF6-9A3C-57FD718B834C}"/>
              </a:ext>
            </a:extLst>
          </p:cNvPr>
          <p:cNvSpPr txBox="1"/>
          <p:nvPr/>
        </p:nvSpPr>
        <p:spPr>
          <a:xfrm>
            <a:off x="5057957" y="3857875"/>
            <a:ext cx="3678180" cy="510168"/>
          </a:xfrm>
          <a:prstGeom prst="rect">
            <a:avLst/>
          </a:prstGeom>
          <a:noFill/>
        </p:spPr>
        <p:txBody>
          <a:bodyPr wrap="square" lIns="45720" rIns="4572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normalizeH="0" baseline="0" noProof="0" dirty="0">
                <a:ln>
                  <a:noFill/>
                </a:ln>
                <a:solidFill>
                  <a:schemeClr val="accent1"/>
                </a:solidFill>
                <a:effectLst/>
                <a:uLnTx/>
                <a:uFillTx/>
                <a:latin typeface="+mj-lt"/>
                <a:ea typeface="+mn-ea"/>
                <a:cs typeface="Arial"/>
              </a:rPr>
              <a:t>Electron microscopy on a renal biopsy from a</a:t>
            </a:r>
            <a:br>
              <a:rPr kumimoji="0" lang="en-US" sz="1000" b="0" i="0" u="none" strike="noStrike" kern="1200" cap="none" normalizeH="0" baseline="0" noProof="0" dirty="0">
                <a:ln>
                  <a:noFill/>
                </a:ln>
                <a:solidFill>
                  <a:schemeClr val="accent1"/>
                </a:solidFill>
                <a:effectLst/>
                <a:uLnTx/>
                <a:uFillTx/>
                <a:latin typeface="+mj-lt"/>
                <a:ea typeface="+mn-ea"/>
                <a:cs typeface="Arial"/>
              </a:rPr>
            </a:br>
            <a:r>
              <a:rPr kumimoji="0" lang="en-US" sz="1000" b="0" i="0" u="none" strike="noStrike" kern="1200" cap="none" spc="-20" normalizeH="0" noProof="0" dirty="0">
                <a:ln>
                  <a:noFill/>
                </a:ln>
                <a:solidFill>
                  <a:schemeClr val="accent1"/>
                </a:solidFill>
                <a:effectLst/>
                <a:uLnTx/>
                <a:uFillTx/>
                <a:latin typeface="+mj-lt"/>
                <a:ea typeface="+mn-ea"/>
                <a:cs typeface="Arial"/>
              </a:rPr>
              <a:t>40-year-old patient with Fabry disease. Typical lysosomal inclusions in tubular cells are shown (arrow</a:t>
            </a:r>
            <a:r>
              <a:rPr kumimoji="0" lang="en-US" sz="1000" b="0" i="0" u="none" strike="noStrike" kern="1200" cap="none" normalizeH="0" baseline="0" noProof="0" dirty="0">
                <a:ln>
                  <a:noFill/>
                </a:ln>
                <a:solidFill>
                  <a:schemeClr val="accent1"/>
                </a:solidFill>
                <a:effectLst/>
                <a:uLnTx/>
                <a:uFillTx/>
                <a:latin typeface="+mj-lt"/>
                <a:ea typeface="+mn-ea"/>
                <a:cs typeface="Arial"/>
              </a:rPr>
              <a:t>).</a:t>
            </a:r>
          </a:p>
        </p:txBody>
      </p:sp>
      <p:sp>
        <p:nvSpPr>
          <p:cNvPr id="10" name="TextBox 9">
            <a:extLst>
              <a:ext uri="{FF2B5EF4-FFF2-40B4-BE49-F238E27FC236}">
                <a16:creationId xmlns:a16="http://schemas.microsoft.com/office/drawing/2014/main" id="{4DC909D2-D5AB-4A0C-A149-5BE1F47D4FB2}"/>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1" name="TextBox 10">
            <a:extLst>
              <a:ext uri="{FF2B5EF4-FFF2-40B4-BE49-F238E27FC236}">
                <a16:creationId xmlns:a16="http://schemas.microsoft.com/office/drawing/2014/main" id="{68C8D7A4-78D9-430E-B7B3-23462EFB53EA}"/>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15" name="TextBox 14">
            <a:extLst>
              <a:ext uri="{FF2B5EF4-FFF2-40B4-BE49-F238E27FC236}">
                <a16:creationId xmlns:a16="http://schemas.microsoft.com/office/drawing/2014/main" id="{11B97DD1-4B24-49F5-AB22-B0B8C638F447}"/>
              </a:ext>
            </a:extLst>
          </p:cNvPr>
          <p:cNvSpPr txBox="1"/>
          <p:nvPr/>
        </p:nvSpPr>
        <p:spPr>
          <a:xfrm>
            <a:off x="6271949" y="4506156"/>
            <a:ext cx="2429934" cy="184666"/>
          </a:xfrm>
          <a:prstGeom prst="rect">
            <a:avLst/>
          </a:prstGeom>
          <a:noFill/>
        </p:spPr>
        <p:txBody>
          <a:bodyPr wrap="square" rtlCol="0">
            <a:spAutoFit/>
          </a:bodyPr>
          <a:lstStyle/>
          <a:p>
            <a:r>
              <a:rPr lang="en-US" sz="600" dirty="0"/>
              <a:t>Images used with permission.</a:t>
            </a:r>
          </a:p>
        </p:txBody>
      </p:sp>
      <p:sp>
        <p:nvSpPr>
          <p:cNvPr id="4" name="TextBox 3">
            <a:extLst>
              <a:ext uri="{FF2B5EF4-FFF2-40B4-BE49-F238E27FC236}">
                <a16:creationId xmlns:a16="http://schemas.microsoft.com/office/drawing/2014/main" id="{13384DE8-311E-FF96-3723-B73FE941952C}"/>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56046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268633F1-8F87-4003-9B22-537488A1F9CF}"/>
              </a:ext>
            </a:extLst>
          </p:cNvPr>
          <p:cNvSpPr>
            <a:spLocks noGrp="1"/>
          </p:cNvSpPr>
          <p:nvPr>
            <p:ph type="body" sz="quarter" idx="23"/>
          </p:nvPr>
        </p:nvSpPr>
        <p:spPr>
          <a:xfrm>
            <a:off x="2127995" y="2265747"/>
            <a:ext cx="4888011" cy="332399"/>
          </a:xfrm>
        </p:spPr>
        <p:txBody>
          <a:bodyPr/>
          <a:lstStyle/>
          <a:p>
            <a:pPr algn="ctr"/>
            <a:r>
              <a:rPr lang="en-US" dirty="0"/>
              <a:t>Fabry Disease: Introduction</a:t>
            </a:r>
          </a:p>
        </p:txBody>
      </p:sp>
      <p:sp>
        <p:nvSpPr>
          <p:cNvPr id="2" name="Footer Placeholder 1">
            <a:extLst>
              <a:ext uri="{FF2B5EF4-FFF2-40B4-BE49-F238E27FC236}">
                <a16:creationId xmlns:a16="http://schemas.microsoft.com/office/drawing/2014/main" id="{AAB18552-5964-4F82-9F32-E8CDD37BBFDD}"/>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50518102-08F6-6211-25A4-C72026694F3E}"/>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352712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2392AA8-7AE3-4A3A-823B-F54BC3809E0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18681869-1E8B-466C-B674-C40A272842D4}"/>
              </a:ext>
            </a:extLst>
          </p:cNvPr>
          <p:cNvSpPr>
            <a:spLocks noGrp="1"/>
          </p:cNvSpPr>
          <p:nvPr>
            <p:ph type="sldNum" sz="quarter" idx="16"/>
          </p:nvPr>
        </p:nvSpPr>
        <p:spPr/>
        <p:txBody>
          <a:bodyPr/>
          <a:lstStyle/>
          <a:p>
            <a:fld id="{6B54B0F7-55DD-40D6-B7F4-70B586885C0B}" type="slidenum">
              <a:rPr lang="en-US" noProof="0" smtClean="0"/>
              <a:pPr/>
              <a:t>40</a:t>
            </a:fld>
            <a:endParaRPr lang="en-US" noProof="0" dirty="0"/>
          </a:p>
        </p:txBody>
      </p:sp>
      <p:sp>
        <p:nvSpPr>
          <p:cNvPr id="7" name="Title 6">
            <a:extLst>
              <a:ext uri="{FF2B5EF4-FFF2-40B4-BE49-F238E27FC236}">
                <a16:creationId xmlns:a16="http://schemas.microsoft.com/office/drawing/2014/main" id="{25CDCCF9-E75F-4E68-9E53-56617C2EED62}"/>
              </a:ext>
            </a:extLst>
          </p:cNvPr>
          <p:cNvSpPr>
            <a:spLocks noGrp="1"/>
          </p:cNvSpPr>
          <p:nvPr>
            <p:ph type="title"/>
          </p:nvPr>
        </p:nvSpPr>
        <p:spPr/>
        <p:txBody>
          <a:bodyPr/>
          <a:lstStyle/>
          <a:p>
            <a:r>
              <a:rPr lang="en-US" dirty="0"/>
              <a:t>Case #3: Diagnosis</a:t>
            </a:r>
          </a:p>
        </p:txBody>
      </p:sp>
      <p:sp>
        <p:nvSpPr>
          <p:cNvPr id="8" name="Text Placeholder 7">
            <a:extLst>
              <a:ext uri="{FF2B5EF4-FFF2-40B4-BE49-F238E27FC236}">
                <a16:creationId xmlns:a16="http://schemas.microsoft.com/office/drawing/2014/main" id="{95FD28F5-FD10-4799-A1BC-B09D7A58BC13}"/>
              </a:ext>
            </a:extLst>
          </p:cNvPr>
          <p:cNvSpPr>
            <a:spLocks noGrp="1"/>
          </p:cNvSpPr>
          <p:nvPr>
            <p:ph type="body" sz="quarter" idx="23"/>
          </p:nvPr>
        </p:nvSpPr>
        <p:spPr/>
        <p:txBody>
          <a:bodyPr/>
          <a:lstStyle/>
          <a:p>
            <a:r>
              <a:rPr lang="nl-NL" dirty="0"/>
              <a:t>Pisani A, et al. BMC Cardiovascular Dis 2012;12:39 </a:t>
            </a:r>
          </a:p>
        </p:txBody>
      </p:sp>
      <p:sp>
        <p:nvSpPr>
          <p:cNvPr id="12" name="Rectangle 11">
            <a:extLst>
              <a:ext uri="{FF2B5EF4-FFF2-40B4-BE49-F238E27FC236}">
                <a16:creationId xmlns:a16="http://schemas.microsoft.com/office/drawing/2014/main" id="{3F80A430-72F9-4815-8C86-229D0D48971D}"/>
              </a:ext>
            </a:extLst>
          </p:cNvPr>
          <p:cNvSpPr/>
          <p:nvPr/>
        </p:nvSpPr>
        <p:spPr>
          <a:xfrm>
            <a:off x="331529" y="1203841"/>
            <a:ext cx="8491796" cy="1367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226800" lvl="1" indent="-226800" defTabSz="685800">
              <a:lnSpc>
                <a:spcPct val="125000"/>
              </a:lnSpc>
              <a:spcAft>
                <a:spcPts val="200"/>
              </a:spcAft>
              <a:buClr>
                <a:schemeClr val="accent2"/>
              </a:buClr>
              <a:buSzPct val="100000"/>
              <a:buBlip>
                <a:blip r:embed="rId2"/>
              </a:buBlip>
            </a:pPr>
            <a:r>
              <a:rPr lang="en-US" sz="1600" dirty="0">
                <a:solidFill>
                  <a:schemeClr val="tx1"/>
                </a:solidFill>
                <a:latin typeface="Verdana" panose="020B0604030504040204" pitchFamily="34" charset="0"/>
                <a:ea typeface="Verdana" panose="020B0604030504040204" pitchFamily="34" charset="0"/>
              </a:rPr>
              <a:t>Owing to the results of the renal biopsy, cMRI, and the patient’s clinical history suggesting Fabry disease, the patient underwent </a:t>
            </a:r>
            <a:r>
              <a:rPr lang="el-GR" sz="1600" dirty="0">
                <a:solidFill>
                  <a:schemeClr val="tx1"/>
                </a:solidFill>
                <a:latin typeface="Verdana" panose="020B0604030504040204" pitchFamily="34" charset="0"/>
                <a:ea typeface="Verdana" panose="020B0604030504040204" pitchFamily="34" charset="0"/>
              </a:rPr>
              <a:t>α-</a:t>
            </a:r>
            <a:r>
              <a:rPr lang="en-US" sz="1600" dirty="0">
                <a:solidFill>
                  <a:schemeClr val="tx1"/>
                </a:solidFill>
                <a:latin typeface="Verdana" panose="020B0604030504040204" pitchFamily="34" charset="0"/>
                <a:ea typeface="Verdana" panose="020B0604030504040204" pitchFamily="34" charset="0"/>
              </a:rPr>
              <a:t>Gal A enzymatic and GLA gene molecular analysis </a:t>
            </a:r>
          </a:p>
          <a:p>
            <a:pPr lvl="1" indent="-226800" defTabSz="685800">
              <a:lnSpc>
                <a:spcPct val="125000"/>
              </a:lnSpc>
              <a:spcAft>
                <a:spcPts val="200"/>
              </a:spcAft>
              <a:buClr>
                <a:schemeClr val="accent2"/>
              </a:buClr>
              <a:buSzPct val="100000"/>
              <a:buBlip>
                <a:blip r:embed="rId2"/>
              </a:buBlip>
            </a:pPr>
            <a:r>
              <a:rPr lang="el-GR" sz="1600" dirty="0">
                <a:solidFill>
                  <a:schemeClr val="tx1"/>
                </a:solidFill>
                <a:latin typeface="Verdana" panose="020B0604030504040204" pitchFamily="34" charset="0"/>
                <a:ea typeface="Verdana" panose="020B0604030504040204" pitchFamily="34" charset="0"/>
              </a:rPr>
              <a:t>α-</a:t>
            </a:r>
            <a:r>
              <a:rPr lang="en-US" sz="1600" dirty="0">
                <a:solidFill>
                  <a:schemeClr val="tx1"/>
                </a:solidFill>
                <a:latin typeface="Verdana" panose="020B0604030504040204" pitchFamily="34" charset="0"/>
                <a:ea typeface="Verdana" panose="020B0604030504040204" pitchFamily="34" charset="0"/>
              </a:rPr>
              <a:t>Gal A enzyme activity was near normal </a:t>
            </a:r>
          </a:p>
          <a:p>
            <a:pPr lvl="1" indent="-226800" defTabSz="685800">
              <a:lnSpc>
                <a:spcPct val="125000"/>
              </a:lnSpc>
              <a:spcAft>
                <a:spcPts val="200"/>
              </a:spcAft>
              <a:buClr>
                <a:schemeClr val="accent2"/>
              </a:buClr>
              <a:buSzPct val="100000"/>
              <a:buBlip>
                <a:blip r:embed="rId2"/>
              </a:buBlip>
            </a:pPr>
            <a:r>
              <a:rPr lang="en-US" sz="1600" i="1" dirty="0">
                <a:solidFill>
                  <a:schemeClr val="tx1"/>
                </a:solidFill>
                <a:latin typeface="Verdana" panose="020B0604030504040204" pitchFamily="34" charset="0"/>
                <a:ea typeface="Verdana" panose="020B0604030504040204" pitchFamily="34" charset="0"/>
              </a:rPr>
              <a:t>GLA</a:t>
            </a:r>
            <a:r>
              <a:rPr lang="en-US" sz="1600" dirty="0">
                <a:solidFill>
                  <a:schemeClr val="tx1"/>
                </a:solidFill>
                <a:latin typeface="Verdana" panose="020B0604030504040204" pitchFamily="34" charset="0"/>
                <a:ea typeface="Verdana" panose="020B0604030504040204" pitchFamily="34" charset="0"/>
              </a:rPr>
              <a:t> gene sequencing showed a pathogenic variant</a:t>
            </a:r>
          </a:p>
        </p:txBody>
      </p:sp>
      <p:grpSp>
        <p:nvGrpSpPr>
          <p:cNvPr id="5" name="Group 4">
            <a:extLst>
              <a:ext uri="{FF2B5EF4-FFF2-40B4-BE49-F238E27FC236}">
                <a16:creationId xmlns:a16="http://schemas.microsoft.com/office/drawing/2014/main" id="{E1CA0A86-0EA9-4F0E-93A6-B5C8F6142C01}"/>
              </a:ext>
            </a:extLst>
          </p:cNvPr>
          <p:cNvGrpSpPr/>
          <p:nvPr/>
        </p:nvGrpSpPr>
        <p:grpSpPr>
          <a:xfrm>
            <a:off x="331528" y="2971800"/>
            <a:ext cx="8476485" cy="1396576"/>
            <a:chOff x="331528" y="3700508"/>
            <a:chExt cx="8476485" cy="667868"/>
          </a:xfrm>
          <a:solidFill>
            <a:schemeClr val="accent2"/>
          </a:solidFill>
        </p:grpSpPr>
        <p:sp>
          <p:nvSpPr>
            <p:cNvPr id="15" name="Rectangle 14">
              <a:extLst>
                <a:ext uri="{FF2B5EF4-FFF2-40B4-BE49-F238E27FC236}">
                  <a16:creationId xmlns:a16="http://schemas.microsoft.com/office/drawing/2014/main" id="{61E1367A-5D5D-4A55-95AA-8419D1904BD8}"/>
                </a:ext>
              </a:extLst>
            </p:cNvPr>
            <p:cNvSpPr/>
            <p:nvPr/>
          </p:nvSpPr>
          <p:spPr>
            <a:xfrm>
              <a:off x="331528" y="3700508"/>
              <a:ext cx="8476485" cy="32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685800">
                <a:lnSpc>
                  <a:spcPct val="125000"/>
                </a:lnSpc>
                <a:spcAft>
                  <a:spcPts val="100"/>
                </a:spcAft>
                <a:buClr>
                  <a:schemeClr val="bg1"/>
                </a:buClr>
                <a:buSzPct val="150000"/>
              </a:pPr>
              <a:r>
                <a:rPr lang="en-US" sz="1600" dirty="0">
                  <a:solidFill>
                    <a:schemeClr val="bg1"/>
                  </a:solidFill>
                  <a:latin typeface="Verdana" panose="020B0604030504040204" pitchFamily="34" charset="0"/>
                  <a:ea typeface="Verdana" panose="020B0604030504040204" pitchFamily="34" charset="0"/>
                </a:rPr>
                <a:t>Does it surprise you to learn that this individual is a woman?</a:t>
              </a:r>
            </a:p>
          </p:txBody>
        </p:sp>
        <p:sp>
          <p:nvSpPr>
            <p:cNvPr id="17" name="Rectangle 16">
              <a:extLst>
                <a:ext uri="{FF2B5EF4-FFF2-40B4-BE49-F238E27FC236}">
                  <a16:creationId xmlns:a16="http://schemas.microsoft.com/office/drawing/2014/main" id="{57ED0F41-48FC-4275-9533-653457B51ADD}"/>
                </a:ext>
              </a:extLst>
            </p:cNvPr>
            <p:cNvSpPr/>
            <p:nvPr/>
          </p:nvSpPr>
          <p:spPr>
            <a:xfrm>
              <a:off x="331528" y="4048336"/>
              <a:ext cx="8476485" cy="32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685800">
                <a:lnSpc>
                  <a:spcPct val="125000"/>
                </a:lnSpc>
                <a:spcAft>
                  <a:spcPts val="100"/>
                </a:spcAft>
                <a:buClr>
                  <a:schemeClr val="bg1"/>
                </a:buClr>
                <a:buSzPct val="150000"/>
              </a:pPr>
              <a:r>
                <a:rPr lang="en-US" sz="1400" dirty="0">
                  <a:solidFill>
                    <a:schemeClr val="bg1"/>
                  </a:solidFill>
                  <a:latin typeface="Verdana" panose="020B0604030504040204" pitchFamily="34" charset="0"/>
                  <a:ea typeface="Verdana" panose="020B0604030504040204" pitchFamily="34" charset="0"/>
                </a:rPr>
                <a:t>Should we be concerned that her α-Gal A enzyme activity level was near normal?</a:t>
              </a:r>
            </a:p>
          </p:txBody>
        </p:sp>
      </p:grpSp>
      <p:pic>
        <p:nvPicPr>
          <p:cNvPr id="16" name="Graphic 15">
            <a:extLst>
              <a:ext uri="{FF2B5EF4-FFF2-40B4-BE49-F238E27FC236}">
                <a16:creationId xmlns:a16="http://schemas.microsoft.com/office/drawing/2014/main" id="{8CBDB942-C434-42FB-A709-4CF1E39877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91221" y="2007555"/>
            <a:ext cx="872983" cy="2340607"/>
          </a:xfrm>
          <a:prstGeom prst="rect">
            <a:avLst/>
          </a:prstGeom>
        </p:spPr>
      </p:pic>
      <p:sp>
        <p:nvSpPr>
          <p:cNvPr id="11" name="TextBox 10">
            <a:extLst>
              <a:ext uri="{FF2B5EF4-FFF2-40B4-BE49-F238E27FC236}">
                <a16:creationId xmlns:a16="http://schemas.microsoft.com/office/drawing/2014/main" id="{2F1EAB8B-29B7-462D-B360-593F3E13E41B}"/>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3" name="TextBox 12">
            <a:extLst>
              <a:ext uri="{FF2B5EF4-FFF2-40B4-BE49-F238E27FC236}">
                <a16:creationId xmlns:a16="http://schemas.microsoft.com/office/drawing/2014/main" id="{C5003DA1-3F28-4CEF-B412-3633330110D1}"/>
              </a:ext>
            </a:extLst>
          </p:cNvPr>
          <p:cNvSpPr txBox="1"/>
          <p:nvPr/>
        </p:nvSpPr>
        <p:spPr>
          <a:xfrm>
            <a:off x="7292653"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A57B4425-4199-22AF-1E6F-81A559D6A757}"/>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603385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BC0D745C-3B15-4F53-B125-5947ECF4020C}"/>
              </a:ext>
            </a:extLst>
          </p:cNvPr>
          <p:cNvSpPr>
            <a:spLocks noGrp="1"/>
          </p:cNvSpPr>
          <p:nvPr>
            <p:ph type="body" sz="quarter" idx="23"/>
          </p:nvPr>
        </p:nvSpPr>
        <p:spPr>
          <a:xfrm>
            <a:off x="2127995" y="2265747"/>
            <a:ext cx="4888011" cy="332399"/>
          </a:xfrm>
        </p:spPr>
        <p:txBody>
          <a:bodyPr/>
          <a:lstStyle/>
          <a:p>
            <a:pPr algn="ctr"/>
            <a:r>
              <a:rPr lang="en-US" dirty="0"/>
              <a:t>Fabry Disease in Females</a:t>
            </a:r>
          </a:p>
        </p:txBody>
      </p:sp>
      <p:sp>
        <p:nvSpPr>
          <p:cNvPr id="2" name="Footer Placeholder 1">
            <a:extLst>
              <a:ext uri="{FF2B5EF4-FFF2-40B4-BE49-F238E27FC236}">
                <a16:creationId xmlns:a16="http://schemas.microsoft.com/office/drawing/2014/main" id="{9DB59FE5-B6BA-4F4E-9A71-BC9DFB31676A}"/>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7E618E41-B489-5002-D016-6996385B4DC5}"/>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359235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9B2BF168-3DBB-4A0E-AC05-D3639DC21CF5}"/>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10" name="Text Placeholder 9">
            <a:extLst>
              <a:ext uri="{FF2B5EF4-FFF2-40B4-BE49-F238E27FC236}">
                <a16:creationId xmlns:a16="http://schemas.microsoft.com/office/drawing/2014/main" id="{6BE26791-A43C-4136-A770-F78A2F553E5B}"/>
              </a:ext>
            </a:extLst>
          </p:cNvPr>
          <p:cNvSpPr>
            <a:spLocks noGrp="1"/>
          </p:cNvSpPr>
          <p:nvPr>
            <p:ph type="body" sz="quarter" idx="21"/>
          </p:nvPr>
        </p:nvSpPr>
        <p:spPr>
          <a:xfrm>
            <a:off x="331525" y="1179514"/>
            <a:ext cx="4126175" cy="2973100"/>
          </a:xfrm>
          <a:solidFill>
            <a:schemeClr val="accent1"/>
          </a:solidFill>
        </p:spPr>
        <p:txBody>
          <a:bodyPr lIns="91440" tIns="91440" rIns="91440" bIns="91440"/>
          <a:lstStyle/>
          <a:p>
            <a:pPr lvl="1">
              <a:buBlip>
                <a:blip r:embed="rId2"/>
              </a:buBlip>
            </a:pPr>
            <a:r>
              <a:rPr lang="en-US" dirty="0">
                <a:solidFill>
                  <a:schemeClr val="bg1"/>
                </a:solidFill>
              </a:rPr>
              <a:t>Each somatic cell in a female’s body contains </a:t>
            </a:r>
            <a:br>
              <a:rPr lang="en-US" dirty="0">
                <a:solidFill>
                  <a:schemeClr val="bg1"/>
                </a:solidFill>
              </a:rPr>
            </a:br>
            <a:r>
              <a:rPr lang="en-US" dirty="0">
                <a:solidFill>
                  <a:schemeClr val="bg1"/>
                </a:solidFill>
              </a:rPr>
              <a:t>two X chromosomes</a:t>
            </a:r>
          </a:p>
          <a:p>
            <a:pPr lvl="2">
              <a:buBlip>
                <a:blip r:embed="rId2"/>
              </a:buBlip>
            </a:pPr>
            <a:r>
              <a:rPr lang="en-US" dirty="0">
                <a:solidFill>
                  <a:schemeClr val="bg1"/>
                </a:solidFill>
              </a:rPr>
              <a:t>Early in embryonic development, one X chromosome is inactivated via a process called lyonization</a:t>
            </a:r>
            <a:r>
              <a:rPr lang="en-US" baseline="30000" dirty="0">
                <a:solidFill>
                  <a:schemeClr val="bg1"/>
                </a:solidFill>
              </a:rPr>
              <a:t>1</a:t>
            </a:r>
          </a:p>
          <a:p>
            <a:pPr lvl="1">
              <a:buBlip>
                <a:blip r:embed="rId2"/>
              </a:buBlip>
            </a:pPr>
            <a:r>
              <a:rPr lang="en-US" dirty="0">
                <a:solidFill>
                  <a:schemeClr val="bg1"/>
                </a:solidFill>
              </a:rPr>
              <a:t>Females are referred to as mosaics because some cells express the variant </a:t>
            </a:r>
            <a:r>
              <a:rPr lang="en-US" i="1" dirty="0">
                <a:solidFill>
                  <a:schemeClr val="bg1"/>
                </a:solidFill>
              </a:rPr>
              <a:t>GLA</a:t>
            </a:r>
            <a:r>
              <a:rPr lang="en-US" dirty="0">
                <a:solidFill>
                  <a:schemeClr val="bg1"/>
                </a:solidFill>
              </a:rPr>
              <a:t> allele while other cells express the wild-type allele</a:t>
            </a:r>
            <a:r>
              <a:rPr lang="en-US" baseline="30000" dirty="0">
                <a:solidFill>
                  <a:schemeClr val="bg1"/>
                </a:solidFill>
              </a:rPr>
              <a:t>1–4</a:t>
            </a:r>
          </a:p>
          <a:p>
            <a:pPr lvl="1">
              <a:buBlip>
                <a:blip r:embed="rId2"/>
              </a:buBlip>
            </a:pPr>
            <a:r>
              <a:rPr lang="en-US" dirty="0">
                <a:solidFill>
                  <a:schemeClr val="bg1"/>
                </a:solidFill>
              </a:rPr>
              <a:t>Usual ‘random’ (50:50 wild-type: variant) </a:t>
            </a:r>
            <a:br>
              <a:rPr lang="en-US" dirty="0">
                <a:solidFill>
                  <a:schemeClr val="bg1"/>
                </a:solidFill>
              </a:rPr>
            </a:br>
            <a:r>
              <a:rPr lang="en-US" dirty="0">
                <a:solidFill>
                  <a:schemeClr val="bg1"/>
                </a:solidFill>
              </a:rPr>
              <a:t>X-inactivation may prevent a female with a Fabry-associated </a:t>
            </a:r>
            <a:r>
              <a:rPr lang="en-US" i="1" dirty="0">
                <a:solidFill>
                  <a:schemeClr val="bg1"/>
                </a:solidFill>
              </a:rPr>
              <a:t>GLA </a:t>
            </a:r>
            <a:r>
              <a:rPr lang="en-US" dirty="0">
                <a:solidFill>
                  <a:schemeClr val="bg1"/>
                </a:solidFill>
              </a:rPr>
              <a:t>variant from developing symptoms</a:t>
            </a:r>
            <a:r>
              <a:rPr lang="en-US" baseline="30000" dirty="0">
                <a:solidFill>
                  <a:schemeClr val="bg1"/>
                </a:solidFill>
              </a:rPr>
              <a:t>2</a:t>
            </a:r>
          </a:p>
        </p:txBody>
      </p:sp>
      <p:sp>
        <p:nvSpPr>
          <p:cNvPr id="8" name="Title 7">
            <a:extLst>
              <a:ext uri="{FF2B5EF4-FFF2-40B4-BE49-F238E27FC236}">
                <a16:creationId xmlns:a16="http://schemas.microsoft.com/office/drawing/2014/main" id="{24E20D23-D946-4F3A-A260-CDE37D424DAB}"/>
              </a:ext>
            </a:extLst>
          </p:cNvPr>
          <p:cNvSpPr>
            <a:spLocks noGrp="1"/>
          </p:cNvSpPr>
          <p:nvPr>
            <p:ph type="title"/>
          </p:nvPr>
        </p:nvSpPr>
        <p:spPr/>
        <p:txBody>
          <a:bodyPr/>
          <a:lstStyle/>
          <a:p>
            <a:r>
              <a:rPr lang="en-US" dirty="0"/>
              <a:t>X-inactivation Partially Accounts for Wide Symptom Variation in Females with Fabry</a:t>
            </a:r>
          </a:p>
        </p:txBody>
      </p:sp>
      <p:sp>
        <p:nvSpPr>
          <p:cNvPr id="12" name="Text Placeholder 11">
            <a:extLst>
              <a:ext uri="{FF2B5EF4-FFF2-40B4-BE49-F238E27FC236}">
                <a16:creationId xmlns:a16="http://schemas.microsoft.com/office/drawing/2014/main" id="{868A8659-5EB1-46D9-87A8-F33FB3F98F57}"/>
              </a:ext>
            </a:extLst>
          </p:cNvPr>
          <p:cNvSpPr>
            <a:spLocks noGrp="1"/>
          </p:cNvSpPr>
          <p:nvPr>
            <p:ph type="body" sz="quarter" idx="23"/>
          </p:nvPr>
        </p:nvSpPr>
        <p:spPr/>
        <p:txBody>
          <a:bodyPr/>
          <a:lstStyle/>
          <a:p>
            <a:r>
              <a:rPr lang="en-US" dirty="0"/>
              <a:t>Figure reproduced from New Clinical Genetics 3e, with kind permission from Scion Publishing Ltd, © 2015</a:t>
            </a:r>
          </a:p>
          <a:p>
            <a:r>
              <a:rPr lang="en-US" dirty="0"/>
              <a:t>1. Germain DP. Orphanet J Rare Dis 2010;5:30; 2. Echeverria L, et al. Clin Genet 2016;89:44; 3. Lyon MF. Nature 1961;190:372–373; 4. Lyon MF. Acta Paediatr 2002;91(Suppl 439):107–112; 5. Chapter 7 New Clinical Genetics by Read &amp; Donnai. Available at: http://www.scionpublishing.com/resources/newclinicalgenetics/07-Clinical%20Genetics-ch07-ppp.pdf Accessed Dec 2020</a:t>
            </a:r>
          </a:p>
        </p:txBody>
      </p:sp>
      <p:sp>
        <p:nvSpPr>
          <p:cNvPr id="13" name="TextBox 12">
            <a:extLst>
              <a:ext uri="{FF2B5EF4-FFF2-40B4-BE49-F238E27FC236}">
                <a16:creationId xmlns:a16="http://schemas.microsoft.com/office/drawing/2014/main" id="{C9E61DA8-5BB1-4E8F-A8A6-F9F892FA694D}"/>
              </a:ext>
            </a:extLst>
          </p:cNvPr>
          <p:cNvSpPr txBox="1"/>
          <p:nvPr/>
        </p:nvSpPr>
        <p:spPr>
          <a:xfrm>
            <a:off x="4692651" y="1179513"/>
            <a:ext cx="4130674" cy="307777"/>
          </a:xfrm>
          <a:prstGeom prst="rect">
            <a:avLst/>
          </a:prstGeom>
          <a:noFill/>
        </p:spPr>
        <p:txBody>
          <a:bodyPr wrap="square" t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accent1"/>
                </a:solidFill>
                <a:effectLst/>
                <a:uLnTx/>
                <a:uFillTx/>
                <a:latin typeface="+mj-lt"/>
                <a:ea typeface="+mn-ea"/>
                <a:cs typeface="Arial"/>
              </a:rPr>
              <a:t>Development of Cellular Mosaicism </a:t>
            </a:r>
            <a:br>
              <a:rPr kumimoji="0" lang="en-US" sz="1000" b="1" i="0" u="none" strike="noStrike" kern="1200" cap="none" spc="0" normalizeH="0" baseline="0" noProof="0" dirty="0">
                <a:ln>
                  <a:noFill/>
                </a:ln>
                <a:solidFill>
                  <a:schemeClr val="accent1"/>
                </a:solidFill>
                <a:effectLst/>
                <a:uLnTx/>
                <a:uFillTx/>
                <a:latin typeface="+mj-lt"/>
                <a:ea typeface="+mn-ea"/>
                <a:cs typeface="Arial"/>
              </a:rPr>
            </a:br>
            <a:r>
              <a:rPr kumimoji="0" lang="en-US" sz="1000" b="1" i="0" u="none" strike="noStrike" kern="1200" cap="none" spc="0" normalizeH="0" baseline="0" noProof="0" dirty="0">
                <a:ln>
                  <a:noFill/>
                </a:ln>
                <a:solidFill>
                  <a:schemeClr val="accent1"/>
                </a:solidFill>
                <a:effectLst/>
                <a:uLnTx/>
                <a:uFillTx/>
                <a:latin typeface="+mj-lt"/>
                <a:ea typeface="+mn-ea"/>
                <a:cs typeface="Arial"/>
              </a:rPr>
              <a:t>with X-inactivation</a:t>
            </a:r>
            <a:r>
              <a:rPr kumimoji="0" lang="en-US" sz="1000" b="1" i="0" u="none" strike="noStrike" kern="1200" cap="none" spc="0" normalizeH="0" baseline="30000" noProof="0" dirty="0">
                <a:ln>
                  <a:noFill/>
                </a:ln>
                <a:solidFill>
                  <a:schemeClr val="accent1"/>
                </a:solidFill>
                <a:effectLst/>
                <a:uLnTx/>
                <a:uFillTx/>
                <a:latin typeface="+mj-lt"/>
                <a:ea typeface="+mn-ea"/>
                <a:cs typeface="Arial"/>
              </a:rPr>
              <a:t>5</a:t>
            </a:r>
            <a:endParaRPr kumimoji="0" lang="en-US" sz="1000" b="1" i="0" u="none" strike="noStrike" kern="1200" cap="none" spc="0" normalizeH="0" baseline="0" noProof="0" dirty="0">
              <a:ln>
                <a:noFill/>
              </a:ln>
              <a:solidFill>
                <a:schemeClr val="accent1"/>
              </a:solidFill>
              <a:effectLst/>
              <a:uLnTx/>
              <a:uFillTx/>
              <a:latin typeface="+mj-lt"/>
              <a:ea typeface="+mn-ea"/>
              <a:cs typeface="Arial"/>
            </a:endParaRPr>
          </a:p>
        </p:txBody>
      </p:sp>
      <p:sp>
        <p:nvSpPr>
          <p:cNvPr id="14" name="Rectangle 13">
            <a:extLst>
              <a:ext uri="{FF2B5EF4-FFF2-40B4-BE49-F238E27FC236}">
                <a16:creationId xmlns:a16="http://schemas.microsoft.com/office/drawing/2014/main" id="{DF96C935-2C08-4794-AD2D-558BAA09CE9D}"/>
              </a:ext>
            </a:extLst>
          </p:cNvPr>
          <p:cNvSpPr/>
          <p:nvPr/>
        </p:nvSpPr>
        <p:spPr>
          <a:xfrm>
            <a:off x="7079116" y="1825635"/>
            <a:ext cx="2017701" cy="461665"/>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444492"/>
                </a:solidFill>
                <a:effectLst/>
                <a:uLnTx/>
                <a:uFillTx/>
                <a:latin typeface="+mj-lt"/>
                <a:ea typeface="Arial Narrow" charset="0"/>
                <a:cs typeface="Arial Narrow" charset="0"/>
              </a:rPr>
              <a:t>Random selection in each cell with X chromosomes that remain active</a:t>
            </a:r>
          </a:p>
        </p:txBody>
      </p:sp>
      <p:sp>
        <p:nvSpPr>
          <p:cNvPr id="15" name="Rectangle 14">
            <a:extLst>
              <a:ext uri="{FF2B5EF4-FFF2-40B4-BE49-F238E27FC236}">
                <a16:creationId xmlns:a16="http://schemas.microsoft.com/office/drawing/2014/main" id="{A765E628-2012-4BD5-A12D-A304CA486504}"/>
              </a:ext>
            </a:extLst>
          </p:cNvPr>
          <p:cNvSpPr/>
          <p:nvPr/>
        </p:nvSpPr>
        <p:spPr>
          <a:xfrm>
            <a:off x="6797762" y="2568507"/>
            <a:ext cx="2268525" cy="33855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444492"/>
                </a:solidFill>
                <a:effectLst/>
                <a:uLnTx/>
                <a:uFillTx/>
                <a:latin typeface="+mj-lt"/>
                <a:ea typeface="Arial Narrow" charset="0"/>
                <a:cs typeface="Arial Narrow" charset="0"/>
              </a:rPr>
              <a:t>Each cell generates a clone, with the same X chromosome active</a:t>
            </a:r>
          </a:p>
        </p:txBody>
      </p:sp>
      <p:sp>
        <p:nvSpPr>
          <p:cNvPr id="16" name="Rectangle 15">
            <a:extLst>
              <a:ext uri="{FF2B5EF4-FFF2-40B4-BE49-F238E27FC236}">
                <a16:creationId xmlns:a16="http://schemas.microsoft.com/office/drawing/2014/main" id="{51427F50-3997-4D86-ADF1-7F9BB822DA21}"/>
              </a:ext>
            </a:extLst>
          </p:cNvPr>
          <p:cNvSpPr/>
          <p:nvPr/>
        </p:nvSpPr>
        <p:spPr>
          <a:xfrm>
            <a:off x="5747348" y="3628243"/>
            <a:ext cx="2790771" cy="5078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444492"/>
                </a:solidFill>
                <a:effectLst/>
                <a:uLnTx/>
                <a:uFillTx/>
                <a:latin typeface="+mj-lt"/>
                <a:ea typeface="Arial Narrow" charset="0"/>
                <a:cs typeface="Arial Narrow" charset="0"/>
              </a:rPr>
              <a:t>A woman is a mosaic of cloned cells, each with either a maternally derived or paternally derived X chromosome</a:t>
            </a:r>
          </a:p>
        </p:txBody>
      </p:sp>
      <p:sp>
        <p:nvSpPr>
          <p:cNvPr id="18" name="Rectangle 17">
            <a:extLst>
              <a:ext uri="{FF2B5EF4-FFF2-40B4-BE49-F238E27FC236}">
                <a16:creationId xmlns:a16="http://schemas.microsoft.com/office/drawing/2014/main" id="{44CB9F95-E393-47AA-A03F-985371A37218}"/>
              </a:ext>
            </a:extLst>
          </p:cNvPr>
          <p:cNvSpPr/>
          <p:nvPr/>
        </p:nvSpPr>
        <p:spPr>
          <a:xfrm>
            <a:off x="6684683" y="1628399"/>
            <a:ext cx="458051"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44492"/>
                </a:solidFill>
                <a:effectLst/>
                <a:uLnTx/>
                <a:uFillTx/>
                <a:latin typeface="+mj-lt"/>
                <a:ea typeface="Arial Narrow" charset="0"/>
                <a:cs typeface="Arial Narrow" charset="0"/>
              </a:rPr>
              <a:t>Barr body</a:t>
            </a:r>
          </a:p>
        </p:txBody>
      </p:sp>
      <p:cxnSp>
        <p:nvCxnSpPr>
          <p:cNvPr id="19" name="Straight Connector 18">
            <a:extLst>
              <a:ext uri="{FF2B5EF4-FFF2-40B4-BE49-F238E27FC236}">
                <a16:creationId xmlns:a16="http://schemas.microsoft.com/office/drawing/2014/main" id="{332D1CF0-CB7D-478A-882E-CF7D1B935F4A}"/>
              </a:ext>
            </a:extLst>
          </p:cNvPr>
          <p:cNvCxnSpPr/>
          <p:nvPr/>
        </p:nvCxnSpPr>
        <p:spPr>
          <a:xfrm flipH="1">
            <a:off x="6550477" y="1827009"/>
            <a:ext cx="163804"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5DE232D-9CE6-415E-8FAB-D04AFAE551AE}"/>
              </a:ext>
            </a:extLst>
          </p:cNvPr>
          <p:cNvCxnSpPr>
            <a:cxnSpLocks/>
          </p:cNvCxnSpPr>
          <p:nvPr/>
        </p:nvCxnSpPr>
        <p:spPr>
          <a:xfrm>
            <a:off x="5659116" y="2585358"/>
            <a:ext cx="0" cy="136553"/>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8F13C54-6B18-4FB8-A420-D3D9BDA12E34}"/>
              </a:ext>
            </a:extLst>
          </p:cNvPr>
          <p:cNvCxnSpPr/>
          <p:nvPr/>
        </p:nvCxnSpPr>
        <p:spPr>
          <a:xfrm>
            <a:off x="6685031" y="2462955"/>
            <a:ext cx="0" cy="218419"/>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069AB403-854A-4A60-A032-527D4314A0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38038" y="1570491"/>
            <a:ext cx="1669591" cy="2468367"/>
          </a:xfrm>
          <a:prstGeom prst="rect">
            <a:avLst/>
          </a:prstGeom>
        </p:spPr>
      </p:pic>
      <p:sp>
        <p:nvSpPr>
          <p:cNvPr id="17" name="Rectangle 16">
            <a:extLst>
              <a:ext uri="{FF2B5EF4-FFF2-40B4-BE49-F238E27FC236}">
                <a16:creationId xmlns:a16="http://schemas.microsoft.com/office/drawing/2014/main" id="{73175E9B-1A38-4A77-9E50-93EAD3664EE8}"/>
              </a:ext>
            </a:extLst>
          </p:cNvPr>
          <p:cNvSpPr/>
          <p:nvPr/>
        </p:nvSpPr>
        <p:spPr>
          <a:xfrm>
            <a:off x="4686302" y="2175504"/>
            <a:ext cx="1622862"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444492"/>
                </a:solidFill>
                <a:effectLst/>
                <a:uLnTx/>
                <a:uFillTx/>
                <a:latin typeface="+mj-lt"/>
                <a:ea typeface="Arial Narrow" charset="0"/>
                <a:cs typeface="Arial Narrow" charset="0"/>
              </a:rPr>
              <a:t>Inactivation takes place in the early embryo</a:t>
            </a:r>
          </a:p>
        </p:txBody>
      </p:sp>
      <p:sp>
        <p:nvSpPr>
          <p:cNvPr id="23" name="Slide Number Placeholder 2">
            <a:extLst>
              <a:ext uri="{FF2B5EF4-FFF2-40B4-BE49-F238E27FC236}">
                <a16:creationId xmlns:a16="http://schemas.microsoft.com/office/drawing/2014/main" id="{50C7D55E-5729-46FE-B57B-064E00D1A49F}"/>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42</a:t>
            </a:fld>
            <a:endParaRPr lang="en-US" noProof="0" dirty="0"/>
          </a:p>
        </p:txBody>
      </p:sp>
      <p:sp>
        <p:nvSpPr>
          <p:cNvPr id="24" name="TextBox 23">
            <a:extLst>
              <a:ext uri="{FF2B5EF4-FFF2-40B4-BE49-F238E27FC236}">
                <a16:creationId xmlns:a16="http://schemas.microsoft.com/office/drawing/2014/main" id="{215DE568-7663-495F-8A11-525369F88455}"/>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5" name="TextBox 24">
            <a:extLst>
              <a:ext uri="{FF2B5EF4-FFF2-40B4-BE49-F238E27FC236}">
                <a16:creationId xmlns:a16="http://schemas.microsoft.com/office/drawing/2014/main" id="{3A74A63B-B26A-478A-936B-BA12F5128DEA}"/>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ACDA89AA-0DD9-2910-B84F-E30FFF5BC14E}"/>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45936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FBDB52-AB0B-49B0-8E2B-0FEAFE2C3087}"/>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253C9452-0363-43BB-B451-1F1735A31F02}"/>
              </a:ext>
            </a:extLst>
          </p:cNvPr>
          <p:cNvSpPr>
            <a:spLocks noGrp="1"/>
          </p:cNvSpPr>
          <p:nvPr>
            <p:ph type="sldNum" sz="quarter" idx="16"/>
          </p:nvPr>
        </p:nvSpPr>
        <p:spPr/>
        <p:txBody>
          <a:bodyPr/>
          <a:lstStyle/>
          <a:p>
            <a:fld id="{6B54B0F7-55DD-40D6-B7F4-70B586885C0B}" type="slidenum">
              <a:rPr lang="en-US" noProof="0" smtClean="0"/>
              <a:pPr/>
              <a:t>43</a:t>
            </a:fld>
            <a:endParaRPr lang="en-US" noProof="0" dirty="0"/>
          </a:p>
        </p:txBody>
      </p:sp>
      <p:sp>
        <p:nvSpPr>
          <p:cNvPr id="7" name="Title 6">
            <a:extLst>
              <a:ext uri="{FF2B5EF4-FFF2-40B4-BE49-F238E27FC236}">
                <a16:creationId xmlns:a16="http://schemas.microsoft.com/office/drawing/2014/main" id="{2AF4C87C-FD1C-4F54-8B86-EA42D4E5CB32}"/>
              </a:ext>
            </a:extLst>
          </p:cNvPr>
          <p:cNvSpPr>
            <a:spLocks noGrp="1"/>
          </p:cNvSpPr>
          <p:nvPr>
            <p:ph type="title"/>
          </p:nvPr>
        </p:nvSpPr>
        <p:spPr>
          <a:xfrm>
            <a:off x="331200" y="532800"/>
            <a:ext cx="8485200" cy="561185"/>
          </a:xfrm>
        </p:spPr>
        <p:txBody>
          <a:bodyPr/>
          <a:lstStyle/>
          <a:p>
            <a:r>
              <a:rPr lang="en-US" dirty="0"/>
              <a:t>Prevalence of Fabry Disease in Females </a:t>
            </a:r>
          </a:p>
        </p:txBody>
      </p:sp>
      <p:sp>
        <p:nvSpPr>
          <p:cNvPr id="8" name="Text Placeholder 7">
            <a:extLst>
              <a:ext uri="{FF2B5EF4-FFF2-40B4-BE49-F238E27FC236}">
                <a16:creationId xmlns:a16="http://schemas.microsoft.com/office/drawing/2014/main" id="{F6D00FA4-8088-4F1A-8CAA-DA88756C8CAF}"/>
              </a:ext>
            </a:extLst>
          </p:cNvPr>
          <p:cNvSpPr>
            <a:spLocks noGrp="1"/>
          </p:cNvSpPr>
          <p:nvPr>
            <p:ph type="body" sz="quarter" idx="23"/>
          </p:nvPr>
        </p:nvSpPr>
        <p:spPr/>
        <p:txBody>
          <a:bodyPr/>
          <a:lstStyle/>
          <a:p>
            <a:r>
              <a:rPr lang="en-US" dirty="0"/>
              <a:t>GVUS, genetic variants of unclear significance</a:t>
            </a:r>
          </a:p>
          <a:p>
            <a:r>
              <a:rPr lang="en-US" dirty="0"/>
              <a:t>1. Dobyns WB. Acta Paediatr 2006;95(Suppl):11–15; 2. Gibas AL, et al. J Genet Counsel 2008;17:528­­–537; 3. Ortiz, et al. Mol Genet Metab 2018;123:416–427; 4. </a:t>
            </a:r>
            <a:r>
              <a:rPr lang="en-GB" sz="600" dirty="0">
                <a:solidFill>
                  <a:schemeClr val="bg2">
                    <a:lumMod val="25000"/>
                  </a:schemeClr>
                </a:solidFill>
              </a:rPr>
              <a:t>Wilcox WR, et al. Mol Genet </a:t>
            </a:r>
            <a:r>
              <a:rPr lang="en-GB" sz="600" dirty="0" err="1">
                <a:solidFill>
                  <a:schemeClr val="bg2">
                    <a:lumMod val="25000"/>
                  </a:schemeClr>
                </a:solidFill>
              </a:rPr>
              <a:t>Metab</a:t>
            </a:r>
            <a:r>
              <a:rPr lang="en-GB" sz="600" dirty="0">
                <a:solidFill>
                  <a:schemeClr val="bg2">
                    <a:lumMod val="25000"/>
                  </a:schemeClr>
                </a:solidFill>
              </a:rPr>
              <a:t> 2008;93:112–128</a:t>
            </a:r>
            <a:r>
              <a:rPr lang="en-US" dirty="0"/>
              <a:t>  5. Desnick RJ, et al. </a:t>
            </a:r>
            <a:r>
              <a:rPr lang="el-GR" dirty="0"/>
              <a:t>α-</a:t>
            </a:r>
            <a:r>
              <a:rPr lang="en-US" dirty="0"/>
              <a:t>Galactosidase A Deficiency: Fabry Disease. In: Valle D, et al; eds. New York, NY. McGraw Hill, 2001; 6. Laney DA &amp; Fernhoff PM. J Genet Couns 2008;17:79–83</a:t>
            </a:r>
          </a:p>
        </p:txBody>
      </p:sp>
      <p:sp>
        <p:nvSpPr>
          <p:cNvPr id="9" name="Text Placeholder 9">
            <a:extLst>
              <a:ext uri="{FF2B5EF4-FFF2-40B4-BE49-F238E27FC236}">
                <a16:creationId xmlns:a16="http://schemas.microsoft.com/office/drawing/2014/main" id="{0D02ACBC-1264-4D50-A29C-82AF6AF7AFC0}"/>
              </a:ext>
            </a:extLst>
          </p:cNvPr>
          <p:cNvSpPr txBox="1">
            <a:spLocks/>
          </p:cNvSpPr>
          <p:nvPr/>
        </p:nvSpPr>
        <p:spPr>
          <a:xfrm>
            <a:off x="363000" y="941579"/>
            <a:ext cx="6898766" cy="1785755"/>
          </a:xfrm>
          <a:prstGeom prst="rect">
            <a:avLst/>
          </a:prstGeom>
          <a:solidFill>
            <a:schemeClr val="accent1"/>
          </a:solidFill>
        </p:spPr>
        <p:txBody>
          <a:bodyPr vert="horz" lIns="91440" tIns="9144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buBlip>
                <a:blip r:embed="rId3"/>
              </a:buBlip>
            </a:pPr>
            <a:r>
              <a:rPr lang="en-US" dirty="0">
                <a:solidFill>
                  <a:schemeClr val="bg1"/>
                </a:solidFill>
              </a:rPr>
              <a:t>Accurate estimation of Fabry disease occurrence in females is challenging due to:</a:t>
            </a:r>
            <a:r>
              <a:rPr lang="en-US" baseline="30000" dirty="0">
                <a:solidFill>
                  <a:schemeClr val="bg1"/>
                </a:solidFill>
              </a:rPr>
              <a:t>1–4</a:t>
            </a:r>
          </a:p>
          <a:p>
            <a:pPr lvl="2">
              <a:buBlip>
                <a:blip r:embed="rId3"/>
              </a:buBlip>
            </a:pPr>
            <a:r>
              <a:rPr lang="en-US" dirty="0">
                <a:solidFill>
                  <a:schemeClr val="bg1"/>
                </a:solidFill>
              </a:rPr>
              <a:t>Phenotypic heterogeneity</a:t>
            </a:r>
          </a:p>
          <a:p>
            <a:pPr lvl="2">
              <a:buBlip>
                <a:blip r:embed="rId3"/>
              </a:buBlip>
            </a:pPr>
            <a:r>
              <a:rPr lang="en-US" dirty="0">
                <a:solidFill>
                  <a:schemeClr val="bg1"/>
                </a:solidFill>
              </a:rPr>
              <a:t>Delayed/under diagnosis</a:t>
            </a:r>
          </a:p>
          <a:p>
            <a:pPr lvl="2">
              <a:buBlip>
                <a:blip r:embed="rId3"/>
              </a:buBlip>
            </a:pPr>
            <a:r>
              <a:rPr lang="en-US" dirty="0">
                <a:solidFill>
                  <a:schemeClr val="bg1"/>
                </a:solidFill>
              </a:rPr>
              <a:t>Variable presentation</a:t>
            </a:r>
          </a:p>
          <a:p>
            <a:pPr lvl="2">
              <a:buBlip>
                <a:blip r:embed="rId3"/>
              </a:buBlip>
            </a:pPr>
            <a:r>
              <a:rPr lang="en-US" dirty="0">
                <a:solidFill>
                  <a:schemeClr val="bg1"/>
                </a:solidFill>
              </a:rPr>
              <a:t>Non-specific symptoms</a:t>
            </a:r>
          </a:p>
          <a:p>
            <a:pPr lvl="2">
              <a:buBlip>
                <a:blip r:embed="rId3"/>
              </a:buBlip>
            </a:pPr>
            <a:r>
              <a:rPr lang="en-US" dirty="0">
                <a:solidFill>
                  <a:schemeClr val="bg1"/>
                </a:solidFill>
              </a:rPr>
              <a:t>Spectrum of pathogenic variants</a:t>
            </a:r>
          </a:p>
          <a:p>
            <a:pPr lvl="2">
              <a:buBlip>
                <a:blip r:embed="rId3"/>
              </a:buBlip>
            </a:pPr>
            <a:r>
              <a:rPr lang="en-US" dirty="0">
                <a:solidFill>
                  <a:schemeClr val="bg1"/>
                </a:solidFill>
              </a:rPr>
              <a:t>Occurrence of variants of uncertain significance</a:t>
            </a:r>
          </a:p>
        </p:txBody>
      </p:sp>
      <p:sp>
        <p:nvSpPr>
          <p:cNvPr id="10" name="Text Placeholder 9">
            <a:extLst>
              <a:ext uri="{FF2B5EF4-FFF2-40B4-BE49-F238E27FC236}">
                <a16:creationId xmlns:a16="http://schemas.microsoft.com/office/drawing/2014/main" id="{ECFB2A61-A9FA-46D0-8C55-94F344F0DCEC}"/>
              </a:ext>
            </a:extLst>
          </p:cNvPr>
          <p:cNvSpPr txBox="1">
            <a:spLocks/>
          </p:cNvSpPr>
          <p:nvPr/>
        </p:nvSpPr>
        <p:spPr>
          <a:xfrm>
            <a:off x="331200" y="2840890"/>
            <a:ext cx="8491800" cy="1285852"/>
          </a:xfrm>
          <a:prstGeom prst="rect">
            <a:avLst/>
          </a:prstGeom>
          <a:solidFill>
            <a:schemeClr val="accent1"/>
          </a:solidFill>
        </p:spPr>
        <p:txBody>
          <a:bodyPr vert="horz" lIns="91440" tIns="91440" rIns="9144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buBlip>
                <a:blip r:embed="rId3"/>
              </a:buBlip>
            </a:pPr>
            <a:r>
              <a:rPr lang="en-US" dirty="0">
                <a:solidFill>
                  <a:schemeClr val="bg1"/>
                </a:solidFill>
              </a:rPr>
              <a:t>Screening studies report a Fabry disease frequency of ~1:40,000 males</a:t>
            </a:r>
            <a:r>
              <a:rPr lang="en-US" baseline="30000" dirty="0">
                <a:solidFill>
                  <a:schemeClr val="bg1"/>
                </a:solidFill>
              </a:rPr>
              <a:t>5</a:t>
            </a:r>
          </a:p>
          <a:p>
            <a:pPr lvl="2">
              <a:buBlip>
                <a:blip r:embed="rId3"/>
              </a:buBlip>
            </a:pPr>
            <a:r>
              <a:rPr lang="en-US" dirty="0">
                <a:solidFill>
                  <a:schemeClr val="bg1"/>
                </a:solidFill>
              </a:rPr>
              <a:t>As the </a:t>
            </a:r>
            <a:r>
              <a:rPr lang="en-US" i="1" dirty="0">
                <a:solidFill>
                  <a:schemeClr val="bg1"/>
                </a:solidFill>
              </a:rPr>
              <a:t>GLA</a:t>
            </a:r>
            <a:r>
              <a:rPr lang="en-US" dirty="0">
                <a:solidFill>
                  <a:schemeClr val="bg1"/>
                </a:solidFill>
              </a:rPr>
              <a:t> gene is located on the X-chromosome, females would be expected to have double the prevalence of Fabry vs males (1:20,000 vs 1:40,000)</a:t>
            </a:r>
            <a:r>
              <a:rPr lang="en-US" baseline="30000" dirty="0">
                <a:solidFill>
                  <a:schemeClr val="bg1"/>
                </a:solidFill>
              </a:rPr>
              <a:t>6</a:t>
            </a:r>
          </a:p>
          <a:p>
            <a:pPr lvl="1">
              <a:buBlip>
                <a:blip r:embed="rId3"/>
              </a:buBlip>
            </a:pPr>
            <a:r>
              <a:rPr lang="en-US" dirty="0">
                <a:solidFill>
                  <a:schemeClr val="bg1"/>
                </a:solidFill>
              </a:rPr>
              <a:t>The prevalence of non classic disease is likely higher in females. Historically prevalence was based on classic phenotypes and did not take into account patients with non classic.</a:t>
            </a:r>
          </a:p>
        </p:txBody>
      </p:sp>
      <p:sp>
        <p:nvSpPr>
          <p:cNvPr id="11" name="Rectangle 10">
            <a:extLst>
              <a:ext uri="{FF2B5EF4-FFF2-40B4-BE49-F238E27FC236}">
                <a16:creationId xmlns:a16="http://schemas.microsoft.com/office/drawing/2014/main" id="{9745C780-BFE0-4CAF-B7C5-8F8F97ACE3EB}"/>
              </a:ext>
            </a:extLst>
          </p:cNvPr>
          <p:cNvSpPr/>
          <p:nvPr/>
        </p:nvSpPr>
        <p:spPr>
          <a:xfrm>
            <a:off x="7274828" y="892618"/>
            <a:ext cx="1535435" cy="2231380"/>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900" b="1" i="0" u="none" strike="noStrike" kern="1200" cap="none" spc="50" normalizeH="0" baseline="0" noProof="0" dirty="0">
                <a:ln w="0"/>
                <a:solidFill>
                  <a:schemeClr val="accent2"/>
                </a:solidFill>
                <a:effectLst>
                  <a:innerShdw blurRad="63500" dist="50800" dir="13500000">
                    <a:srgbClr val="000000">
                      <a:alpha val="50000"/>
                    </a:srgbClr>
                  </a:innerShdw>
                </a:effectLst>
                <a:uLnTx/>
                <a:uFillTx/>
                <a:latin typeface="Arial"/>
                <a:ea typeface="+mn-ea"/>
                <a:cs typeface="Arial"/>
              </a:rPr>
              <a:t>?</a:t>
            </a:r>
          </a:p>
        </p:txBody>
      </p:sp>
      <p:sp>
        <p:nvSpPr>
          <p:cNvPr id="12" name="TextBox 11">
            <a:extLst>
              <a:ext uri="{FF2B5EF4-FFF2-40B4-BE49-F238E27FC236}">
                <a16:creationId xmlns:a16="http://schemas.microsoft.com/office/drawing/2014/main" id="{97CA8878-D14A-4311-AC53-3DC99A64888B}"/>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3" name="TextBox 12">
            <a:extLst>
              <a:ext uri="{FF2B5EF4-FFF2-40B4-BE49-F238E27FC236}">
                <a16:creationId xmlns:a16="http://schemas.microsoft.com/office/drawing/2014/main" id="{E315F041-91C0-43EB-89F9-E5E64C51E5A8}"/>
              </a:ext>
            </a:extLst>
          </p:cNvPr>
          <p:cNvSpPr txBox="1"/>
          <p:nvPr/>
        </p:nvSpPr>
        <p:spPr>
          <a:xfrm>
            <a:off x="7364002"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5ADF393B-EC1C-17C5-E6F0-0859D425435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276660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D52F75ED-CCE1-4964-97DC-CD69ACA12602}"/>
              </a:ext>
            </a:extLst>
          </p:cNvPr>
          <p:cNvSpPr>
            <a:spLocks noGrp="1"/>
          </p:cNvSpPr>
          <p:nvPr>
            <p:ph type="body" sz="quarter" idx="23"/>
          </p:nvPr>
        </p:nvSpPr>
        <p:spPr>
          <a:xfrm>
            <a:off x="2312103" y="2265747"/>
            <a:ext cx="4519794" cy="332399"/>
          </a:xfrm>
        </p:spPr>
        <p:txBody>
          <a:bodyPr/>
          <a:lstStyle/>
          <a:p>
            <a:pPr algn="ctr"/>
            <a:r>
              <a:rPr lang="en-US" dirty="0"/>
              <a:t>Clinical Challenge of Fabry Disease</a:t>
            </a:r>
          </a:p>
        </p:txBody>
      </p:sp>
      <p:sp>
        <p:nvSpPr>
          <p:cNvPr id="2" name="Footer Placeholder 1">
            <a:extLst>
              <a:ext uri="{FF2B5EF4-FFF2-40B4-BE49-F238E27FC236}">
                <a16:creationId xmlns:a16="http://schemas.microsoft.com/office/drawing/2014/main" id="{7943288B-715D-4122-AAB3-8FD2DC625748}"/>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CD46426B-9C34-321A-49C3-448350A22F7D}"/>
              </a:ext>
            </a:extLst>
          </p:cNvPr>
          <p:cNvSpPr txBox="1"/>
          <p:nvPr/>
        </p:nvSpPr>
        <p:spPr>
          <a:xfrm>
            <a:off x="7786915" y="4866501"/>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67886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AA4E8748-9CAF-4606-A6D2-EF9DFC04D38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10" name="Text Placeholder 9">
            <a:extLst>
              <a:ext uri="{FF2B5EF4-FFF2-40B4-BE49-F238E27FC236}">
                <a16:creationId xmlns:a16="http://schemas.microsoft.com/office/drawing/2014/main" id="{7BF24A0C-FC4E-4639-8103-1061A658C93D}"/>
              </a:ext>
            </a:extLst>
          </p:cNvPr>
          <p:cNvSpPr>
            <a:spLocks noGrp="1"/>
          </p:cNvSpPr>
          <p:nvPr>
            <p:ph type="body" sz="quarter" idx="21"/>
          </p:nvPr>
        </p:nvSpPr>
        <p:spPr>
          <a:xfrm>
            <a:off x="327600" y="975297"/>
            <a:ext cx="8478000" cy="1469057"/>
          </a:xfrm>
          <a:solidFill>
            <a:schemeClr val="accent1"/>
          </a:solidFill>
          <a:ln>
            <a:noFill/>
          </a:ln>
        </p:spPr>
        <p:txBody>
          <a:bodyPr lIns="91440" tIns="91440" rIns="91440" bIns="91440">
            <a:spAutoFit/>
          </a:bodyPr>
          <a:lstStyle/>
          <a:p>
            <a:pPr>
              <a:spcAft>
                <a:spcPts val="300"/>
              </a:spcAft>
            </a:pPr>
            <a:r>
              <a:rPr lang="en-US" sz="1100" b="1" dirty="0">
                <a:solidFill>
                  <a:schemeClr val="bg1"/>
                </a:solidFill>
              </a:rPr>
              <a:t>Complex Diagnosis</a:t>
            </a:r>
            <a:r>
              <a:rPr lang="en-US" sz="1100" b="1" baseline="30000" dirty="0">
                <a:solidFill>
                  <a:schemeClr val="bg1"/>
                </a:solidFill>
              </a:rPr>
              <a:t>1</a:t>
            </a:r>
          </a:p>
          <a:p>
            <a:pPr marL="182880" lvl="1" indent="-182880">
              <a:buBlip>
                <a:blip r:embed="rId2"/>
              </a:buBlip>
            </a:pPr>
            <a:r>
              <a:rPr lang="en-US" sz="1100" dirty="0">
                <a:solidFill>
                  <a:schemeClr val="bg1"/>
                </a:solidFill>
              </a:rPr>
              <a:t>Heterogeneous and variable clinical course</a:t>
            </a:r>
            <a:r>
              <a:rPr lang="en-US" sz="1100" baseline="30000" dirty="0">
                <a:solidFill>
                  <a:schemeClr val="bg1"/>
                </a:solidFill>
              </a:rPr>
              <a:t>2</a:t>
            </a:r>
            <a:r>
              <a:rPr lang="en-US" sz="1100" dirty="0">
                <a:solidFill>
                  <a:schemeClr val="bg1"/>
                </a:solidFill>
              </a:rPr>
              <a:t> </a:t>
            </a:r>
          </a:p>
          <a:p>
            <a:pPr marL="182880" lvl="1" indent="-182880">
              <a:buBlip>
                <a:blip r:embed="rId2"/>
              </a:buBlip>
            </a:pPr>
            <a:r>
              <a:rPr lang="en-US" sz="1100" dirty="0">
                <a:solidFill>
                  <a:schemeClr val="bg1"/>
                </a:solidFill>
              </a:rPr>
              <a:t>Rare disease with lack of awareness in the clinical community</a:t>
            </a:r>
            <a:r>
              <a:rPr lang="en-US" sz="1100" baseline="30000" dirty="0">
                <a:solidFill>
                  <a:schemeClr val="bg1"/>
                </a:solidFill>
              </a:rPr>
              <a:t>1</a:t>
            </a:r>
          </a:p>
          <a:p>
            <a:pPr marL="182880" lvl="1" indent="-182880">
              <a:buBlip>
                <a:blip r:embed="rId2"/>
              </a:buBlip>
            </a:pPr>
            <a:r>
              <a:rPr lang="en-US" sz="1100" dirty="0">
                <a:solidFill>
                  <a:schemeClr val="bg1"/>
                </a:solidFill>
              </a:rPr>
              <a:t>Patients present at non-specialist therapeutic units</a:t>
            </a:r>
            <a:r>
              <a:rPr lang="en-US" sz="1100" baseline="30000" dirty="0">
                <a:solidFill>
                  <a:schemeClr val="bg1"/>
                </a:solidFill>
              </a:rPr>
              <a:t>1</a:t>
            </a:r>
          </a:p>
          <a:p>
            <a:pPr marL="182880" lvl="1" indent="-182880">
              <a:buBlip>
                <a:blip r:embed="rId2"/>
              </a:buBlip>
            </a:pPr>
            <a:r>
              <a:rPr lang="en-US" sz="1100" dirty="0">
                <a:solidFill>
                  <a:schemeClr val="bg1"/>
                </a:solidFill>
              </a:rPr>
              <a:t>A wide range of physicians could be responsible for the diagnosis,</a:t>
            </a:r>
            <a:br>
              <a:rPr lang="en-US" sz="1100" dirty="0">
                <a:solidFill>
                  <a:schemeClr val="bg1"/>
                </a:solidFill>
              </a:rPr>
            </a:br>
            <a:r>
              <a:rPr lang="en-US" sz="1100" dirty="0">
                <a:solidFill>
                  <a:schemeClr val="bg1"/>
                </a:solidFill>
              </a:rPr>
              <a:t>referral, and/or management of patients with Fabry disease</a:t>
            </a:r>
            <a:r>
              <a:rPr lang="en-US" sz="1100" baseline="30000" dirty="0">
                <a:solidFill>
                  <a:schemeClr val="bg1"/>
                </a:solidFill>
              </a:rPr>
              <a:t>3</a:t>
            </a:r>
          </a:p>
        </p:txBody>
      </p:sp>
      <p:sp>
        <p:nvSpPr>
          <p:cNvPr id="8" name="Title 7">
            <a:extLst>
              <a:ext uri="{FF2B5EF4-FFF2-40B4-BE49-F238E27FC236}">
                <a16:creationId xmlns:a16="http://schemas.microsoft.com/office/drawing/2014/main" id="{096A03D9-1B84-4AFA-A4A2-F9444C306161}"/>
              </a:ext>
            </a:extLst>
          </p:cNvPr>
          <p:cNvSpPr>
            <a:spLocks noGrp="1"/>
          </p:cNvSpPr>
          <p:nvPr>
            <p:ph type="title"/>
          </p:nvPr>
        </p:nvSpPr>
        <p:spPr/>
        <p:txBody>
          <a:bodyPr/>
          <a:lstStyle/>
          <a:p>
            <a:r>
              <a:rPr lang="en-US" dirty="0"/>
              <a:t>Challenge of Fabry Disease Diagnosis</a:t>
            </a:r>
          </a:p>
        </p:txBody>
      </p:sp>
      <p:sp>
        <p:nvSpPr>
          <p:cNvPr id="12" name="Text Placeholder 11">
            <a:extLst>
              <a:ext uri="{FF2B5EF4-FFF2-40B4-BE49-F238E27FC236}">
                <a16:creationId xmlns:a16="http://schemas.microsoft.com/office/drawing/2014/main" id="{773A7911-86DF-46FD-A0F0-0F17F5E43F04}"/>
              </a:ext>
            </a:extLst>
          </p:cNvPr>
          <p:cNvSpPr>
            <a:spLocks noGrp="1"/>
          </p:cNvSpPr>
          <p:nvPr>
            <p:ph type="body" sz="quarter" idx="23"/>
          </p:nvPr>
        </p:nvSpPr>
        <p:spPr/>
        <p:txBody>
          <a:bodyPr/>
          <a:lstStyle/>
          <a:p>
            <a:r>
              <a:rPr lang="en-US" dirty="0"/>
              <a:t>1. Gibas AL, et al. J Genet Counsel 2008;17:528­­–537; 2. Hoffmann B, Mayatepak E. Dtsch Arztebl Int 2009;106:440­–447; 3. Lidove, et al. Clin Genet 2012;81(6):571–577; </a:t>
            </a:r>
            <a:br>
              <a:rPr lang="en-US" dirty="0"/>
            </a:br>
            <a:r>
              <a:rPr lang="en-US" dirty="0"/>
              <a:t>4. Dobyns WB. Acta Paediatr 2006;95:11–15</a:t>
            </a:r>
          </a:p>
        </p:txBody>
      </p:sp>
      <p:sp>
        <p:nvSpPr>
          <p:cNvPr id="15" name="Text Placeholder 9">
            <a:extLst>
              <a:ext uri="{FF2B5EF4-FFF2-40B4-BE49-F238E27FC236}">
                <a16:creationId xmlns:a16="http://schemas.microsoft.com/office/drawing/2014/main" id="{A9C9EB8F-1453-4D02-976C-F8D983D231DD}"/>
              </a:ext>
            </a:extLst>
          </p:cNvPr>
          <p:cNvSpPr txBox="1">
            <a:spLocks/>
          </p:cNvSpPr>
          <p:nvPr/>
        </p:nvSpPr>
        <p:spPr>
          <a:xfrm>
            <a:off x="327600" y="2605921"/>
            <a:ext cx="8478000" cy="1680653"/>
          </a:xfrm>
          <a:prstGeom prst="rect">
            <a:avLst/>
          </a:prstGeom>
          <a:solidFill>
            <a:schemeClr val="accent1"/>
          </a:solidFill>
          <a:ln>
            <a:noFill/>
          </a:ln>
        </p:spPr>
        <p:txBody>
          <a:bodyPr vert="horz" lIns="91440" tIns="91440" rIns="91440" bIns="9144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Aft>
                <a:spcPts val="300"/>
              </a:spcAft>
              <a:buNone/>
            </a:pPr>
            <a:r>
              <a:rPr lang="en-US" sz="1100" b="1" dirty="0">
                <a:solidFill>
                  <a:schemeClr val="bg1"/>
                </a:solidFill>
              </a:rPr>
              <a:t>Additional Challenges in Females</a:t>
            </a:r>
            <a:r>
              <a:rPr lang="en-US" sz="1100" b="1" baseline="30000" dirty="0">
                <a:solidFill>
                  <a:schemeClr val="bg1"/>
                </a:solidFill>
              </a:rPr>
              <a:t>1</a:t>
            </a:r>
          </a:p>
          <a:p>
            <a:pPr marL="182880" lvl="1" indent="-182880">
              <a:buBlip>
                <a:blip r:embed="rId2"/>
              </a:buBlip>
            </a:pPr>
            <a:r>
              <a:rPr lang="en-US" sz="1100" dirty="0">
                <a:solidFill>
                  <a:schemeClr val="bg1"/>
                </a:solidFill>
              </a:rPr>
              <a:t>Symptom variability is particularly pronounced</a:t>
            </a:r>
            <a:r>
              <a:rPr lang="en-US" sz="1100" baseline="30000" dirty="0">
                <a:solidFill>
                  <a:schemeClr val="bg1"/>
                </a:solidFill>
              </a:rPr>
              <a:t>4</a:t>
            </a:r>
          </a:p>
          <a:p>
            <a:pPr marL="182880" lvl="1" indent="-182880">
              <a:buBlip>
                <a:blip r:embed="rId2"/>
              </a:buBlip>
            </a:pPr>
            <a:r>
              <a:rPr lang="en-US" sz="1100" dirty="0">
                <a:solidFill>
                  <a:schemeClr val="bg1"/>
                </a:solidFill>
              </a:rPr>
              <a:t>Devalued status with some clinicians as ‘carriers’</a:t>
            </a:r>
            <a:r>
              <a:rPr lang="en-US" sz="1100" baseline="30000" dirty="0">
                <a:solidFill>
                  <a:schemeClr val="bg1"/>
                </a:solidFill>
              </a:rPr>
              <a:t>1</a:t>
            </a:r>
          </a:p>
          <a:p>
            <a:pPr marL="182880" lvl="1" indent="-182880">
              <a:buBlip>
                <a:blip r:embed="rId2"/>
              </a:buBlip>
            </a:pPr>
            <a:r>
              <a:rPr lang="en-US" sz="1100" dirty="0">
                <a:solidFill>
                  <a:schemeClr val="bg1"/>
                </a:solidFill>
              </a:rPr>
              <a:t>Gender inequality persists in healthcare provision</a:t>
            </a:r>
            <a:r>
              <a:rPr lang="en-US" sz="1100" baseline="30000" dirty="0">
                <a:solidFill>
                  <a:schemeClr val="bg1"/>
                </a:solidFill>
              </a:rPr>
              <a:t>1</a:t>
            </a:r>
          </a:p>
          <a:p>
            <a:pPr marL="365760" lvl="2" indent="-182880">
              <a:buBlip>
                <a:blip r:embed="rId2"/>
              </a:buBlip>
            </a:pPr>
            <a:r>
              <a:rPr lang="en-US" sz="1100" dirty="0">
                <a:solidFill>
                  <a:schemeClr val="bg1"/>
                </a:solidFill>
              </a:rPr>
              <a:t>In medicine generally, females are referred for medical care less often and are </a:t>
            </a:r>
            <a:br>
              <a:rPr lang="en-US" sz="1100" dirty="0">
                <a:solidFill>
                  <a:schemeClr val="bg1"/>
                </a:solidFill>
              </a:rPr>
            </a:br>
            <a:r>
              <a:rPr lang="en-US" sz="1100" dirty="0">
                <a:solidFill>
                  <a:schemeClr val="bg1"/>
                </a:solidFill>
              </a:rPr>
              <a:t>managed less aggressively than men</a:t>
            </a:r>
          </a:p>
          <a:p>
            <a:pPr marL="182880" lvl="1" indent="-182880">
              <a:buBlip>
                <a:blip r:embed="rId2"/>
              </a:buBlip>
            </a:pPr>
            <a:r>
              <a:rPr lang="en-US" sz="1100" dirty="0">
                <a:solidFill>
                  <a:schemeClr val="bg1"/>
                </a:solidFill>
              </a:rPr>
              <a:t>Females are more likely than males to have their symptoms ascribed to psychosomatic illness</a:t>
            </a:r>
            <a:r>
              <a:rPr lang="en-US" sz="1100" baseline="30000" dirty="0">
                <a:solidFill>
                  <a:schemeClr val="bg1"/>
                </a:solidFill>
              </a:rPr>
              <a:t>1</a:t>
            </a:r>
          </a:p>
        </p:txBody>
      </p:sp>
      <p:sp>
        <p:nvSpPr>
          <p:cNvPr id="13" name="Slide Number Placeholder 2">
            <a:extLst>
              <a:ext uri="{FF2B5EF4-FFF2-40B4-BE49-F238E27FC236}">
                <a16:creationId xmlns:a16="http://schemas.microsoft.com/office/drawing/2014/main" id="{9608A66A-759F-4D4E-BFCB-04A5EFD3B8CE}"/>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45</a:t>
            </a:fld>
            <a:endParaRPr lang="en-US" noProof="0" dirty="0"/>
          </a:p>
        </p:txBody>
      </p:sp>
      <p:pic>
        <p:nvPicPr>
          <p:cNvPr id="16" name="Graphic 15">
            <a:extLst>
              <a:ext uri="{FF2B5EF4-FFF2-40B4-BE49-F238E27FC236}">
                <a16:creationId xmlns:a16="http://schemas.microsoft.com/office/drawing/2014/main" id="{2C1B6BC9-0BA9-4AA2-A3EB-850F61A8A3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70875" y="1286968"/>
            <a:ext cx="414815" cy="1112185"/>
          </a:xfrm>
          <a:prstGeom prst="rect">
            <a:avLst/>
          </a:prstGeom>
        </p:spPr>
      </p:pic>
      <p:pic>
        <p:nvPicPr>
          <p:cNvPr id="18" name="Graphic 17">
            <a:extLst>
              <a:ext uri="{FF2B5EF4-FFF2-40B4-BE49-F238E27FC236}">
                <a16:creationId xmlns:a16="http://schemas.microsoft.com/office/drawing/2014/main" id="{EB04F8F5-999F-4A12-A308-209AEB1BDDE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01025" y="2946069"/>
            <a:ext cx="414815" cy="1112185"/>
          </a:xfrm>
          <a:prstGeom prst="rect">
            <a:avLst/>
          </a:prstGeom>
        </p:spPr>
      </p:pic>
      <p:pic>
        <p:nvPicPr>
          <p:cNvPr id="22" name="Graphic 21">
            <a:extLst>
              <a:ext uri="{FF2B5EF4-FFF2-40B4-BE49-F238E27FC236}">
                <a16:creationId xmlns:a16="http://schemas.microsoft.com/office/drawing/2014/main" id="{CBB911DF-2607-47A7-8E05-332A7651749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38015" y="1260299"/>
            <a:ext cx="363010" cy="1153852"/>
          </a:xfrm>
          <a:prstGeom prst="rect">
            <a:avLst/>
          </a:prstGeom>
        </p:spPr>
      </p:pic>
      <p:sp>
        <p:nvSpPr>
          <p:cNvPr id="2" name="TextBox 1">
            <a:extLst>
              <a:ext uri="{FF2B5EF4-FFF2-40B4-BE49-F238E27FC236}">
                <a16:creationId xmlns:a16="http://schemas.microsoft.com/office/drawing/2014/main" id="{CF84FBC2-D1AF-CD2A-DBE8-677ABC893398}"/>
              </a:ext>
            </a:extLst>
          </p:cNvPr>
          <p:cNvSpPr txBox="1"/>
          <p:nvPr/>
        </p:nvSpPr>
        <p:spPr>
          <a:xfrm>
            <a:off x="7284740"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89646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AA4E8748-9CAF-4606-A6D2-EF9DFC04D38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10" name="Text Placeholder 9">
            <a:extLst>
              <a:ext uri="{FF2B5EF4-FFF2-40B4-BE49-F238E27FC236}">
                <a16:creationId xmlns:a16="http://schemas.microsoft.com/office/drawing/2014/main" id="{7BF24A0C-FC4E-4639-8103-1061A658C93D}"/>
              </a:ext>
            </a:extLst>
          </p:cNvPr>
          <p:cNvSpPr>
            <a:spLocks noGrp="1"/>
          </p:cNvSpPr>
          <p:nvPr>
            <p:ph type="body" sz="quarter" idx="21"/>
          </p:nvPr>
        </p:nvSpPr>
        <p:spPr>
          <a:xfrm>
            <a:off x="331524" y="942753"/>
            <a:ext cx="2789677" cy="3419697"/>
          </a:xfrm>
          <a:solidFill>
            <a:schemeClr val="accent1"/>
          </a:solidFill>
        </p:spPr>
        <p:txBody>
          <a:bodyPr lIns="91440" tIns="91440" rIns="91440" bIns="91440">
            <a:noAutofit/>
          </a:bodyPr>
          <a:lstStyle/>
          <a:p>
            <a:pPr marL="182880" lvl="1" indent="-182880">
              <a:spcAft>
                <a:spcPts val="500"/>
              </a:spcAft>
              <a:buBlip>
                <a:blip r:embed="rId2"/>
              </a:buBlip>
            </a:pPr>
            <a:r>
              <a:rPr lang="en-US" sz="1050" spc="-10" dirty="0">
                <a:solidFill>
                  <a:schemeClr val="bg1"/>
                </a:solidFill>
              </a:rPr>
              <a:t>Misdiagnoses and diagnostic delays are common and permit progressive, irreversible tissue damage</a:t>
            </a:r>
            <a:r>
              <a:rPr lang="en-US" sz="1050" spc="-10" baseline="30000" dirty="0">
                <a:solidFill>
                  <a:schemeClr val="bg1"/>
                </a:solidFill>
              </a:rPr>
              <a:t>1</a:t>
            </a:r>
          </a:p>
          <a:p>
            <a:pPr marL="182880" lvl="1" indent="-182880">
              <a:spcAft>
                <a:spcPts val="500"/>
              </a:spcAft>
              <a:buBlip>
                <a:blip r:embed="rId2"/>
              </a:buBlip>
            </a:pPr>
            <a:r>
              <a:rPr lang="en-US" sz="1050" dirty="0">
                <a:solidFill>
                  <a:schemeClr val="bg1"/>
                </a:solidFill>
              </a:rPr>
              <a:t>Fabry Registry data:</a:t>
            </a:r>
            <a:r>
              <a:rPr lang="en-US" sz="1050" baseline="30000" dirty="0">
                <a:solidFill>
                  <a:schemeClr val="bg1"/>
                </a:solidFill>
              </a:rPr>
              <a:t>2</a:t>
            </a:r>
          </a:p>
          <a:p>
            <a:pPr marL="365760" lvl="1" indent="-182880">
              <a:spcAft>
                <a:spcPts val="500"/>
              </a:spcAft>
              <a:buBlip>
                <a:blip r:embed="rId2"/>
              </a:buBlip>
            </a:pPr>
            <a:r>
              <a:rPr lang="en-US" sz="1050" dirty="0">
                <a:solidFill>
                  <a:schemeClr val="bg1"/>
                </a:solidFill>
              </a:rPr>
              <a:t>Median age at symptom onset </a:t>
            </a:r>
            <a:br>
              <a:rPr lang="en-US" sz="1050" dirty="0">
                <a:solidFill>
                  <a:schemeClr val="bg1"/>
                </a:solidFill>
              </a:rPr>
            </a:br>
            <a:r>
              <a:rPr lang="en-US" sz="1050" dirty="0">
                <a:solidFill>
                  <a:schemeClr val="bg1"/>
                </a:solidFill>
              </a:rPr>
              <a:t>is 9 years for males and </a:t>
            </a:r>
            <a:br>
              <a:rPr lang="en-US" sz="1050" dirty="0">
                <a:solidFill>
                  <a:schemeClr val="bg1"/>
                </a:solidFill>
              </a:rPr>
            </a:br>
            <a:r>
              <a:rPr lang="en-US" sz="1050" dirty="0">
                <a:solidFill>
                  <a:schemeClr val="bg1"/>
                </a:solidFill>
              </a:rPr>
              <a:t>13 years for females</a:t>
            </a:r>
          </a:p>
          <a:p>
            <a:pPr marL="365760" lvl="1" indent="-182880">
              <a:spcAft>
                <a:spcPts val="500"/>
              </a:spcAft>
              <a:buBlip>
                <a:blip r:embed="rId2"/>
              </a:buBlip>
            </a:pPr>
            <a:r>
              <a:rPr lang="en-US" sz="1050" dirty="0">
                <a:solidFill>
                  <a:schemeClr val="bg1"/>
                </a:solidFill>
              </a:rPr>
              <a:t>Median age of diagnosis is </a:t>
            </a:r>
            <a:br>
              <a:rPr lang="en-US" sz="1050" dirty="0">
                <a:solidFill>
                  <a:schemeClr val="bg1"/>
                </a:solidFill>
              </a:rPr>
            </a:br>
            <a:r>
              <a:rPr lang="en-US" sz="1050" dirty="0">
                <a:solidFill>
                  <a:schemeClr val="bg1"/>
                </a:solidFill>
              </a:rPr>
              <a:t>24 years in males and 31 years </a:t>
            </a:r>
            <a:br>
              <a:rPr lang="en-US" sz="1050" dirty="0">
                <a:solidFill>
                  <a:schemeClr val="bg1"/>
                </a:solidFill>
              </a:rPr>
            </a:br>
            <a:r>
              <a:rPr lang="en-US" sz="1050" dirty="0">
                <a:solidFill>
                  <a:schemeClr val="bg1"/>
                </a:solidFill>
              </a:rPr>
              <a:t>in females</a:t>
            </a:r>
          </a:p>
          <a:p>
            <a:pPr marL="182880" lvl="1" indent="-182880">
              <a:spcAft>
                <a:spcPts val="500"/>
              </a:spcAft>
              <a:buBlip>
                <a:blip r:embed="rId2"/>
              </a:buBlip>
            </a:pPr>
            <a:r>
              <a:rPr lang="en-US" sz="1050" dirty="0">
                <a:solidFill>
                  <a:schemeClr val="bg1"/>
                </a:solidFill>
              </a:rPr>
              <a:t>Delays occurred despite 76.6% of males and 84.1% of females having a family history of Fabry disease </a:t>
            </a:r>
          </a:p>
        </p:txBody>
      </p:sp>
      <p:sp>
        <p:nvSpPr>
          <p:cNvPr id="8" name="Title 7">
            <a:extLst>
              <a:ext uri="{FF2B5EF4-FFF2-40B4-BE49-F238E27FC236}">
                <a16:creationId xmlns:a16="http://schemas.microsoft.com/office/drawing/2014/main" id="{096A03D9-1B84-4AFA-A4A2-F9444C306161}"/>
              </a:ext>
            </a:extLst>
          </p:cNvPr>
          <p:cNvSpPr>
            <a:spLocks noGrp="1"/>
          </p:cNvSpPr>
          <p:nvPr>
            <p:ph type="title"/>
          </p:nvPr>
        </p:nvSpPr>
        <p:spPr>
          <a:xfrm>
            <a:off x="324000" y="377441"/>
            <a:ext cx="8485200" cy="561185"/>
          </a:xfrm>
        </p:spPr>
        <p:txBody>
          <a:bodyPr/>
          <a:lstStyle/>
          <a:p>
            <a:r>
              <a:rPr lang="en-US" dirty="0"/>
              <a:t>Duration of Diagnostic Delay</a:t>
            </a:r>
          </a:p>
        </p:txBody>
      </p:sp>
      <p:sp>
        <p:nvSpPr>
          <p:cNvPr id="12" name="Text Placeholder 11">
            <a:extLst>
              <a:ext uri="{FF2B5EF4-FFF2-40B4-BE49-F238E27FC236}">
                <a16:creationId xmlns:a16="http://schemas.microsoft.com/office/drawing/2014/main" id="{773A7911-86DF-46FD-A0F0-0F17F5E43F04}"/>
              </a:ext>
            </a:extLst>
          </p:cNvPr>
          <p:cNvSpPr>
            <a:spLocks noGrp="1"/>
          </p:cNvSpPr>
          <p:nvPr>
            <p:ph type="body" sz="quarter" idx="23"/>
          </p:nvPr>
        </p:nvSpPr>
        <p:spPr/>
        <p:txBody>
          <a:bodyPr/>
          <a:lstStyle/>
          <a:p>
            <a:r>
              <a:rPr lang="en-US" dirty="0"/>
              <a:t>Figure reproduced with permission from Wilcox WR, et al. Mol Genet Metab 2008,93:112–128</a:t>
            </a:r>
          </a:p>
          <a:p>
            <a:r>
              <a:rPr lang="en-US" dirty="0"/>
              <a:t>1. Ellaway C. Transl Pediatr 2016;5:37–42; 2. Wilcox WR, et al. Mol Genet Metab 2008,93:112–128</a:t>
            </a:r>
          </a:p>
        </p:txBody>
      </p:sp>
      <p:cxnSp>
        <p:nvCxnSpPr>
          <p:cNvPr id="14" name="Straight Connector 13">
            <a:extLst>
              <a:ext uri="{FF2B5EF4-FFF2-40B4-BE49-F238E27FC236}">
                <a16:creationId xmlns:a16="http://schemas.microsoft.com/office/drawing/2014/main" id="{668176C1-0C24-44FB-B3F9-3FBCE6CE7D44}"/>
              </a:ext>
            </a:extLst>
          </p:cNvPr>
          <p:cNvCxnSpPr/>
          <p:nvPr/>
        </p:nvCxnSpPr>
        <p:spPr>
          <a:xfrm>
            <a:off x="3888864" y="1411366"/>
            <a:ext cx="0" cy="253607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B5739A4-1493-480A-ABE1-CD07661D9D44}"/>
              </a:ext>
            </a:extLst>
          </p:cNvPr>
          <p:cNvCxnSpPr/>
          <p:nvPr/>
        </p:nvCxnSpPr>
        <p:spPr>
          <a:xfrm>
            <a:off x="3888864" y="3947440"/>
            <a:ext cx="17219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EE00620-0BFA-4228-B2AA-9441D3055461}"/>
              </a:ext>
            </a:extLst>
          </p:cNvPr>
          <p:cNvCxnSpPr/>
          <p:nvPr/>
        </p:nvCxnSpPr>
        <p:spPr>
          <a:xfrm flipH="1">
            <a:off x="4220161" y="2195995"/>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616A12B-E8F8-4632-A644-65E3B508DF8B}"/>
              </a:ext>
            </a:extLst>
          </p:cNvPr>
          <p:cNvCxnSpPr/>
          <p:nvPr/>
        </p:nvCxnSpPr>
        <p:spPr>
          <a:xfrm flipH="1">
            <a:off x="4220161" y="3515499"/>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1AFF4B8-EF11-4C2F-A1E0-F60D9ADEE024}"/>
              </a:ext>
            </a:extLst>
          </p:cNvPr>
          <p:cNvCxnSpPr/>
          <p:nvPr/>
        </p:nvCxnSpPr>
        <p:spPr>
          <a:xfrm>
            <a:off x="4365895" y="2195995"/>
            <a:ext cx="0" cy="132203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08F201D-D6D3-4445-8CAB-B15A0F296640}"/>
              </a:ext>
            </a:extLst>
          </p:cNvPr>
          <p:cNvCxnSpPr/>
          <p:nvPr/>
        </p:nvCxnSpPr>
        <p:spPr>
          <a:xfrm flipH="1">
            <a:off x="5156629" y="1871092"/>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0378017-C6AC-403B-BEDE-5C27CFAB224E}"/>
              </a:ext>
            </a:extLst>
          </p:cNvPr>
          <p:cNvCxnSpPr/>
          <p:nvPr/>
        </p:nvCxnSpPr>
        <p:spPr>
          <a:xfrm flipH="1">
            <a:off x="5156629" y="3413829"/>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586388A-7055-4C13-8D89-9068EAD53484}"/>
              </a:ext>
            </a:extLst>
          </p:cNvPr>
          <p:cNvCxnSpPr/>
          <p:nvPr/>
        </p:nvCxnSpPr>
        <p:spPr>
          <a:xfrm>
            <a:off x="5301196" y="1871092"/>
            <a:ext cx="0" cy="1542736"/>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47D6157C-55B8-4300-BAA3-550BCB280B89}"/>
              </a:ext>
            </a:extLst>
          </p:cNvPr>
          <p:cNvGrpSpPr/>
          <p:nvPr/>
        </p:nvGrpSpPr>
        <p:grpSpPr>
          <a:xfrm>
            <a:off x="4146886" y="2786348"/>
            <a:ext cx="427912" cy="630082"/>
            <a:chOff x="4409218" y="4025205"/>
            <a:chExt cx="372904" cy="905116"/>
          </a:xfrm>
        </p:grpSpPr>
        <p:sp>
          <p:nvSpPr>
            <p:cNvPr id="53" name="Rectangle 52">
              <a:extLst>
                <a:ext uri="{FF2B5EF4-FFF2-40B4-BE49-F238E27FC236}">
                  <a16:creationId xmlns:a16="http://schemas.microsoft.com/office/drawing/2014/main" id="{AC798EE4-5A82-48F3-9B6C-FD1A454432C3}"/>
                </a:ext>
              </a:extLst>
            </p:cNvPr>
            <p:cNvSpPr/>
            <p:nvPr/>
          </p:nvSpPr>
          <p:spPr>
            <a:xfrm>
              <a:off x="4409218" y="4025205"/>
              <a:ext cx="372904" cy="905116"/>
            </a:xfrm>
            <a:prstGeom prst="rect">
              <a:avLst/>
            </a:prstGeom>
            <a:solidFill>
              <a:schemeClr val="accent1"/>
            </a:solidFill>
            <a:ln>
              <a:noFill/>
            </a:ln>
            <a:effectLst/>
            <a:scene3d>
              <a:camera prst="orthographicFront"/>
              <a:lightRig rig="threePt" dir="t"/>
            </a:scene3d>
            <a:sp3d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cxnSp>
          <p:nvCxnSpPr>
            <p:cNvPr id="54" name="Straight Connector 53">
              <a:extLst>
                <a:ext uri="{FF2B5EF4-FFF2-40B4-BE49-F238E27FC236}">
                  <a16:creationId xmlns:a16="http://schemas.microsoft.com/office/drawing/2014/main" id="{DDBE8F8A-26DF-4C2D-8606-ECB7D8C617E4}"/>
                </a:ext>
              </a:extLst>
            </p:cNvPr>
            <p:cNvCxnSpPr/>
            <p:nvPr/>
          </p:nvCxnSpPr>
          <p:spPr>
            <a:xfrm>
              <a:off x="4409218" y="4752812"/>
              <a:ext cx="372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8B32FAE4-0B6E-424F-9E6A-EC97956E1C6A}"/>
                </a:ext>
              </a:extLst>
            </p:cNvPr>
            <p:cNvSpPr/>
            <p:nvPr/>
          </p:nvSpPr>
          <p:spPr>
            <a:xfrm>
              <a:off x="4536435" y="4688965"/>
              <a:ext cx="128638" cy="1286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grpSp>
      <p:sp>
        <p:nvSpPr>
          <p:cNvPr id="38" name="Rectangle 37">
            <a:extLst>
              <a:ext uri="{FF2B5EF4-FFF2-40B4-BE49-F238E27FC236}">
                <a16:creationId xmlns:a16="http://schemas.microsoft.com/office/drawing/2014/main" id="{A8620FF8-6B0E-40D7-B8C0-1581C9D157B2}"/>
              </a:ext>
            </a:extLst>
          </p:cNvPr>
          <p:cNvSpPr/>
          <p:nvPr/>
        </p:nvSpPr>
        <p:spPr>
          <a:xfrm>
            <a:off x="5089838" y="2225266"/>
            <a:ext cx="427912" cy="903092"/>
          </a:xfrm>
          <a:prstGeom prst="rect">
            <a:avLst/>
          </a:prstGeom>
          <a:solidFill>
            <a:schemeClr val="accent1"/>
          </a:solidFill>
          <a:ln>
            <a:noFill/>
          </a:ln>
          <a:effectLst/>
          <a:scene3d>
            <a:camera prst="orthographicFront"/>
            <a:lightRig rig="threePt" dir="t"/>
          </a:scene3d>
          <a:sp3d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cxnSp>
        <p:nvCxnSpPr>
          <p:cNvPr id="39" name="Straight Connector 38">
            <a:extLst>
              <a:ext uri="{FF2B5EF4-FFF2-40B4-BE49-F238E27FC236}">
                <a16:creationId xmlns:a16="http://schemas.microsoft.com/office/drawing/2014/main" id="{C502F560-DF3B-4C4B-AB2B-1B4B83362672}"/>
              </a:ext>
            </a:extLst>
          </p:cNvPr>
          <p:cNvCxnSpPr/>
          <p:nvPr/>
        </p:nvCxnSpPr>
        <p:spPr>
          <a:xfrm>
            <a:off x="5089838" y="2695748"/>
            <a:ext cx="4279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174AD83A-835A-4E97-BC77-976D760CADBC}"/>
              </a:ext>
            </a:extLst>
          </p:cNvPr>
          <p:cNvSpPr/>
          <p:nvPr/>
        </p:nvSpPr>
        <p:spPr>
          <a:xfrm>
            <a:off x="5235821" y="2651301"/>
            <a:ext cx="147614" cy="8954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sp>
        <p:nvSpPr>
          <p:cNvPr id="41" name="Rectangle 40">
            <a:extLst>
              <a:ext uri="{FF2B5EF4-FFF2-40B4-BE49-F238E27FC236}">
                <a16:creationId xmlns:a16="http://schemas.microsoft.com/office/drawing/2014/main" id="{D5C69682-248A-4029-8AAA-5BDED91611A1}"/>
              </a:ext>
            </a:extLst>
          </p:cNvPr>
          <p:cNvSpPr/>
          <p:nvPr/>
        </p:nvSpPr>
        <p:spPr>
          <a:xfrm>
            <a:off x="3323207" y="1310251"/>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70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2" name="Rectangle 41">
            <a:extLst>
              <a:ext uri="{FF2B5EF4-FFF2-40B4-BE49-F238E27FC236}">
                <a16:creationId xmlns:a16="http://schemas.microsoft.com/office/drawing/2014/main" id="{42A57C18-8DFC-432C-81FF-F9DF24535268}"/>
              </a:ext>
            </a:extLst>
          </p:cNvPr>
          <p:cNvSpPr/>
          <p:nvPr/>
        </p:nvSpPr>
        <p:spPr>
          <a:xfrm>
            <a:off x="3323207" y="1638532"/>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60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3" name="Rectangle 42">
            <a:extLst>
              <a:ext uri="{FF2B5EF4-FFF2-40B4-BE49-F238E27FC236}">
                <a16:creationId xmlns:a16="http://schemas.microsoft.com/office/drawing/2014/main" id="{D2EF7B55-9221-4DCD-AC39-69575C433F09}"/>
              </a:ext>
            </a:extLst>
          </p:cNvPr>
          <p:cNvSpPr/>
          <p:nvPr/>
        </p:nvSpPr>
        <p:spPr>
          <a:xfrm>
            <a:off x="3323207" y="1966813"/>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50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4" name="Rectangle 43">
            <a:extLst>
              <a:ext uri="{FF2B5EF4-FFF2-40B4-BE49-F238E27FC236}">
                <a16:creationId xmlns:a16="http://schemas.microsoft.com/office/drawing/2014/main" id="{2AE54389-68B7-42EE-AA25-1D7471AE880D}"/>
              </a:ext>
            </a:extLst>
          </p:cNvPr>
          <p:cNvSpPr/>
          <p:nvPr/>
        </p:nvSpPr>
        <p:spPr>
          <a:xfrm>
            <a:off x="3323207" y="2291091"/>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40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5" name="Rectangle 44">
            <a:extLst>
              <a:ext uri="{FF2B5EF4-FFF2-40B4-BE49-F238E27FC236}">
                <a16:creationId xmlns:a16="http://schemas.microsoft.com/office/drawing/2014/main" id="{341A2FE4-2E71-4D81-8C1F-C653815FAEF1}"/>
              </a:ext>
            </a:extLst>
          </p:cNvPr>
          <p:cNvSpPr/>
          <p:nvPr/>
        </p:nvSpPr>
        <p:spPr>
          <a:xfrm>
            <a:off x="3323207" y="2627378"/>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30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6" name="Rectangle 45">
            <a:extLst>
              <a:ext uri="{FF2B5EF4-FFF2-40B4-BE49-F238E27FC236}">
                <a16:creationId xmlns:a16="http://schemas.microsoft.com/office/drawing/2014/main" id="{217BEBED-2D50-4E10-90F2-FA331B011501}"/>
              </a:ext>
            </a:extLst>
          </p:cNvPr>
          <p:cNvSpPr/>
          <p:nvPr/>
        </p:nvSpPr>
        <p:spPr>
          <a:xfrm>
            <a:off x="3323207" y="2955659"/>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20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7" name="Rectangle 46">
            <a:extLst>
              <a:ext uri="{FF2B5EF4-FFF2-40B4-BE49-F238E27FC236}">
                <a16:creationId xmlns:a16="http://schemas.microsoft.com/office/drawing/2014/main" id="{19A6F837-4E18-466B-A458-66985A639887}"/>
              </a:ext>
            </a:extLst>
          </p:cNvPr>
          <p:cNvSpPr/>
          <p:nvPr/>
        </p:nvSpPr>
        <p:spPr>
          <a:xfrm>
            <a:off x="3323207" y="3283939"/>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10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8" name="Rectangle 47">
            <a:extLst>
              <a:ext uri="{FF2B5EF4-FFF2-40B4-BE49-F238E27FC236}">
                <a16:creationId xmlns:a16="http://schemas.microsoft.com/office/drawing/2014/main" id="{9278549E-286D-475C-819B-41BA036BF7D2}"/>
              </a:ext>
            </a:extLst>
          </p:cNvPr>
          <p:cNvSpPr/>
          <p:nvPr/>
        </p:nvSpPr>
        <p:spPr>
          <a:xfrm>
            <a:off x="3323207" y="3616224"/>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49" name="Rectangle 48">
            <a:extLst>
              <a:ext uri="{FF2B5EF4-FFF2-40B4-BE49-F238E27FC236}">
                <a16:creationId xmlns:a16="http://schemas.microsoft.com/office/drawing/2014/main" id="{82AD168F-DBBF-452F-98B3-FC4D9B9267A7}"/>
              </a:ext>
            </a:extLst>
          </p:cNvPr>
          <p:cNvSpPr/>
          <p:nvPr/>
        </p:nvSpPr>
        <p:spPr>
          <a:xfrm rot="16200000">
            <a:off x="2158543" y="2538131"/>
            <a:ext cx="2536075" cy="28254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effectLst/>
                <a:uLnTx/>
                <a:uFillTx/>
                <a:latin typeface="Arial" panose="020B0604020202020204"/>
                <a:ea typeface="Calibri" charset="0"/>
                <a:cs typeface="Times New Roman" charset="0"/>
              </a:rPr>
              <a:t>Median Age (Years)</a:t>
            </a:r>
            <a:endParaRPr kumimoji="0" lang="en-US" sz="1000" b="1" i="0" u="none" strike="noStrike" kern="1200" cap="none" spc="0" normalizeH="0" baseline="0" noProof="0" dirty="0">
              <a:ln>
                <a:noFill/>
              </a:ln>
              <a:effectLst/>
              <a:uLnTx/>
              <a:uFillTx/>
              <a:latin typeface="Arial" panose="020B0604020202020204"/>
              <a:ea typeface="+mn-ea"/>
              <a:cs typeface="Arial"/>
            </a:endParaRPr>
          </a:p>
        </p:txBody>
      </p:sp>
      <p:sp>
        <p:nvSpPr>
          <p:cNvPr id="50" name="Rectangle 49">
            <a:extLst>
              <a:ext uri="{FF2B5EF4-FFF2-40B4-BE49-F238E27FC236}">
                <a16:creationId xmlns:a16="http://schemas.microsoft.com/office/drawing/2014/main" id="{EF1DB11A-653B-4A81-A3C9-1DABC6035AAD}"/>
              </a:ext>
            </a:extLst>
          </p:cNvPr>
          <p:cNvSpPr/>
          <p:nvPr/>
        </p:nvSpPr>
        <p:spPr>
          <a:xfrm>
            <a:off x="3598232" y="3928980"/>
            <a:ext cx="1182776"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Symptom Onset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n=581</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51" name="Rectangle 50">
            <a:extLst>
              <a:ext uri="{FF2B5EF4-FFF2-40B4-BE49-F238E27FC236}">
                <a16:creationId xmlns:a16="http://schemas.microsoft.com/office/drawing/2014/main" id="{E0DE0464-A93F-4081-AFE2-417C4DAA6721}"/>
              </a:ext>
            </a:extLst>
          </p:cNvPr>
          <p:cNvSpPr/>
          <p:nvPr/>
        </p:nvSpPr>
        <p:spPr>
          <a:xfrm>
            <a:off x="4793231" y="3928980"/>
            <a:ext cx="1015073"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Diagnosis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n=1018</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52" name="Rectangle 51">
            <a:extLst>
              <a:ext uri="{FF2B5EF4-FFF2-40B4-BE49-F238E27FC236}">
                <a16:creationId xmlns:a16="http://schemas.microsoft.com/office/drawing/2014/main" id="{EC80B797-4B16-488C-987D-61F4A285B674}"/>
              </a:ext>
            </a:extLst>
          </p:cNvPr>
          <p:cNvSpPr/>
          <p:nvPr/>
        </p:nvSpPr>
        <p:spPr>
          <a:xfrm>
            <a:off x="3971705" y="1117962"/>
            <a:ext cx="1721940" cy="24622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accent1"/>
                </a:solidFill>
                <a:effectLst/>
                <a:uLnTx/>
                <a:uFillTx/>
                <a:latin typeface="Arial" panose="020B0604020202020204"/>
                <a:ea typeface="Calibri" charset="0"/>
                <a:cs typeface="Times New Roman" charset="0"/>
              </a:rPr>
              <a:t>Females</a:t>
            </a:r>
            <a:endParaRPr kumimoji="0" lang="en-US" sz="1000" b="1" i="0" u="none" strike="noStrike" kern="1200" cap="none" spc="0" normalizeH="0" baseline="0" noProof="0" dirty="0">
              <a:ln>
                <a:noFill/>
              </a:ln>
              <a:solidFill>
                <a:schemeClr val="accent1"/>
              </a:solidFill>
              <a:effectLst/>
              <a:uLnTx/>
              <a:uFillTx/>
              <a:latin typeface="Arial" panose="020B0604020202020204"/>
              <a:ea typeface="+mn-ea"/>
              <a:cs typeface="Arial"/>
            </a:endParaRPr>
          </a:p>
        </p:txBody>
      </p:sp>
      <p:cxnSp>
        <p:nvCxnSpPr>
          <p:cNvPr id="57" name="Straight Connector 56">
            <a:extLst>
              <a:ext uri="{FF2B5EF4-FFF2-40B4-BE49-F238E27FC236}">
                <a16:creationId xmlns:a16="http://schemas.microsoft.com/office/drawing/2014/main" id="{C802EB91-89FD-4109-893A-E28E271E278C}"/>
              </a:ext>
            </a:extLst>
          </p:cNvPr>
          <p:cNvCxnSpPr/>
          <p:nvPr/>
        </p:nvCxnSpPr>
        <p:spPr>
          <a:xfrm>
            <a:off x="6896005" y="1411366"/>
            <a:ext cx="0" cy="253607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F08420A-CDB7-4328-9FC6-6CADBD48EC5C}"/>
              </a:ext>
            </a:extLst>
          </p:cNvPr>
          <p:cNvCxnSpPr/>
          <p:nvPr/>
        </p:nvCxnSpPr>
        <p:spPr>
          <a:xfrm>
            <a:off x="6896005" y="3947440"/>
            <a:ext cx="17219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B90891C-E7BB-4082-A7E5-F6CC477F098E}"/>
              </a:ext>
            </a:extLst>
          </p:cNvPr>
          <p:cNvCxnSpPr/>
          <p:nvPr/>
        </p:nvCxnSpPr>
        <p:spPr>
          <a:xfrm flipH="1">
            <a:off x="7227301" y="2656763"/>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F5FE1E6-E175-4BD0-BB84-9B56ECDFB9CF}"/>
              </a:ext>
            </a:extLst>
          </p:cNvPr>
          <p:cNvCxnSpPr/>
          <p:nvPr/>
        </p:nvCxnSpPr>
        <p:spPr>
          <a:xfrm flipH="1">
            <a:off x="7227301" y="3587796"/>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9DC9303-F21A-45CC-B284-BDEBB36F3280}"/>
              </a:ext>
            </a:extLst>
          </p:cNvPr>
          <p:cNvCxnSpPr/>
          <p:nvPr/>
        </p:nvCxnSpPr>
        <p:spPr>
          <a:xfrm>
            <a:off x="7373035" y="2656763"/>
            <a:ext cx="0" cy="93445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E0C9A41-917C-4FF2-8383-8295A53B3C2B}"/>
              </a:ext>
            </a:extLst>
          </p:cNvPr>
          <p:cNvCxnSpPr/>
          <p:nvPr/>
        </p:nvCxnSpPr>
        <p:spPr>
          <a:xfrm flipH="1">
            <a:off x="8160682" y="2169901"/>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D8A9699-8DF5-4ACB-8EAD-39B16C34B81D}"/>
              </a:ext>
            </a:extLst>
          </p:cNvPr>
          <p:cNvCxnSpPr/>
          <p:nvPr/>
        </p:nvCxnSpPr>
        <p:spPr>
          <a:xfrm flipH="1">
            <a:off x="8160682" y="3491478"/>
            <a:ext cx="29146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43F897C-CF42-4F79-9144-C7A2B0566CE2}"/>
              </a:ext>
            </a:extLst>
          </p:cNvPr>
          <p:cNvCxnSpPr/>
          <p:nvPr/>
        </p:nvCxnSpPr>
        <p:spPr>
          <a:xfrm>
            <a:off x="8305249" y="2169901"/>
            <a:ext cx="0" cy="1321577"/>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7AE52034-D712-45AC-9F6C-5418F2A32624}"/>
              </a:ext>
            </a:extLst>
          </p:cNvPr>
          <p:cNvSpPr/>
          <p:nvPr/>
        </p:nvSpPr>
        <p:spPr>
          <a:xfrm>
            <a:off x="7165217" y="3266028"/>
            <a:ext cx="427912" cy="252202"/>
          </a:xfrm>
          <a:prstGeom prst="rect">
            <a:avLst/>
          </a:prstGeom>
          <a:solidFill>
            <a:schemeClr val="accent2"/>
          </a:solidFill>
          <a:ln>
            <a:noFill/>
          </a:ln>
          <a:effectLst/>
          <a:scene3d>
            <a:camera prst="orthographicFront"/>
            <a:lightRig rig="threePt" dir="t"/>
          </a:scene3d>
          <a:sp3d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cxnSp>
        <p:nvCxnSpPr>
          <p:cNvPr id="75" name="Straight Connector 74">
            <a:extLst>
              <a:ext uri="{FF2B5EF4-FFF2-40B4-BE49-F238E27FC236}">
                <a16:creationId xmlns:a16="http://schemas.microsoft.com/office/drawing/2014/main" id="{E007CFFF-899B-4CE8-BB1C-325885C18048}"/>
              </a:ext>
            </a:extLst>
          </p:cNvPr>
          <p:cNvCxnSpPr/>
          <p:nvPr/>
        </p:nvCxnSpPr>
        <p:spPr>
          <a:xfrm>
            <a:off x="7154026" y="3413500"/>
            <a:ext cx="427912" cy="0"/>
          </a:xfrm>
          <a:prstGeom prst="line">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5C8A3804-4823-43A7-86DF-A664AD35CDEC}"/>
              </a:ext>
            </a:extLst>
          </p:cNvPr>
          <p:cNvSpPr/>
          <p:nvPr/>
        </p:nvSpPr>
        <p:spPr>
          <a:xfrm>
            <a:off x="7300010" y="3369054"/>
            <a:ext cx="147614" cy="895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sp>
        <p:nvSpPr>
          <p:cNvPr id="78" name="Rectangle 77">
            <a:extLst>
              <a:ext uri="{FF2B5EF4-FFF2-40B4-BE49-F238E27FC236}">
                <a16:creationId xmlns:a16="http://schemas.microsoft.com/office/drawing/2014/main" id="{DD349BAA-02B7-4113-A5D2-D6EE9DDBE7C7}"/>
              </a:ext>
            </a:extLst>
          </p:cNvPr>
          <p:cNvSpPr/>
          <p:nvPr/>
        </p:nvSpPr>
        <p:spPr>
          <a:xfrm>
            <a:off x="8091724" y="2502834"/>
            <a:ext cx="427912" cy="763194"/>
          </a:xfrm>
          <a:prstGeom prst="rect">
            <a:avLst/>
          </a:prstGeom>
          <a:solidFill>
            <a:schemeClr val="accent2"/>
          </a:solidFill>
          <a:ln>
            <a:noFill/>
          </a:ln>
          <a:effectLst/>
          <a:scene3d>
            <a:camera prst="orthographicFront"/>
            <a:lightRig rig="threePt" dir="t"/>
          </a:scene3d>
          <a:sp3d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grpSp>
        <p:nvGrpSpPr>
          <p:cNvPr id="79" name="Group 78">
            <a:extLst>
              <a:ext uri="{FF2B5EF4-FFF2-40B4-BE49-F238E27FC236}">
                <a16:creationId xmlns:a16="http://schemas.microsoft.com/office/drawing/2014/main" id="{46E1E369-9B37-4748-B499-9791A2D4858D}"/>
              </a:ext>
            </a:extLst>
          </p:cNvPr>
          <p:cNvGrpSpPr/>
          <p:nvPr/>
        </p:nvGrpSpPr>
        <p:grpSpPr>
          <a:xfrm>
            <a:off x="8091724" y="2902877"/>
            <a:ext cx="427912" cy="89549"/>
            <a:chOff x="8926629" y="3594538"/>
            <a:chExt cx="372904" cy="128638"/>
          </a:xfrm>
          <a:solidFill>
            <a:schemeClr val="bg1"/>
          </a:solidFill>
        </p:grpSpPr>
        <p:cxnSp>
          <p:nvCxnSpPr>
            <p:cNvPr id="92" name="Straight Connector 91">
              <a:extLst>
                <a:ext uri="{FF2B5EF4-FFF2-40B4-BE49-F238E27FC236}">
                  <a16:creationId xmlns:a16="http://schemas.microsoft.com/office/drawing/2014/main" id="{FF3991AE-81E3-4DC1-9469-B26C8272061D}"/>
                </a:ext>
              </a:extLst>
            </p:cNvPr>
            <p:cNvCxnSpPr/>
            <p:nvPr/>
          </p:nvCxnSpPr>
          <p:spPr>
            <a:xfrm>
              <a:off x="8926629" y="3658385"/>
              <a:ext cx="372904"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Oval 92">
              <a:extLst>
                <a:ext uri="{FF2B5EF4-FFF2-40B4-BE49-F238E27FC236}">
                  <a16:creationId xmlns:a16="http://schemas.microsoft.com/office/drawing/2014/main" id="{644476D9-EAA7-4463-BF8B-706121DA1484}"/>
                </a:ext>
              </a:extLst>
            </p:cNvPr>
            <p:cNvSpPr/>
            <p:nvPr/>
          </p:nvSpPr>
          <p:spPr>
            <a:xfrm>
              <a:off x="9053846" y="3594538"/>
              <a:ext cx="128638" cy="128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anose="020B0604020202020204"/>
                <a:ea typeface="+mn-ea"/>
                <a:cs typeface="Arial"/>
              </a:endParaRPr>
            </a:p>
          </p:txBody>
        </p:sp>
      </p:grpSp>
      <p:sp>
        <p:nvSpPr>
          <p:cNvPr id="80" name="Rectangle 79">
            <a:extLst>
              <a:ext uri="{FF2B5EF4-FFF2-40B4-BE49-F238E27FC236}">
                <a16:creationId xmlns:a16="http://schemas.microsoft.com/office/drawing/2014/main" id="{9D53944F-C27D-408E-AEFD-1F9BBC34D49E}"/>
              </a:ext>
            </a:extLst>
          </p:cNvPr>
          <p:cNvSpPr/>
          <p:nvPr/>
        </p:nvSpPr>
        <p:spPr>
          <a:xfrm>
            <a:off x="6330347" y="1310251"/>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70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1" name="Rectangle 80">
            <a:extLst>
              <a:ext uri="{FF2B5EF4-FFF2-40B4-BE49-F238E27FC236}">
                <a16:creationId xmlns:a16="http://schemas.microsoft.com/office/drawing/2014/main" id="{F3EBC17F-96CC-4905-9CB5-6DCADC16F67F}"/>
              </a:ext>
            </a:extLst>
          </p:cNvPr>
          <p:cNvSpPr/>
          <p:nvPr/>
        </p:nvSpPr>
        <p:spPr>
          <a:xfrm>
            <a:off x="6330347" y="1638532"/>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60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2" name="Rectangle 81">
            <a:extLst>
              <a:ext uri="{FF2B5EF4-FFF2-40B4-BE49-F238E27FC236}">
                <a16:creationId xmlns:a16="http://schemas.microsoft.com/office/drawing/2014/main" id="{0257030C-977D-4885-9782-C613AFE49D3C}"/>
              </a:ext>
            </a:extLst>
          </p:cNvPr>
          <p:cNvSpPr/>
          <p:nvPr/>
        </p:nvSpPr>
        <p:spPr>
          <a:xfrm>
            <a:off x="6330347" y="1966813"/>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50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3" name="Rectangle 82">
            <a:extLst>
              <a:ext uri="{FF2B5EF4-FFF2-40B4-BE49-F238E27FC236}">
                <a16:creationId xmlns:a16="http://schemas.microsoft.com/office/drawing/2014/main" id="{00599A5D-2BD2-4DD5-952E-C7FAEBBE164B}"/>
              </a:ext>
            </a:extLst>
          </p:cNvPr>
          <p:cNvSpPr/>
          <p:nvPr/>
        </p:nvSpPr>
        <p:spPr>
          <a:xfrm>
            <a:off x="6330347" y="2291091"/>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40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4" name="Rectangle 83">
            <a:extLst>
              <a:ext uri="{FF2B5EF4-FFF2-40B4-BE49-F238E27FC236}">
                <a16:creationId xmlns:a16="http://schemas.microsoft.com/office/drawing/2014/main" id="{4E04C76C-99E8-4B75-B51B-9AC1F6BF0451}"/>
              </a:ext>
            </a:extLst>
          </p:cNvPr>
          <p:cNvSpPr/>
          <p:nvPr/>
        </p:nvSpPr>
        <p:spPr>
          <a:xfrm>
            <a:off x="6330347" y="2627378"/>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30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5" name="Rectangle 84">
            <a:extLst>
              <a:ext uri="{FF2B5EF4-FFF2-40B4-BE49-F238E27FC236}">
                <a16:creationId xmlns:a16="http://schemas.microsoft.com/office/drawing/2014/main" id="{EAEA9736-F396-4DE7-9866-3C69A72EB172}"/>
              </a:ext>
            </a:extLst>
          </p:cNvPr>
          <p:cNvSpPr/>
          <p:nvPr/>
        </p:nvSpPr>
        <p:spPr>
          <a:xfrm>
            <a:off x="6330347" y="2955659"/>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20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6" name="Rectangle 85">
            <a:extLst>
              <a:ext uri="{FF2B5EF4-FFF2-40B4-BE49-F238E27FC236}">
                <a16:creationId xmlns:a16="http://schemas.microsoft.com/office/drawing/2014/main" id="{4448017A-8E97-4C60-957E-44427038B496}"/>
              </a:ext>
            </a:extLst>
          </p:cNvPr>
          <p:cNvSpPr/>
          <p:nvPr/>
        </p:nvSpPr>
        <p:spPr>
          <a:xfrm>
            <a:off x="6330347" y="3283939"/>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10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7" name="Rectangle 86">
            <a:extLst>
              <a:ext uri="{FF2B5EF4-FFF2-40B4-BE49-F238E27FC236}">
                <a16:creationId xmlns:a16="http://schemas.microsoft.com/office/drawing/2014/main" id="{B1E42BB7-12CC-441D-A1EF-6EBA19C4BF21}"/>
              </a:ext>
            </a:extLst>
          </p:cNvPr>
          <p:cNvSpPr/>
          <p:nvPr/>
        </p:nvSpPr>
        <p:spPr>
          <a:xfrm>
            <a:off x="6330347" y="3616224"/>
            <a:ext cx="515152" cy="24622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88" name="Rectangle 87">
            <a:extLst>
              <a:ext uri="{FF2B5EF4-FFF2-40B4-BE49-F238E27FC236}">
                <a16:creationId xmlns:a16="http://schemas.microsoft.com/office/drawing/2014/main" id="{A00C11C4-C604-40EA-89CD-F073B900046E}"/>
              </a:ext>
            </a:extLst>
          </p:cNvPr>
          <p:cNvSpPr/>
          <p:nvPr/>
        </p:nvSpPr>
        <p:spPr>
          <a:xfrm rot="16200000">
            <a:off x="5130961" y="2538131"/>
            <a:ext cx="2536075" cy="28254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effectLst/>
                <a:uLnTx/>
                <a:uFillTx/>
                <a:latin typeface="Arial" panose="020B0604020202020204"/>
                <a:ea typeface="Calibri" charset="0"/>
                <a:cs typeface="Times New Roman" charset="0"/>
              </a:rPr>
              <a:t>Median Age (Years)</a:t>
            </a:r>
            <a:endParaRPr kumimoji="0" lang="en-US" sz="1000" b="1" i="0" u="none" strike="noStrike" kern="1200" cap="none" spc="0" normalizeH="0" baseline="0" noProof="0" dirty="0">
              <a:ln>
                <a:noFill/>
              </a:ln>
              <a:effectLst/>
              <a:uLnTx/>
              <a:uFillTx/>
              <a:latin typeface="Arial" panose="020B0604020202020204"/>
              <a:ea typeface="+mn-ea"/>
              <a:cs typeface="Arial"/>
            </a:endParaRPr>
          </a:p>
        </p:txBody>
      </p:sp>
      <p:sp>
        <p:nvSpPr>
          <p:cNvPr id="89" name="Rectangle 88">
            <a:extLst>
              <a:ext uri="{FF2B5EF4-FFF2-40B4-BE49-F238E27FC236}">
                <a16:creationId xmlns:a16="http://schemas.microsoft.com/office/drawing/2014/main" id="{27EBDE31-B34C-4529-A187-5C6EA9B21701}"/>
              </a:ext>
            </a:extLst>
          </p:cNvPr>
          <p:cNvSpPr/>
          <p:nvPr/>
        </p:nvSpPr>
        <p:spPr>
          <a:xfrm>
            <a:off x="6599701" y="3928980"/>
            <a:ext cx="117923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Symptom Onset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n=890</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90" name="Rectangle 89">
            <a:extLst>
              <a:ext uri="{FF2B5EF4-FFF2-40B4-BE49-F238E27FC236}">
                <a16:creationId xmlns:a16="http://schemas.microsoft.com/office/drawing/2014/main" id="{D7006AA1-5446-42E8-8961-7DBC0DB1DC49}"/>
              </a:ext>
            </a:extLst>
          </p:cNvPr>
          <p:cNvSpPr/>
          <p:nvPr/>
        </p:nvSpPr>
        <p:spPr>
          <a:xfrm>
            <a:off x="7800370" y="3928980"/>
            <a:ext cx="1015073"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Diagnosis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Calibri" charset="0"/>
                <a:cs typeface="Times New Roman" charset="0"/>
              </a:rPr>
              <a:t>n=1123</a:t>
            </a:r>
            <a:endParaRPr kumimoji="0" lang="en-US" sz="1000" b="0" i="0" u="none" strike="noStrike" kern="1200" cap="none" spc="0" normalizeH="0" baseline="0" noProof="0" dirty="0">
              <a:ln>
                <a:noFill/>
              </a:ln>
              <a:effectLst/>
              <a:uLnTx/>
              <a:uFillTx/>
              <a:latin typeface="Arial" panose="020B0604020202020204"/>
              <a:ea typeface="+mn-ea"/>
              <a:cs typeface="Arial"/>
            </a:endParaRPr>
          </a:p>
        </p:txBody>
      </p:sp>
      <p:sp>
        <p:nvSpPr>
          <p:cNvPr id="91" name="Rectangle 90">
            <a:extLst>
              <a:ext uri="{FF2B5EF4-FFF2-40B4-BE49-F238E27FC236}">
                <a16:creationId xmlns:a16="http://schemas.microsoft.com/office/drawing/2014/main" id="{9DA5A543-8D51-4A15-97C1-8A4451FB5894}"/>
              </a:ext>
            </a:extLst>
          </p:cNvPr>
          <p:cNvSpPr/>
          <p:nvPr/>
        </p:nvSpPr>
        <p:spPr>
          <a:xfrm>
            <a:off x="6896004" y="1117962"/>
            <a:ext cx="1721940" cy="24622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accent1"/>
                </a:solidFill>
                <a:effectLst/>
                <a:uLnTx/>
                <a:uFillTx/>
                <a:latin typeface="Arial" panose="020B0604020202020204"/>
                <a:ea typeface="Calibri" charset="0"/>
                <a:cs typeface="Times New Roman" charset="0"/>
              </a:rPr>
              <a:t>Males</a:t>
            </a:r>
            <a:endParaRPr kumimoji="0" lang="en-US" sz="1000" b="1" i="0" u="none" strike="noStrike" kern="1200" cap="none" spc="0" normalizeH="0" baseline="0" noProof="0" dirty="0">
              <a:ln>
                <a:noFill/>
              </a:ln>
              <a:solidFill>
                <a:schemeClr val="accent1"/>
              </a:solidFill>
              <a:effectLst/>
              <a:uLnTx/>
              <a:uFillTx/>
              <a:latin typeface="Arial" panose="020B0604020202020204"/>
              <a:ea typeface="+mn-ea"/>
              <a:cs typeface="Arial"/>
            </a:endParaRPr>
          </a:p>
        </p:txBody>
      </p:sp>
      <p:sp>
        <p:nvSpPr>
          <p:cNvPr id="94" name="TextBox 93">
            <a:extLst>
              <a:ext uri="{FF2B5EF4-FFF2-40B4-BE49-F238E27FC236}">
                <a16:creationId xmlns:a16="http://schemas.microsoft.com/office/drawing/2014/main" id="{74320A46-7DEE-4DB8-B11B-67C76AD689F9}"/>
              </a:ext>
            </a:extLst>
          </p:cNvPr>
          <p:cNvSpPr txBox="1"/>
          <p:nvPr/>
        </p:nvSpPr>
        <p:spPr>
          <a:xfrm>
            <a:off x="7557619" y="3283939"/>
            <a:ext cx="406890"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mn-ea"/>
                <a:cs typeface="Arial"/>
              </a:rPr>
              <a:t>9 y</a:t>
            </a:r>
          </a:p>
        </p:txBody>
      </p:sp>
      <p:sp>
        <p:nvSpPr>
          <p:cNvPr id="95" name="TextBox 94">
            <a:extLst>
              <a:ext uri="{FF2B5EF4-FFF2-40B4-BE49-F238E27FC236}">
                <a16:creationId xmlns:a16="http://schemas.microsoft.com/office/drawing/2014/main" id="{FE415F1A-13B8-47ED-99ED-BD99B6A44F31}"/>
              </a:ext>
            </a:extLst>
          </p:cNvPr>
          <p:cNvSpPr txBox="1"/>
          <p:nvPr/>
        </p:nvSpPr>
        <p:spPr>
          <a:xfrm>
            <a:off x="8475862" y="2831058"/>
            <a:ext cx="48782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mn-ea"/>
                <a:cs typeface="Arial"/>
              </a:rPr>
              <a:t>24 y</a:t>
            </a:r>
          </a:p>
        </p:txBody>
      </p:sp>
      <p:sp>
        <p:nvSpPr>
          <p:cNvPr id="96" name="TextBox 95">
            <a:extLst>
              <a:ext uri="{FF2B5EF4-FFF2-40B4-BE49-F238E27FC236}">
                <a16:creationId xmlns:a16="http://schemas.microsoft.com/office/drawing/2014/main" id="{B0949562-C286-457A-B92E-31DB99226EE2}"/>
              </a:ext>
            </a:extLst>
          </p:cNvPr>
          <p:cNvSpPr txBox="1"/>
          <p:nvPr/>
        </p:nvSpPr>
        <p:spPr>
          <a:xfrm>
            <a:off x="5466742" y="2572592"/>
            <a:ext cx="48782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mn-ea"/>
                <a:cs typeface="Arial"/>
              </a:rPr>
              <a:t>31 y</a:t>
            </a:r>
          </a:p>
        </p:txBody>
      </p:sp>
      <p:sp>
        <p:nvSpPr>
          <p:cNvPr id="97" name="TextBox 96">
            <a:extLst>
              <a:ext uri="{FF2B5EF4-FFF2-40B4-BE49-F238E27FC236}">
                <a16:creationId xmlns:a16="http://schemas.microsoft.com/office/drawing/2014/main" id="{003168E6-DD60-40C1-872C-4BB9A3223BB5}"/>
              </a:ext>
            </a:extLst>
          </p:cNvPr>
          <p:cNvSpPr txBox="1"/>
          <p:nvPr/>
        </p:nvSpPr>
        <p:spPr>
          <a:xfrm>
            <a:off x="4551761" y="3176812"/>
            <a:ext cx="48782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Arial" panose="020B0604020202020204"/>
                <a:ea typeface="+mn-ea"/>
                <a:cs typeface="Arial"/>
              </a:rPr>
              <a:t>13 y</a:t>
            </a:r>
          </a:p>
        </p:txBody>
      </p:sp>
      <p:sp>
        <p:nvSpPr>
          <p:cNvPr id="65" name="Slide Number Placeholder 2">
            <a:extLst>
              <a:ext uri="{FF2B5EF4-FFF2-40B4-BE49-F238E27FC236}">
                <a16:creationId xmlns:a16="http://schemas.microsoft.com/office/drawing/2014/main" id="{92ABB967-176A-4589-83C8-8AFF11D271D8}"/>
              </a:ext>
            </a:extLst>
          </p:cNvPr>
          <p:cNvSpPr>
            <a:spLocks noGrp="1"/>
          </p:cNvSpPr>
          <p:nvPr>
            <p:ph type="sldNum" sz="quarter" idx="16"/>
          </p:nvPr>
        </p:nvSpPr>
        <p:spPr>
          <a:xfrm>
            <a:off x="7096837" y="4788289"/>
            <a:ext cx="1715640" cy="165157"/>
          </a:xfrm>
        </p:spPr>
        <p:txBody>
          <a:bodyPr/>
          <a:lstStyle/>
          <a:p>
            <a:fld id="{6B54B0F7-55DD-40D6-B7F4-70B586885C0B}" type="slidenum">
              <a:rPr lang="en-US" noProof="0" smtClean="0"/>
              <a:pPr/>
              <a:t>46</a:t>
            </a:fld>
            <a:endParaRPr lang="en-US" noProof="0" dirty="0"/>
          </a:p>
        </p:txBody>
      </p:sp>
      <p:sp>
        <p:nvSpPr>
          <p:cNvPr id="66" name="TextBox 65">
            <a:extLst>
              <a:ext uri="{FF2B5EF4-FFF2-40B4-BE49-F238E27FC236}">
                <a16:creationId xmlns:a16="http://schemas.microsoft.com/office/drawing/2014/main" id="{5719E98F-B294-4D32-887A-6FC380BBCD80}"/>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73" name="TextBox 72">
            <a:extLst>
              <a:ext uri="{FF2B5EF4-FFF2-40B4-BE49-F238E27FC236}">
                <a16:creationId xmlns:a16="http://schemas.microsoft.com/office/drawing/2014/main" id="{FBC1A799-D9C3-43C4-8B93-1AFFD0BEE807}"/>
              </a:ext>
            </a:extLst>
          </p:cNvPr>
          <p:cNvSpPr txBox="1"/>
          <p:nvPr/>
        </p:nvSpPr>
        <p:spPr>
          <a:xfrm>
            <a:off x="7310983" y="4766652"/>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 name="TextBox 1">
            <a:extLst>
              <a:ext uri="{FF2B5EF4-FFF2-40B4-BE49-F238E27FC236}">
                <a16:creationId xmlns:a16="http://schemas.microsoft.com/office/drawing/2014/main" id="{72824B42-3D69-9B1D-B700-8DF99BBD3D0A}"/>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89239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8B9179-9395-4A4A-87B3-10B0D018CE1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2029413-8EAE-47F0-A0F2-EE6A6AB423FD}"/>
              </a:ext>
            </a:extLst>
          </p:cNvPr>
          <p:cNvSpPr>
            <a:spLocks noGrp="1"/>
          </p:cNvSpPr>
          <p:nvPr>
            <p:ph type="sldNum" sz="quarter" idx="16"/>
          </p:nvPr>
        </p:nvSpPr>
        <p:spPr/>
        <p:txBody>
          <a:bodyPr/>
          <a:lstStyle/>
          <a:p>
            <a:fld id="{6B54B0F7-55DD-40D6-B7F4-70B586885C0B}" type="slidenum">
              <a:rPr lang="en-US" noProof="0" smtClean="0"/>
              <a:pPr/>
              <a:t>47</a:t>
            </a:fld>
            <a:endParaRPr lang="en-US" noProof="0" dirty="0"/>
          </a:p>
        </p:txBody>
      </p:sp>
      <p:sp>
        <p:nvSpPr>
          <p:cNvPr id="7" name="Title 6">
            <a:extLst>
              <a:ext uri="{FF2B5EF4-FFF2-40B4-BE49-F238E27FC236}">
                <a16:creationId xmlns:a16="http://schemas.microsoft.com/office/drawing/2014/main" id="{76336FC2-BAC9-416C-9431-A8A3B1940796}"/>
              </a:ext>
            </a:extLst>
          </p:cNvPr>
          <p:cNvSpPr>
            <a:spLocks noGrp="1"/>
          </p:cNvSpPr>
          <p:nvPr>
            <p:ph type="title"/>
          </p:nvPr>
        </p:nvSpPr>
        <p:spPr>
          <a:xfrm>
            <a:off x="324325" y="335008"/>
            <a:ext cx="8485200" cy="561185"/>
          </a:xfrm>
        </p:spPr>
        <p:txBody>
          <a:bodyPr/>
          <a:lstStyle/>
          <a:p>
            <a:r>
              <a:rPr lang="en-US" dirty="0"/>
              <a:t>Fabry Disease in Differential Diagnosis</a:t>
            </a:r>
          </a:p>
        </p:txBody>
      </p:sp>
      <p:sp>
        <p:nvSpPr>
          <p:cNvPr id="9" name="Rectangle 8">
            <a:extLst>
              <a:ext uri="{FF2B5EF4-FFF2-40B4-BE49-F238E27FC236}">
                <a16:creationId xmlns:a16="http://schemas.microsoft.com/office/drawing/2014/main" id="{343A15DE-426C-499E-8F78-20378C220AE2}"/>
              </a:ext>
            </a:extLst>
          </p:cNvPr>
          <p:cNvSpPr>
            <a:spLocks/>
          </p:cNvSpPr>
          <p:nvPr/>
        </p:nvSpPr>
        <p:spPr>
          <a:xfrm>
            <a:off x="387907" y="807425"/>
            <a:ext cx="84921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i="0" u="none" strike="noStrike" kern="1200" cap="none" spc="0" normalizeH="0" baseline="0" noProof="0" dirty="0">
                <a:ln>
                  <a:noFill/>
                </a:ln>
                <a:solidFill>
                  <a:prstClr val="white"/>
                </a:solidFill>
                <a:effectLst/>
                <a:uLnTx/>
                <a:uFillTx/>
                <a:latin typeface="Verdana"/>
                <a:ea typeface="+mn-ea"/>
                <a:cs typeface="+mn-cs"/>
              </a:rPr>
              <a:t>Fabry disease should be considered in the differential diagnosis of:</a:t>
            </a:r>
            <a:r>
              <a:rPr kumimoji="0" lang="en-US" sz="1400" i="0" u="none" strike="noStrike" kern="1200" cap="none" spc="0" normalizeH="0" baseline="30000" noProof="0" dirty="0">
                <a:ln>
                  <a:noFill/>
                </a:ln>
                <a:solidFill>
                  <a:prstClr val="white"/>
                </a:solidFill>
                <a:effectLst/>
                <a:uLnTx/>
                <a:uFillTx/>
                <a:latin typeface="Verdana"/>
                <a:ea typeface="+mn-ea"/>
                <a:cs typeface="+mn-cs"/>
              </a:rPr>
              <a:t>1</a:t>
            </a:r>
          </a:p>
        </p:txBody>
      </p:sp>
      <p:sp>
        <p:nvSpPr>
          <p:cNvPr id="11" name="Rounded Rectangle 25">
            <a:extLst>
              <a:ext uri="{FF2B5EF4-FFF2-40B4-BE49-F238E27FC236}">
                <a16:creationId xmlns:a16="http://schemas.microsoft.com/office/drawing/2014/main" id="{6BEA1537-E07D-41A9-BBC4-AF187D710D5B}"/>
              </a:ext>
            </a:extLst>
          </p:cNvPr>
          <p:cNvSpPr/>
          <p:nvPr/>
        </p:nvSpPr>
        <p:spPr>
          <a:xfrm>
            <a:off x="519723" y="1228070"/>
            <a:ext cx="2021854"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100" i="0" u="none" strike="noStrike" kern="1200" cap="none" spc="0" normalizeH="0" baseline="0" noProof="0" dirty="0">
                <a:ln>
                  <a:noFill/>
                </a:ln>
                <a:solidFill>
                  <a:srgbClr val="FFFFFF"/>
                </a:solidFill>
                <a:effectLst/>
                <a:uLnTx/>
                <a:uFillTx/>
                <a:latin typeface="+mj-lt"/>
                <a:ea typeface="+mn-ea"/>
                <a:cs typeface="Arial"/>
              </a:rPr>
              <a:t>Frequent Fevers of Unknown Origin </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12" name="Rounded Rectangle 25">
            <a:extLst>
              <a:ext uri="{FF2B5EF4-FFF2-40B4-BE49-F238E27FC236}">
                <a16:creationId xmlns:a16="http://schemas.microsoft.com/office/drawing/2014/main" id="{D1635DD8-BB59-4A87-995E-7009D2D80B97}"/>
              </a:ext>
            </a:extLst>
          </p:cNvPr>
          <p:cNvSpPr/>
          <p:nvPr/>
        </p:nvSpPr>
        <p:spPr>
          <a:xfrm>
            <a:off x="2638830" y="1228070"/>
            <a:ext cx="1913395"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lang="en-GB" sz="1100" dirty="0">
                <a:solidFill>
                  <a:srgbClr val="FFFFFF"/>
                </a:solidFill>
                <a:latin typeface="+mj-lt"/>
                <a:cs typeface="Arial"/>
              </a:rPr>
              <a:t>Neuropathic Pain in Extremities</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13" name="Rounded Rectangle 25">
            <a:extLst>
              <a:ext uri="{FF2B5EF4-FFF2-40B4-BE49-F238E27FC236}">
                <a16:creationId xmlns:a16="http://schemas.microsoft.com/office/drawing/2014/main" id="{B51A45E9-4AD7-4C29-A08B-063D06BD3095}"/>
              </a:ext>
            </a:extLst>
          </p:cNvPr>
          <p:cNvSpPr/>
          <p:nvPr/>
        </p:nvSpPr>
        <p:spPr>
          <a:xfrm>
            <a:off x="4718768" y="1232514"/>
            <a:ext cx="1913395"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100" i="0" u="none" strike="noStrike" kern="1200" cap="none" spc="0" normalizeH="0" baseline="0" noProof="0" dirty="0">
                <a:ln>
                  <a:noFill/>
                </a:ln>
                <a:solidFill>
                  <a:srgbClr val="FFFFFF"/>
                </a:solidFill>
                <a:effectLst/>
                <a:uLnTx/>
                <a:uFillTx/>
                <a:latin typeface="+mj-lt"/>
                <a:ea typeface="+mn-ea"/>
                <a:cs typeface="Arial"/>
              </a:rPr>
              <a:t>Angiokeratoma in Bathing Trunk Area</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14" name="Rounded Rectangle 25">
            <a:extLst>
              <a:ext uri="{FF2B5EF4-FFF2-40B4-BE49-F238E27FC236}">
                <a16:creationId xmlns:a16="http://schemas.microsoft.com/office/drawing/2014/main" id="{7F08810A-C743-4F45-9A60-9F962751AA4F}"/>
              </a:ext>
            </a:extLst>
          </p:cNvPr>
          <p:cNvSpPr/>
          <p:nvPr/>
        </p:nvSpPr>
        <p:spPr>
          <a:xfrm>
            <a:off x="2628942" y="1670113"/>
            <a:ext cx="1933170"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100" i="0" u="none" strike="noStrike" kern="1200" cap="none" spc="0" normalizeH="0" baseline="0" noProof="0" dirty="0">
                <a:ln>
                  <a:noFill/>
                </a:ln>
                <a:solidFill>
                  <a:srgbClr val="FFFFFF"/>
                </a:solidFill>
                <a:effectLst/>
                <a:uLnTx/>
                <a:uFillTx/>
                <a:latin typeface="+mj-lt"/>
                <a:ea typeface="+mn-ea"/>
                <a:cs typeface="Arial"/>
              </a:rPr>
              <a:t>LVH of unknown origin</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15" name="Rounded Rectangle 25">
            <a:extLst>
              <a:ext uri="{FF2B5EF4-FFF2-40B4-BE49-F238E27FC236}">
                <a16:creationId xmlns:a16="http://schemas.microsoft.com/office/drawing/2014/main" id="{D6C30ACF-8B7F-4B74-B483-26446326CEC6}"/>
              </a:ext>
            </a:extLst>
          </p:cNvPr>
          <p:cNvSpPr/>
          <p:nvPr/>
        </p:nvSpPr>
        <p:spPr>
          <a:xfrm>
            <a:off x="6711993" y="1230232"/>
            <a:ext cx="1813574"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100" i="0" u="none" strike="noStrike" kern="1200" cap="none" spc="0" normalizeH="0" baseline="0" noProof="0" dirty="0">
                <a:ln>
                  <a:noFill/>
                </a:ln>
                <a:solidFill>
                  <a:srgbClr val="FFFFFF"/>
                </a:solidFill>
                <a:effectLst/>
                <a:uLnTx/>
                <a:uFillTx/>
                <a:latin typeface="+mj-lt"/>
                <a:ea typeface="+mn-ea"/>
                <a:cs typeface="Arial"/>
              </a:rPr>
              <a:t>Renal disease of unknown origin</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17" name="Rectangle 16">
            <a:extLst>
              <a:ext uri="{FF2B5EF4-FFF2-40B4-BE49-F238E27FC236}">
                <a16:creationId xmlns:a16="http://schemas.microsoft.com/office/drawing/2014/main" id="{3045D515-EB4C-4B73-A8CE-BC42B4D1400C}"/>
              </a:ext>
            </a:extLst>
          </p:cNvPr>
          <p:cNvSpPr>
            <a:spLocks/>
          </p:cNvSpPr>
          <p:nvPr/>
        </p:nvSpPr>
        <p:spPr>
          <a:xfrm>
            <a:off x="429222" y="2060038"/>
            <a:ext cx="8492125" cy="3786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accent1"/>
                </a:solidFill>
                <a:effectLst/>
                <a:uLnTx/>
                <a:uFillTx/>
                <a:latin typeface="Verdana"/>
                <a:ea typeface="+mn-ea"/>
                <a:cs typeface="+mn-cs"/>
              </a:rPr>
              <a:t>Misleading Fabry Disease Symptoms Can Result in Misdiagnosis</a:t>
            </a:r>
            <a:r>
              <a:rPr kumimoji="0" lang="en-US" sz="1050" b="1" i="0" u="none" strike="noStrike" kern="1200" cap="none" spc="0" normalizeH="0" baseline="30000" noProof="0" dirty="0">
                <a:ln>
                  <a:noFill/>
                </a:ln>
                <a:solidFill>
                  <a:schemeClr val="accent1"/>
                </a:solidFill>
                <a:effectLst/>
                <a:uLnTx/>
                <a:uFillTx/>
                <a:latin typeface="Verdana"/>
                <a:ea typeface="+mn-ea"/>
                <a:cs typeface="+mn-cs"/>
              </a:rPr>
              <a:t>1</a:t>
            </a:r>
          </a:p>
        </p:txBody>
      </p:sp>
      <p:graphicFrame>
        <p:nvGraphicFramePr>
          <p:cNvPr id="18" name="Table 17">
            <a:extLst>
              <a:ext uri="{FF2B5EF4-FFF2-40B4-BE49-F238E27FC236}">
                <a16:creationId xmlns:a16="http://schemas.microsoft.com/office/drawing/2014/main" id="{BEF2B3C8-67CF-4E9F-91C0-9D97F02688FC}"/>
              </a:ext>
            </a:extLst>
          </p:cNvPr>
          <p:cNvGraphicFramePr>
            <a:graphicFrameLocks noGrp="1"/>
          </p:cNvGraphicFramePr>
          <p:nvPr>
            <p:extLst>
              <p:ext uri="{D42A27DB-BD31-4B8C-83A1-F6EECF244321}">
                <p14:modId xmlns:p14="http://schemas.microsoft.com/office/powerpoint/2010/main" val="409659526"/>
              </p:ext>
            </p:extLst>
          </p:nvPr>
        </p:nvGraphicFramePr>
        <p:xfrm>
          <a:off x="324325" y="2396015"/>
          <a:ext cx="8496300" cy="1780632"/>
        </p:xfrm>
        <a:graphic>
          <a:graphicData uri="http://schemas.openxmlformats.org/drawingml/2006/table">
            <a:tbl>
              <a:tblPr firstRow="1" bandRow="1">
                <a:tableStyleId>{F800B559-55DF-4324-A70D-7A5FB1BD5379}</a:tableStyleId>
              </a:tblPr>
              <a:tblGrid>
                <a:gridCol w="4248150">
                  <a:extLst>
                    <a:ext uri="{9D8B030D-6E8A-4147-A177-3AD203B41FA5}">
                      <a16:colId xmlns:a16="http://schemas.microsoft.com/office/drawing/2014/main" val="4266012447"/>
                    </a:ext>
                  </a:extLst>
                </a:gridCol>
                <a:gridCol w="4248150">
                  <a:extLst>
                    <a:ext uri="{9D8B030D-6E8A-4147-A177-3AD203B41FA5}">
                      <a16:colId xmlns:a16="http://schemas.microsoft.com/office/drawing/2014/main" val="2271180953"/>
                    </a:ext>
                  </a:extLst>
                </a:gridCol>
              </a:tblGrid>
              <a:tr h="197848">
                <a:tc>
                  <a:txBody>
                    <a:bodyPr/>
                    <a:lstStyle/>
                    <a:p>
                      <a:r>
                        <a:rPr lang="en-US" sz="900" b="1" dirty="0">
                          <a:latin typeface="+mj-lt"/>
                        </a:rPr>
                        <a:t>Fabry Disease Symptom</a:t>
                      </a:r>
                    </a:p>
                  </a:txBody>
                  <a:tcPr marL="45720" marR="45720" marT="27432" marB="27432" anchor="ctr"/>
                </a:tc>
                <a:tc>
                  <a:txBody>
                    <a:bodyPr/>
                    <a:lstStyle/>
                    <a:p>
                      <a:r>
                        <a:rPr lang="en-US" sz="900" b="1" dirty="0">
                          <a:latin typeface="+mj-lt"/>
                        </a:rPr>
                        <a:t>Potential Misdiagnosis</a:t>
                      </a:r>
                    </a:p>
                  </a:txBody>
                  <a:tcPr marL="45720" marR="45720" marT="27432" marB="27432" anchor="ctr"/>
                </a:tc>
                <a:extLst>
                  <a:ext uri="{0D108BD9-81ED-4DB2-BD59-A6C34878D82A}">
                    <a16:rowId xmlns:a16="http://schemas.microsoft.com/office/drawing/2014/main" val="3125492036"/>
                  </a:ext>
                </a:extLst>
              </a:tr>
              <a:tr h="197848">
                <a:tc>
                  <a:txBody>
                    <a:bodyPr/>
                    <a:lstStyle/>
                    <a:p>
                      <a:r>
                        <a:rPr lang="en-US" sz="900" dirty="0">
                          <a:solidFill>
                            <a:schemeClr val="tx1"/>
                          </a:solidFill>
                          <a:latin typeface="+mj-lt"/>
                        </a:rPr>
                        <a:t>Abdominal pain</a:t>
                      </a:r>
                    </a:p>
                  </a:txBody>
                  <a:tcPr marL="45720" marR="45720" marT="27432" marB="27432" anchor="ctr"/>
                </a:tc>
                <a:tc>
                  <a:txBody>
                    <a:bodyPr/>
                    <a:lstStyle/>
                    <a:p>
                      <a:r>
                        <a:rPr lang="en-US" sz="900" dirty="0">
                          <a:solidFill>
                            <a:schemeClr val="tx1"/>
                          </a:solidFill>
                          <a:latin typeface="+mj-lt"/>
                        </a:rPr>
                        <a:t>Acute appendicitis</a:t>
                      </a:r>
                    </a:p>
                  </a:txBody>
                  <a:tcPr marL="45720" marR="45720" marT="27432" marB="27432" anchor="ctr"/>
                </a:tc>
                <a:extLst>
                  <a:ext uri="{0D108BD9-81ED-4DB2-BD59-A6C34878D82A}">
                    <a16:rowId xmlns:a16="http://schemas.microsoft.com/office/drawing/2014/main" val="3986043988"/>
                  </a:ext>
                </a:extLst>
              </a:tr>
              <a:tr h="197848">
                <a:tc>
                  <a:txBody>
                    <a:bodyPr/>
                    <a:lstStyle/>
                    <a:p>
                      <a:r>
                        <a:rPr lang="en-US" sz="900" dirty="0">
                          <a:solidFill>
                            <a:schemeClr val="tx1"/>
                          </a:solidFill>
                          <a:latin typeface="+mj-lt"/>
                        </a:rPr>
                        <a:t>Neuropathic pain</a:t>
                      </a:r>
                    </a:p>
                  </a:txBody>
                  <a:tcPr marL="45720" marR="45720" marT="27432" marB="27432" anchor="ctr"/>
                </a:tc>
                <a:tc>
                  <a:txBody>
                    <a:bodyPr/>
                    <a:lstStyle/>
                    <a:p>
                      <a:r>
                        <a:rPr lang="en-US" sz="900" dirty="0">
                          <a:solidFill>
                            <a:schemeClr val="tx1"/>
                          </a:solidFill>
                          <a:latin typeface="+mj-lt"/>
                        </a:rPr>
                        <a:t>Erythromelalgia/growing pains</a:t>
                      </a:r>
                    </a:p>
                  </a:txBody>
                  <a:tcPr marL="45720" marR="45720" marT="27432" marB="27432" anchor="ctr"/>
                </a:tc>
                <a:extLst>
                  <a:ext uri="{0D108BD9-81ED-4DB2-BD59-A6C34878D82A}">
                    <a16:rowId xmlns:a16="http://schemas.microsoft.com/office/drawing/2014/main" val="2586314582"/>
                  </a:ext>
                </a:extLst>
              </a:tr>
              <a:tr h="197848">
                <a:tc>
                  <a:txBody>
                    <a:bodyPr/>
                    <a:lstStyle/>
                    <a:p>
                      <a:r>
                        <a:rPr lang="en-US" sz="900" dirty="0">
                          <a:solidFill>
                            <a:schemeClr val="tx1"/>
                          </a:solidFill>
                          <a:latin typeface="+mj-lt"/>
                        </a:rPr>
                        <a:t>Acute pain with no apparent cause</a:t>
                      </a:r>
                    </a:p>
                  </a:txBody>
                  <a:tcPr marL="45720" marR="45720" marT="27432" marB="27432" anchor="ctr"/>
                </a:tc>
                <a:tc>
                  <a:txBody>
                    <a:bodyPr/>
                    <a:lstStyle/>
                    <a:p>
                      <a:r>
                        <a:rPr lang="en-US" sz="900" dirty="0">
                          <a:solidFill>
                            <a:schemeClr val="tx1"/>
                          </a:solidFill>
                          <a:latin typeface="+mj-lt"/>
                        </a:rPr>
                        <a:t>Neurosis</a:t>
                      </a:r>
                    </a:p>
                  </a:txBody>
                  <a:tcPr marL="45720" marR="45720" marT="27432" marB="27432" anchor="ctr"/>
                </a:tc>
                <a:extLst>
                  <a:ext uri="{0D108BD9-81ED-4DB2-BD59-A6C34878D82A}">
                    <a16:rowId xmlns:a16="http://schemas.microsoft.com/office/drawing/2014/main" val="3077661716"/>
                  </a:ext>
                </a:extLst>
              </a:tr>
              <a:tr h="197848">
                <a:tc>
                  <a:txBody>
                    <a:bodyPr/>
                    <a:lstStyle/>
                    <a:p>
                      <a:r>
                        <a:rPr lang="en-US" sz="900" dirty="0">
                          <a:solidFill>
                            <a:schemeClr val="tx1"/>
                          </a:solidFill>
                          <a:latin typeface="+mj-lt"/>
                        </a:rPr>
                        <a:t>Pain/temperature sensitivity in extremities</a:t>
                      </a:r>
                    </a:p>
                  </a:txBody>
                  <a:tcPr marL="45720" marR="45720" marT="27432" marB="27432" anchor="ctr"/>
                </a:tc>
                <a:tc>
                  <a:txBody>
                    <a:bodyPr/>
                    <a:lstStyle/>
                    <a:p>
                      <a:r>
                        <a:rPr lang="en-US" sz="900" dirty="0">
                          <a:solidFill>
                            <a:schemeClr val="tx1"/>
                          </a:solidFill>
                          <a:latin typeface="+mj-lt"/>
                        </a:rPr>
                        <a:t>Raynaud’s syndrome</a:t>
                      </a:r>
                    </a:p>
                  </a:txBody>
                  <a:tcPr marL="45720" marR="45720" marT="27432" marB="27432" anchor="ctr"/>
                </a:tc>
                <a:extLst>
                  <a:ext uri="{0D108BD9-81ED-4DB2-BD59-A6C34878D82A}">
                    <a16:rowId xmlns:a16="http://schemas.microsoft.com/office/drawing/2014/main" val="3550566611"/>
                  </a:ext>
                </a:extLst>
              </a:tr>
              <a:tr h="197848">
                <a:tc>
                  <a:txBody>
                    <a:bodyPr/>
                    <a:lstStyle/>
                    <a:p>
                      <a:r>
                        <a:rPr lang="en-US" sz="900" dirty="0">
                          <a:solidFill>
                            <a:schemeClr val="tx1"/>
                          </a:solidFill>
                          <a:latin typeface="+mj-lt"/>
                        </a:rPr>
                        <a:t>Angiokeratoma</a:t>
                      </a:r>
                    </a:p>
                  </a:txBody>
                  <a:tcPr marL="45720" marR="45720" marT="27432" marB="27432" anchor="ctr"/>
                </a:tc>
                <a:tc>
                  <a:txBody>
                    <a:bodyPr/>
                    <a:lstStyle/>
                    <a:p>
                      <a:r>
                        <a:rPr lang="en-US" sz="900" dirty="0">
                          <a:solidFill>
                            <a:schemeClr val="tx1"/>
                          </a:solidFill>
                          <a:latin typeface="+mj-lt"/>
                        </a:rPr>
                        <a:t>Lupus/petechiae</a:t>
                      </a:r>
                    </a:p>
                  </a:txBody>
                  <a:tcPr marL="45720" marR="45720" marT="27432" marB="27432" anchor="ctr"/>
                </a:tc>
                <a:extLst>
                  <a:ext uri="{0D108BD9-81ED-4DB2-BD59-A6C34878D82A}">
                    <a16:rowId xmlns:a16="http://schemas.microsoft.com/office/drawing/2014/main" val="1068955471"/>
                  </a:ext>
                </a:extLst>
              </a:tr>
              <a:tr h="197848">
                <a:tc>
                  <a:txBody>
                    <a:bodyPr/>
                    <a:lstStyle/>
                    <a:p>
                      <a:r>
                        <a:rPr lang="en-US" sz="900" dirty="0">
                          <a:solidFill>
                            <a:schemeClr val="tx1"/>
                          </a:solidFill>
                          <a:latin typeface="+mj-lt"/>
                        </a:rPr>
                        <a:t>Joint pain and elevated erythrocyte sedimentation rate</a:t>
                      </a:r>
                    </a:p>
                  </a:txBody>
                  <a:tcPr marL="45720" marR="45720" marT="27432" marB="27432" anchor="ctr"/>
                </a:tc>
                <a:tc>
                  <a:txBody>
                    <a:bodyPr/>
                    <a:lstStyle/>
                    <a:p>
                      <a:r>
                        <a:rPr lang="en-US" sz="900" dirty="0">
                          <a:solidFill>
                            <a:schemeClr val="tx1"/>
                          </a:solidFill>
                          <a:latin typeface="+mj-lt"/>
                        </a:rPr>
                        <a:t>Juvenile or rheumatoid arthritis</a:t>
                      </a:r>
                    </a:p>
                  </a:txBody>
                  <a:tcPr marL="45720" marR="45720" marT="27432" marB="27432" anchor="ctr"/>
                </a:tc>
                <a:extLst>
                  <a:ext uri="{0D108BD9-81ED-4DB2-BD59-A6C34878D82A}">
                    <a16:rowId xmlns:a16="http://schemas.microsoft.com/office/drawing/2014/main" val="922008075"/>
                  </a:ext>
                </a:extLst>
              </a:tr>
              <a:tr h="197848">
                <a:tc>
                  <a:txBody>
                    <a:bodyPr/>
                    <a:lstStyle/>
                    <a:p>
                      <a:r>
                        <a:rPr lang="en-US" sz="900" dirty="0">
                          <a:solidFill>
                            <a:schemeClr val="tx1"/>
                          </a:solidFill>
                          <a:latin typeface="+mj-lt"/>
                        </a:rPr>
                        <a:t>Gastrointestinal issues</a:t>
                      </a:r>
                    </a:p>
                  </a:txBody>
                  <a:tcPr marL="45720" marR="45720" marT="27432" marB="27432" anchor="ctr"/>
                </a:tc>
                <a:tc>
                  <a:txBody>
                    <a:bodyPr/>
                    <a:lstStyle/>
                    <a:p>
                      <a:r>
                        <a:rPr lang="en-US" sz="900" dirty="0">
                          <a:solidFill>
                            <a:schemeClr val="tx1"/>
                          </a:solidFill>
                          <a:latin typeface="+mj-lt"/>
                        </a:rPr>
                        <a:t>Chronic fatigue syndrome/lupus/celiac disease</a:t>
                      </a:r>
                    </a:p>
                  </a:txBody>
                  <a:tcPr marL="45720" marR="45720" marT="27432" marB="27432" anchor="ctr"/>
                </a:tc>
                <a:extLst>
                  <a:ext uri="{0D108BD9-81ED-4DB2-BD59-A6C34878D82A}">
                    <a16:rowId xmlns:a16="http://schemas.microsoft.com/office/drawing/2014/main" val="4000313873"/>
                  </a:ext>
                </a:extLst>
              </a:tr>
              <a:tr h="197848">
                <a:tc>
                  <a:txBody>
                    <a:bodyPr/>
                    <a:lstStyle/>
                    <a:p>
                      <a:r>
                        <a:rPr lang="en-US" sz="900" dirty="0">
                          <a:solidFill>
                            <a:schemeClr val="tx1"/>
                          </a:solidFill>
                          <a:latin typeface="+mj-lt"/>
                        </a:rPr>
                        <a:t>CNS involvement/white matter lesions</a:t>
                      </a:r>
                    </a:p>
                  </a:txBody>
                  <a:tcPr marL="45720" marR="45720" marT="27432" marB="27432" anchor="ctr"/>
                </a:tc>
                <a:tc>
                  <a:txBody>
                    <a:bodyPr/>
                    <a:lstStyle/>
                    <a:p>
                      <a:r>
                        <a:rPr lang="en-US" sz="900" dirty="0">
                          <a:solidFill>
                            <a:schemeClr val="tx1"/>
                          </a:solidFill>
                          <a:latin typeface="+mj-lt"/>
                        </a:rPr>
                        <a:t>Multiple sclerosis*</a:t>
                      </a:r>
                    </a:p>
                  </a:txBody>
                  <a:tcPr marL="45720" marR="45720" marT="27432" marB="27432" anchor="ctr"/>
                </a:tc>
                <a:extLst>
                  <a:ext uri="{0D108BD9-81ED-4DB2-BD59-A6C34878D82A}">
                    <a16:rowId xmlns:a16="http://schemas.microsoft.com/office/drawing/2014/main" val="520251184"/>
                  </a:ext>
                </a:extLst>
              </a:tr>
            </a:tbl>
          </a:graphicData>
        </a:graphic>
      </p:graphicFrame>
      <p:sp>
        <p:nvSpPr>
          <p:cNvPr id="8" name="Text Placeholder 7">
            <a:extLst>
              <a:ext uri="{FF2B5EF4-FFF2-40B4-BE49-F238E27FC236}">
                <a16:creationId xmlns:a16="http://schemas.microsoft.com/office/drawing/2014/main" id="{01050A22-24EC-4D79-A8B4-FA8E9408394B}"/>
              </a:ext>
            </a:extLst>
          </p:cNvPr>
          <p:cNvSpPr>
            <a:spLocks noGrp="1"/>
          </p:cNvSpPr>
          <p:nvPr>
            <p:ph type="body" sz="quarter" idx="23"/>
          </p:nvPr>
        </p:nvSpPr>
        <p:spPr>
          <a:xfrm>
            <a:off x="313225" y="4318215"/>
            <a:ext cx="8478000" cy="218675"/>
          </a:xfrm>
        </p:spPr>
        <p:txBody>
          <a:bodyPr/>
          <a:lstStyle/>
          <a:p>
            <a:r>
              <a:rPr lang="en-US" dirty="0"/>
              <a:t>*7% of patients with Fabry-related neurologic issues are misdiagnosed with multiple sclerosis due to similar changes on MRI; as multiple sclerosis is most common in young women, females with Fabry with neurologic issues are most likely to be misdiagnosed</a:t>
            </a:r>
            <a:r>
              <a:rPr lang="en-US" baseline="30000" dirty="0"/>
              <a:t>2–3 </a:t>
            </a:r>
            <a:r>
              <a:rPr lang="en-US" dirty="0"/>
              <a:t> LVH: left ventricular hypertrophy</a:t>
            </a:r>
          </a:p>
          <a:p>
            <a:r>
              <a:rPr lang="en-US" dirty="0"/>
              <a:t>1. </a:t>
            </a:r>
            <a:r>
              <a:rPr lang="en-US" dirty="0" err="1"/>
              <a:t>Lidove</a:t>
            </a:r>
            <a:r>
              <a:rPr lang="en-US" dirty="0"/>
              <a:t> O, et al. Clin Genet 2012;81:571-577; 2. Colomba P, et al. Oncotarget 2018;9:7758–7762; 3. Bottcher T, et al. PLoS One 2013;8:e71894</a:t>
            </a:r>
          </a:p>
        </p:txBody>
      </p:sp>
      <p:sp>
        <p:nvSpPr>
          <p:cNvPr id="19" name="TextBox 18">
            <a:extLst>
              <a:ext uri="{FF2B5EF4-FFF2-40B4-BE49-F238E27FC236}">
                <a16:creationId xmlns:a16="http://schemas.microsoft.com/office/drawing/2014/main" id="{D21E00BB-206F-417E-B8A3-E8C480BB3D9F}"/>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0" name="TextBox 19">
            <a:extLst>
              <a:ext uri="{FF2B5EF4-FFF2-40B4-BE49-F238E27FC236}">
                <a16:creationId xmlns:a16="http://schemas.microsoft.com/office/drawing/2014/main" id="{F0E71141-AD79-4D7E-811C-85DA39AB7360}"/>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1" name="Rounded Rectangle 25">
            <a:extLst>
              <a:ext uri="{FF2B5EF4-FFF2-40B4-BE49-F238E27FC236}">
                <a16:creationId xmlns:a16="http://schemas.microsoft.com/office/drawing/2014/main" id="{A93DD570-CEB0-4585-8A9E-B54EE317A2DB}"/>
              </a:ext>
            </a:extLst>
          </p:cNvPr>
          <p:cNvSpPr/>
          <p:nvPr/>
        </p:nvSpPr>
        <p:spPr>
          <a:xfrm>
            <a:off x="4708790" y="1677394"/>
            <a:ext cx="2003203" cy="384926"/>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100" i="0" u="none" strike="noStrike" kern="1200" cap="none" spc="0" normalizeH="0" baseline="0" noProof="0" dirty="0">
                <a:ln>
                  <a:noFill/>
                </a:ln>
                <a:solidFill>
                  <a:srgbClr val="FFFFFF"/>
                </a:solidFill>
                <a:effectLst/>
                <a:uLnTx/>
                <a:uFillTx/>
                <a:latin typeface="+mj-lt"/>
                <a:ea typeface="+mn-ea"/>
                <a:cs typeface="Arial"/>
              </a:rPr>
              <a:t>Stroke of unknown origin</a:t>
            </a:r>
            <a:endParaRPr kumimoji="0" lang="en-GB" sz="1100" i="0" u="none" strike="noStrike" kern="1200" cap="none" spc="0" normalizeH="0" baseline="30000" noProof="0" dirty="0">
              <a:ln>
                <a:noFill/>
              </a:ln>
              <a:solidFill>
                <a:srgbClr val="FFFFFF"/>
              </a:solidFill>
              <a:effectLst/>
              <a:uLnTx/>
              <a:uFillTx/>
              <a:latin typeface="+mj-lt"/>
              <a:ea typeface="+mn-ea"/>
              <a:cs typeface="Arial"/>
            </a:endParaRPr>
          </a:p>
        </p:txBody>
      </p:sp>
      <p:sp>
        <p:nvSpPr>
          <p:cNvPr id="4" name="TextBox 3">
            <a:extLst>
              <a:ext uri="{FF2B5EF4-FFF2-40B4-BE49-F238E27FC236}">
                <a16:creationId xmlns:a16="http://schemas.microsoft.com/office/drawing/2014/main" id="{EE7C967A-F376-E4D5-B6D9-59BDD79D510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464665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8B9179-9395-4A4A-87B3-10B0D018CE1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2029413-8EAE-47F0-A0F2-EE6A6AB423FD}"/>
              </a:ext>
            </a:extLst>
          </p:cNvPr>
          <p:cNvSpPr>
            <a:spLocks noGrp="1"/>
          </p:cNvSpPr>
          <p:nvPr>
            <p:ph type="sldNum" sz="quarter" idx="16"/>
          </p:nvPr>
        </p:nvSpPr>
        <p:spPr/>
        <p:txBody>
          <a:bodyPr/>
          <a:lstStyle/>
          <a:p>
            <a:fld id="{6B54B0F7-55DD-40D6-B7F4-70B586885C0B}" type="slidenum">
              <a:rPr lang="en-US" noProof="0" smtClean="0"/>
              <a:pPr/>
              <a:t>48</a:t>
            </a:fld>
            <a:endParaRPr lang="en-US" noProof="0" dirty="0"/>
          </a:p>
        </p:txBody>
      </p:sp>
      <p:sp>
        <p:nvSpPr>
          <p:cNvPr id="7" name="Title 6">
            <a:extLst>
              <a:ext uri="{FF2B5EF4-FFF2-40B4-BE49-F238E27FC236}">
                <a16:creationId xmlns:a16="http://schemas.microsoft.com/office/drawing/2014/main" id="{76336FC2-BAC9-416C-9431-A8A3B1940796}"/>
              </a:ext>
            </a:extLst>
          </p:cNvPr>
          <p:cNvSpPr>
            <a:spLocks noGrp="1"/>
          </p:cNvSpPr>
          <p:nvPr>
            <p:ph type="title"/>
          </p:nvPr>
        </p:nvSpPr>
        <p:spPr>
          <a:xfrm>
            <a:off x="331200" y="532800"/>
            <a:ext cx="8485200" cy="561185"/>
          </a:xfrm>
        </p:spPr>
        <p:txBody>
          <a:bodyPr/>
          <a:lstStyle/>
          <a:p>
            <a:r>
              <a:rPr lang="en-US" dirty="0"/>
              <a:t>Increasing Vigilance for Fabry Disease Increases Diagnosis</a:t>
            </a:r>
          </a:p>
        </p:txBody>
      </p:sp>
      <p:sp>
        <p:nvSpPr>
          <p:cNvPr id="8" name="Text Placeholder 7">
            <a:extLst>
              <a:ext uri="{FF2B5EF4-FFF2-40B4-BE49-F238E27FC236}">
                <a16:creationId xmlns:a16="http://schemas.microsoft.com/office/drawing/2014/main" id="{01050A22-24EC-4D79-A8B4-FA8E9408394B}"/>
              </a:ext>
            </a:extLst>
          </p:cNvPr>
          <p:cNvSpPr>
            <a:spLocks noGrp="1"/>
          </p:cNvSpPr>
          <p:nvPr>
            <p:ph type="body" sz="quarter" idx="23"/>
          </p:nvPr>
        </p:nvSpPr>
        <p:spPr/>
        <p:txBody>
          <a:bodyPr/>
          <a:lstStyle/>
          <a:p>
            <a:r>
              <a:rPr lang="en-US" dirty="0"/>
              <a:t>1. Brito D, et al. Rev Port Cardiol 2018;22:pii.S0870-2551; 2. Savary AL, et al. Open Heart 2017;4:e000567</a:t>
            </a:r>
          </a:p>
        </p:txBody>
      </p:sp>
      <p:sp>
        <p:nvSpPr>
          <p:cNvPr id="22" name="Rectangle 21">
            <a:extLst>
              <a:ext uri="{FF2B5EF4-FFF2-40B4-BE49-F238E27FC236}">
                <a16:creationId xmlns:a16="http://schemas.microsoft.com/office/drawing/2014/main" id="{A266AE92-D139-43BA-B62D-2E8986517FDC}"/>
              </a:ext>
            </a:extLst>
          </p:cNvPr>
          <p:cNvSpPr>
            <a:spLocks/>
          </p:cNvSpPr>
          <p:nvPr/>
        </p:nvSpPr>
        <p:spPr>
          <a:xfrm>
            <a:off x="331200" y="1186044"/>
            <a:ext cx="8492125" cy="42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i="0" u="none" strike="noStrike" kern="1200" cap="none" spc="0" normalizeH="0" baseline="0" noProof="0" dirty="0">
                <a:ln>
                  <a:noFill/>
                </a:ln>
                <a:solidFill>
                  <a:prstClr val="white"/>
                </a:solidFill>
                <a:effectLst/>
                <a:uLnTx/>
                <a:uFillTx/>
                <a:latin typeface="Verdana"/>
                <a:ea typeface="+mn-ea"/>
                <a:cs typeface="+mn-cs"/>
              </a:rPr>
              <a:t>Lack of awareness is a major hurdle in the diagnosis of Fabry disease, even in high-risk populations</a:t>
            </a:r>
            <a:r>
              <a:rPr kumimoji="0" lang="en-US" sz="1200" i="0" u="none" strike="noStrike" kern="1200" cap="none" spc="0" normalizeH="0" baseline="30000" noProof="0" dirty="0">
                <a:ln>
                  <a:noFill/>
                </a:ln>
                <a:solidFill>
                  <a:prstClr val="white"/>
                </a:solidFill>
                <a:effectLst/>
                <a:uLnTx/>
                <a:uFillTx/>
                <a:latin typeface="Verdana"/>
                <a:ea typeface="+mn-ea"/>
                <a:cs typeface="+mn-cs"/>
              </a:rPr>
              <a:t>1,2</a:t>
            </a:r>
          </a:p>
        </p:txBody>
      </p:sp>
      <p:sp>
        <p:nvSpPr>
          <p:cNvPr id="24" name="Text Placeholder 4">
            <a:extLst>
              <a:ext uri="{FF2B5EF4-FFF2-40B4-BE49-F238E27FC236}">
                <a16:creationId xmlns:a16="http://schemas.microsoft.com/office/drawing/2014/main" id="{DD6DBE01-F3D1-4CF6-B9D8-A10BE32C6973}"/>
              </a:ext>
            </a:extLst>
          </p:cNvPr>
          <p:cNvSpPr txBox="1">
            <a:spLocks/>
          </p:cNvSpPr>
          <p:nvPr/>
        </p:nvSpPr>
        <p:spPr>
          <a:xfrm>
            <a:off x="331200" y="1706765"/>
            <a:ext cx="8478000" cy="1789420"/>
          </a:xfrm>
          <a:prstGeom prst="rect">
            <a:avLst/>
          </a:prstGeom>
          <a:solidFill>
            <a:schemeClr val="accent2"/>
          </a:solidFill>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300"/>
              </a:spcAft>
              <a:buBlip>
                <a:blip r:embed="rId3"/>
              </a:buBlip>
            </a:pPr>
            <a:r>
              <a:rPr lang="en-US" dirty="0">
                <a:solidFill>
                  <a:schemeClr val="bg1"/>
                </a:solidFill>
              </a:rPr>
              <a:t>In a Portuguese study, ~50% of patients with HCM and risk factors for Fabry disease </a:t>
            </a:r>
            <a:br>
              <a:rPr lang="en-US" dirty="0">
                <a:solidFill>
                  <a:schemeClr val="bg1"/>
                </a:solidFill>
              </a:rPr>
            </a:br>
            <a:r>
              <a:rPr lang="en-US" dirty="0">
                <a:solidFill>
                  <a:schemeClr val="bg1"/>
                </a:solidFill>
              </a:rPr>
              <a:t>did not undergo diagnostic testing due to a lack of awareness among cardiologists</a:t>
            </a:r>
            <a:r>
              <a:rPr lang="en-US" baseline="30000" dirty="0">
                <a:solidFill>
                  <a:schemeClr val="bg1"/>
                </a:solidFill>
              </a:rPr>
              <a:t>1</a:t>
            </a:r>
          </a:p>
          <a:p>
            <a:pPr lvl="1">
              <a:spcAft>
                <a:spcPts val="300"/>
              </a:spcAft>
              <a:buBlip>
                <a:blip r:embed="rId3"/>
              </a:buBlip>
            </a:pPr>
            <a:r>
              <a:rPr lang="en-US" dirty="0">
                <a:solidFill>
                  <a:schemeClr val="bg1"/>
                </a:solidFill>
              </a:rPr>
              <a:t>In a study conducted in France, cardiologists not previously clinically vigilant for </a:t>
            </a:r>
            <a:br>
              <a:rPr lang="en-US" dirty="0">
                <a:solidFill>
                  <a:schemeClr val="bg1"/>
                </a:solidFill>
              </a:rPr>
            </a:br>
            <a:r>
              <a:rPr lang="en-US" dirty="0">
                <a:solidFill>
                  <a:schemeClr val="bg1"/>
                </a:solidFill>
              </a:rPr>
              <a:t>Fabry disease were given targeted information and screening kits</a:t>
            </a:r>
            <a:r>
              <a:rPr lang="en-US" baseline="30000" dirty="0">
                <a:solidFill>
                  <a:schemeClr val="bg1"/>
                </a:solidFill>
              </a:rPr>
              <a:t>2</a:t>
            </a:r>
          </a:p>
          <a:p>
            <a:pPr lvl="2">
              <a:spcAft>
                <a:spcPts val="300"/>
              </a:spcAft>
              <a:buBlip>
                <a:blip r:embed="rId3"/>
              </a:buBlip>
            </a:pPr>
            <a:r>
              <a:rPr lang="en-US" dirty="0">
                <a:solidFill>
                  <a:schemeClr val="bg1"/>
                </a:solidFill>
              </a:rPr>
              <a:t>Two new Fabry disease cases were found in a population of </a:t>
            </a:r>
            <a:br>
              <a:rPr lang="en-US" dirty="0">
                <a:solidFill>
                  <a:schemeClr val="bg1"/>
                </a:solidFill>
              </a:rPr>
            </a:br>
            <a:r>
              <a:rPr lang="en-US" dirty="0">
                <a:solidFill>
                  <a:schemeClr val="bg1"/>
                </a:solidFill>
              </a:rPr>
              <a:t>55 patients with HCM after the educational initiative</a:t>
            </a:r>
          </a:p>
        </p:txBody>
      </p:sp>
      <p:pic>
        <p:nvPicPr>
          <p:cNvPr id="25" name="Picture 24">
            <a:extLst>
              <a:ext uri="{FF2B5EF4-FFF2-40B4-BE49-F238E27FC236}">
                <a16:creationId xmlns:a16="http://schemas.microsoft.com/office/drawing/2014/main" id="{7E8BF230-490E-47C4-8A25-F75BA6872FFD}"/>
              </a:ext>
            </a:extLst>
          </p:cNvPr>
          <p:cNvPicPr>
            <a:picLocks noChangeAspect="1"/>
          </p:cNvPicPr>
          <p:nvPr/>
        </p:nvPicPr>
        <p:blipFill>
          <a:blip r:embed="rId4">
            <a:clrChange>
              <a:clrFrom>
                <a:srgbClr val="FFFFFF"/>
              </a:clrFrom>
              <a:clrTo>
                <a:srgbClr val="FFFFFF">
                  <a:alpha val="0"/>
                </a:srgbClr>
              </a:clrTo>
            </a:clrChange>
            <a:lum bright="70000" contrast="-70000"/>
          </a:blip>
          <a:stretch>
            <a:fillRect/>
          </a:stretch>
        </p:blipFill>
        <p:spPr>
          <a:xfrm>
            <a:off x="7538796" y="1825496"/>
            <a:ext cx="1121196" cy="1481470"/>
          </a:xfrm>
          <a:prstGeom prst="rect">
            <a:avLst/>
          </a:prstGeom>
        </p:spPr>
      </p:pic>
      <p:sp>
        <p:nvSpPr>
          <p:cNvPr id="26" name="Rectangle 25">
            <a:extLst>
              <a:ext uri="{FF2B5EF4-FFF2-40B4-BE49-F238E27FC236}">
                <a16:creationId xmlns:a16="http://schemas.microsoft.com/office/drawing/2014/main" id="{F88346E2-698C-47B3-84DD-CCE45CD507C8}"/>
              </a:ext>
            </a:extLst>
          </p:cNvPr>
          <p:cNvSpPr>
            <a:spLocks/>
          </p:cNvSpPr>
          <p:nvPr/>
        </p:nvSpPr>
        <p:spPr>
          <a:xfrm>
            <a:off x="331200" y="3595724"/>
            <a:ext cx="8492125" cy="4467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i="0" u="none" strike="noStrike" kern="1200" cap="none" spc="0" normalizeH="0" baseline="0" noProof="0" dirty="0">
                <a:ln>
                  <a:noFill/>
                </a:ln>
                <a:solidFill>
                  <a:schemeClr val="tx1"/>
                </a:solidFill>
                <a:effectLst/>
                <a:uLnTx/>
                <a:uFillTx/>
                <a:latin typeface="Verdana"/>
                <a:ea typeface="+mn-ea"/>
                <a:cs typeface="+mn-cs"/>
              </a:rPr>
              <a:t>Raising awareness of Fabry disease and improving clinical understanding is vital in increasing diagnosis</a:t>
            </a:r>
            <a:r>
              <a:rPr kumimoji="0" lang="en-US" sz="1200" i="0" u="none" strike="noStrike" kern="1200" cap="none" spc="0" normalizeH="0" baseline="30000" noProof="0" dirty="0">
                <a:ln>
                  <a:noFill/>
                </a:ln>
                <a:solidFill>
                  <a:schemeClr val="tx1"/>
                </a:solidFill>
                <a:effectLst/>
                <a:uLnTx/>
                <a:uFillTx/>
                <a:latin typeface="Verdana"/>
                <a:ea typeface="+mn-ea"/>
                <a:cs typeface="+mn-cs"/>
              </a:rPr>
              <a:t>1,2</a:t>
            </a:r>
          </a:p>
        </p:txBody>
      </p:sp>
      <p:sp>
        <p:nvSpPr>
          <p:cNvPr id="10" name="TextBox 9">
            <a:extLst>
              <a:ext uri="{FF2B5EF4-FFF2-40B4-BE49-F238E27FC236}">
                <a16:creationId xmlns:a16="http://schemas.microsoft.com/office/drawing/2014/main" id="{57D6F052-5EC7-4118-AAC0-416AD395FCF8}"/>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1" name="TextBox 10">
            <a:extLst>
              <a:ext uri="{FF2B5EF4-FFF2-40B4-BE49-F238E27FC236}">
                <a16:creationId xmlns:a16="http://schemas.microsoft.com/office/drawing/2014/main" id="{A41CF579-85D7-4AFD-9EAA-DAF27B546C91}"/>
              </a:ext>
            </a:extLst>
          </p:cNvPr>
          <p:cNvSpPr txBox="1"/>
          <p:nvPr/>
        </p:nvSpPr>
        <p:spPr>
          <a:xfrm>
            <a:off x="7293041" y="4796668"/>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4AA52BD5-4853-2914-2277-DB336CD981F9}"/>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532893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9440ABDE-E007-4E86-B76A-A6B98E6C5AC6}"/>
              </a:ext>
            </a:extLst>
          </p:cNvPr>
          <p:cNvSpPr>
            <a:spLocks noGrp="1"/>
          </p:cNvSpPr>
          <p:nvPr>
            <p:ph type="body" sz="quarter" idx="23"/>
          </p:nvPr>
        </p:nvSpPr>
        <p:spPr>
          <a:xfrm>
            <a:off x="2127995" y="2081505"/>
            <a:ext cx="4888011" cy="700884"/>
          </a:xfrm>
        </p:spPr>
        <p:txBody>
          <a:bodyPr/>
          <a:lstStyle/>
          <a:p>
            <a:pPr algn="ctr"/>
            <a:r>
              <a:rPr lang="en-US" dirty="0"/>
              <a:t>Diagnosis and Monitoring of Fabry Disease</a:t>
            </a:r>
          </a:p>
        </p:txBody>
      </p:sp>
      <p:sp>
        <p:nvSpPr>
          <p:cNvPr id="2" name="Footer Placeholder 1">
            <a:extLst>
              <a:ext uri="{FF2B5EF4-FFF2-40B4-BE49-F238E27FC236}">
                <a16:creationId xmlns:a16="http://schemas.microsoft.com/office/drawing/2014/main" id="{F7B4B44C-B8CF-4A69-B960-40240B5B62AE}"/>
              </a:ext>
            </a:extLst>
          </p:cNvPr>
          <p:cNvSpPr>
            <a:spLocks noGrp="1"/>
          </p:cNvSpPr>
          <p:nvPr>
            <p:ph type="ftr" sz="quarter" idx="3"/>
          </p:nvPr>
        </p:nvSpPr>
        <p:spPr/>
        <p:txBody>
          <a:bodyPr/>
          <a:lstStyle/>
          <a:p>
            <a:r>
              <a:rPr lang="en-US" dirty="0"/>
              <a:t>For use by medical for scientific and medical discussions only. Do not photograph, copy or distribute.</a:t>
            </a:r>
          </a:p>
        </p:txBody>
      </p:sp>
      <p:sp>
        <p:nvSpPr>
          <p:cNvPr id="3" name="TextBox 2">
            <a:extLst>
              <a:ext uri="{FF2B5EF4-FFF2-40B4-BE49-F238E27FC236}">
                <a16:creationId xmlns:a16="http://schemas.microsoft.com/office/drawing/2014/main" id="{8D16D69F-55C2-6150-8D4D-52AE9045DAE6}"/>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2872162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A3398F-CFA4-4859-BA04-5ED5FB4800CE}"/>
              </a:ext>
            </a:extLst>
          </p:cNvPr>
          <p:cNvSpPr>
            <a:spLocks noGrp="1"/>
          </p:cNvSpPr>
          <p:nvPr>
            <p:ph type="ftr" sz="quarter" idx="1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all" spc="0" normalizeH="0" baseline="0" noProof="0" dirty="0">
                <a:ln>
                  <a:noFill/>
                </a:ln>
                <a:solidFill>
                  <a:prstClr val="black"/>
                </a:solidFill>
                <a:effectLst/>
                <a:uLnTx/>
                <a:uFillTx/>
                <a:latin typeface="Verdana" panose="020B0604030504040204" pitchFamily="34" charset="0"/>
                <a:ea typeface="Verdana" panose="020B0604030504040204" pitchFamily="34" charset="0"/>
              </a:rPr>
              <a:t>For use by medical for scientific and medical discussions only. Do not photograph, copy or distribute.</a:t>
            </a:r>
          </a:p>
        </p:txBody>
      </p:sp>
      <p:sp>
        <p:nvSpPr>
          <p:cNvPr id="6" name="Title 5">
            <a:extLst>
              <a:ext uri="{FF2B5EF4-FFF2-40B4-BE49-F238E27FC236}">
                <a16:creationId xmlns:a16="http://schemas.microsoft.com/office/drawing/2014/main" id="{B1A4BB18-569A-43BC-B056-C81A70C701D7}"/>
              </a:ext>
            </a:extLst>
          </p:cNvPr>
          <p:cNvSpPr>
            <a:spLocks noGrp="1"/>
          </p:cNvSpPr>
          <p:nvPr>
            <p:ph type="title"/>
          </p:nvPr>
        </p:nvSpPr>
        <p:spPr>
          <a:xfrm>
            <a:off x="331525" y="345910"/>
            <a:ext cx="8485200" cy="561185"/>
          </a:xfrm>
        </p:spPr>
        <p:txBody>
          <a:bodyPr/>
          <a:lstStyle/>
          <a:p>
            <a:r>
              <a:rPr lang="en-US" dirty="0"/>
              <a:t>What is Fabry Disease?</a:t>
            </a:r>
          </a:p>
        </p:txBody>
      </p:sp>
      <p:sp>
        <p:nvSpPr>
          <p:cNvPr id="7" name="Text Placeholder 6">
            <a:extLst>
              <a:ext uri="{FF2B5EF4-FFF2-40B4-BE49-F238E27FC236}">
                <a16:creationId xmlns:a16="http://schemas.microsoft.com/office/drawing/2014/main" id="{EBB9AFE8-9B0F-4112-8663-4BB47307511B}"/>
              </a:ext>
            </a:extLst>
          </p:cNvPr>
          <p:cNvSpPr>
            <a:spLocks noGrp="1"/>
          </p:cNvSpPr>
          <p:nvPr>
            <p:ph type="body" sz="quarter" idx="23"/>
          </p:nvPr>
        </p:nvSpPr>
        <p:spPr>
          <a:xfrm>
            <a:off x="349712" y="4406819"/>
            <a:ext cx="8478000" cy="218675"/>
          </a:xfrm>
        </p:spPr>
        <p:txBody>
          <a:bodyPr/>
          <a:lstStyle/>
          <a:p>
            <a:pPr marL="0" marR="0" lvl="0" indent="0" algn="l" defTabSz="914400" rtl="0" eaLnBrk="1" fontAlgn="auto" latinLnBrk="0" hangingPunct="1">
              <a:spcBef>
                <a:spcPts val="0"/>
              </a:spcBef>
              <a:spcAft>
                <a:spcPts val="0"/>
              </a:spcAft>
              <a:buClrTx/>
              <a:buSzTx/>
              <a:buFontTx/>
              <a:buNone/>
              <a:tabLst/>
              <a:defRPr/>
            </a:pPr>
            <a:r>
              <a:rPr kumimoji="0" lang="en-GB" sz="600" b="0" i="0" u="none" strike="noStrike" kern="1200" cap="none" spc="0" normalizeH="0" baseline="0" noProof="0" dirty="0">
                <a:ln>
                  <a:noFill/>
                </a:ln>
                <a:effectLst/>
                <a:uLnTx/>
                <a:uFillTx/>
                <a:latin typeface="+mj-lt"/>
                <a:ea typeface="+mn-ea"/>
                <a:cs typeface="Arial"/>
              </a:rPr>
              <a:t>α</a:t>
            </a:r>
            <a:r>
              <a:rPr kumimoji="0" lang="en-US" sz="600" b="0" i="0" u="none" strike="noStrike" kern="1200" cap="none" spc="0" normalizeH="0" baseline="0" noProof="0" dirty="0">
                <a:ln>
                  <a:noFill/>
                </a:ln>
                <a:effectLst/>
                <a:uLnTx/>
                <a:uFillTx/>
                <a:latin typeface="+mj-lt"/>
                <a:ea typeface="+mn-ea"/>
                <a:cs typeface="Arial"/>
              </a:rPr>
              <a:t>-Gal A, </a:t>
            </a:r>
            <a:r>
              <a:rPr kumimoji="0" lang="en-GB" sz="600" b="0" i="0" u="none" strike="noStrike" kern="1200" cap="none" spc="0" normalizeH="0" baseline="0" noProof="0" dirty="0">
                <a:ln>
                  <a:noFill/>
                </a:ln>
                <a:effectLst/>
                <a:uLnTx/>
                <a:uFillTx/>
                <a:latin typeface="+mj-lt"/>
                <a:ea typeface="+mn-ea"/>
                <a:cs typeface="Arial"/>
              </a:rPr>
              <a:t>α</a:t>
            </a:r>
            <a:r>
              <a:rPr kumimoji="0" lang="en-US" sz="600" b="0" i="0" u="none" strike="noStrike" kern="1200" cap="none" spc="0" normalizeH="0" baseline="0" noProof="0" dirty="0">
                <a:ln>
                  <a:noFill/>
                </a:ln>
                <a:effectLst/>
                <a:uLnTx/>
                <a:uFillTx/>
                <a:latin typeface="+mj-lt"/>
                <a:ea typeface="+mn-ea"/>
                <a:cs typeface="Arial"/>
              </a:rPr>
              <a:t>-galactosidase A</a:t>
            </a:r>
            <a:br>
              <a:rPr kumimoji="0" lang="en-US" sz="600" b="0" i="0" u="none" strike="noStrike" kern="1200" cap="none" spc="0" normalizeH="0" baseline="0" noProof="0" dirty="0">
                <a:ln>
                  <a:noFill/>
                </a:ln>
                <a:effectLst/>
                <a:uLnTx/>
                <a:uFillTx/>
                <a:latin typeface="+mj-lt"/>
                <a:ea typeface="+mn-ea"/>
                <a:cs typeface="Arial"/>
              </a:rPr>
            </a:br>
            <a:r>
              <a:rPr kumimoji="0" lang="en-US" sz="600" b="0" i="0" u="none" strike="noStrike" kern="1200" cap="none" spc="0" normalizeH="0" baseline="0" noProof="0" dirty="0">
                <a:ln>
                  <a:noFill/>
                </a:ln>
                <a:effectLst/>
                <a:uLnTx/>
                <a:uFillTx/>
                <a:latin typeface="+mj-lt"/>
                <a:ea typeface="+mn-ea"/>
                <a:cs typeface="Arial"/>
              </a:rPr>
              <a:t>1. Germain DP. Orphanet J Rare Dis 2010;5:30; 2. </a:t>
            </a:r>
            <a:r>
              <a:rPr kumimoji="0" lang="en-GB" sz="600" b="0" i="0" u="none" strike="noStrike" kern="1200" cap="none" spc="0" normalizeH="0" baseline="0" noProof="0" dirty="0">
                <a:ln>
                  <a:noFill/>
                </a:ln>
                <a:effectLst/>
                <a:uLnTx/>
                <a:uFillTx/>
                <a:latin typeface="+mj-lt"/>
                <a:ea typeface="+mn-ea"/>
                <a:cs typeface="Arial"/>
              </a:rPr>
              <a:t>Wang RY, et al. Genet Med 2007;9:34–45;</a:t>
            </a:r>
            <a:r>
              <a:rPr kumimoji="0" lang="en-US" sz="600" b="0" i="0" u="none" strike="noStrike" kern="1200" cap="none" spc="0" normalizeH="0" baseline="0" noProof="0" dirty="0">
                <a:ln>
                  <a:noFill/>
                </a:ln>
                <a:effectLst/>
                <a:uLnTx/>
                <a:uFillTx/>
                <a:latin typeface="+mj-lt"/>
                <a:ea typeface="+mn-ea"/>
                <a:cs typeface="Arial"/>
              </a:rPr>
              <a:t> 3. </a:t>
            </a:r>
            <a:r>
              <a:rPr lang="en-GB" dirty="0">
                <a:solidFill>
                  <a:schemeClr val="bg2">
                    <a:lumMod val="25000"/>
                  </a:schemeClr>
                </a:solidFill>
              </a:rPr>
              <a:t>Wilcox WR, et al. Mol Genet </a:t>
            </a:r>
            <a:r>
              <a:rPr lang="en-GB" dirty="0" err="1">
                <a:solidFill>
                  <a:schemeClr val="bg2">
                    <a:lumMod val="25000"/>
                  </a:schemeClr>
                </a:solidFill>
              </a:rPr>
              <a:t>Metab</a:t>
            </a:r>
            <a:r>
              <a:rPr lang="en-GB" dirty="0">
                <a:solidFill>
                  <a:schemeClr val="bg2">
                    <a:lumMod val="25000"/>
                  </a:schemeClr>
                </a:solidFill>
              </a:rPr>
              <a:t> 2008;93:112–128; </a:t>
            </a:r>
            <a:r>
              <a:rPr kumimoji="0" lang="fr-FR" sz="600" b="0" i="0" u="none" strike="noStrike" kern="1200" cap="none" spc="0" normalizeH="0" baseline="0" noProof="0" dirty="0">
                <a:ln>
                  <a:noFill/>
                </a:ln>
                <a:effectLst/>
                <a:uLnTx/>
                <a:uFillTx/>
                <a:latin typeface="+mj-lt"/>
                <a:ea typeface="+mn-ea"/>
                <a:cs typeface="Arial"/>
              </a:rPr>
              <a:t>4. </a:t>
            </a:r>
            <a:r>
              <a:rPr kumimoji="0" lang="en-US" sz="600" b="0" i="0" u="none" strike="noStrike" kern="1200" cap="none" spc="0" normalizeH="0" baseline="0" noProof="0" dirty="0">
                <a:ln>
                  <a:noFill/>
                </a:ln>
                <a:effectLst/>
                <a:uLnTx/>
                <a:uFillTx/>
                <a:latin typeface="+mj-lt"/>
                <a:ea typeface="+mn-ea"/>
                <a:cs typeface="Arial"/>
              </a:rPr>
              <a:t>Schiffmann R, et al. Kidney Int 2017;91:284–293; 5. Mo</a:t>
            </a:r>
            <a:r>
              <a:rPr kumimoji="0" lang="fr-FR" sz="600" b="0" i="0" u="none" strike="noStrike" kern="1200" cap="none" spc="0" normalizeH="0" baseline="0" noProof="0" dirty="0">
                <a:ln>
                  <a:noFill/>
                </a:ln>
                <a:effectLst/>
                <a:uLnTx/>
                <a:uFillTx/>
                <a:latin typeface="+mj-lt"/>
                <a:ea typeface="+mn-ea"/>
                <a:cs typeface="Arial"/>
              </a:rPr>
              <a:t>ura LA, et al. ASN Kidney Week 2017; Abstract SA-PO628; 6. </a:t>
            </a:r>
            <a:r>
              <a:rPr kumimoji="0" lang="es-ES" sz="600" b="0" i="0" u="none" strike="noStrike" kern="1200" cap="none" spc="0" normalizeH="0" baseline="0" noProof="0" dirty="0">
                <a:ln>
                  <a:noFill/>
                </a:ln>
                <a:effectLst/>
                <a:uLnTx/>
                <a:uFillTx/>
                <a:latin typeface="+mj-lt"/>
                <a:ea typeface="+mn-ea"/>
                <a:cs typeface="Arial"/>
              </a:rPr>
              <a:t>Niemann M, et al. JACC Cardiovasc Imaging 2011;4:592–601</a:t>
            </a:r>
            <a:endParaRPr kumimoji="0" lang="en-US" sz="600" b="0" i="0" u="none" strike="noStrike" kern="1200" cap="none" spc="0" normalizeH="0" baseline="0" noProof="0" dirty="0">
              <a:ln>
                <a:noFill/>
              </a:ln>
              <a:effectLst/>
              <a:uLnTx/>
              <a:uFillTx/>
              <a:latin typeface="+mj-lt"/>
              <a:ea typeface="+mn-ea"/>
              <a:cs typeface="Arial"/>
            </a:endParaRPr>
          </a:p>
        </p:txBody>
      </p:sp>
      <p:sp>
        <p:nvSpPr>
          <p:cNvPr id="57" name="Text Placeholder 4">
            <a:extLst>
              <a:ext uri="{FF2B5EF4-FFF2-40B4-BE49-F238E27FC236}">
                <a16:creationId xmlns:a16="http://schemas.microsoft.com/office/drawing/2014/main" id="{C44016BE-00AF-4687-927F-C60447969B0A}"/>
              </a:ext>
            </a:extLst>
          </p:cNvPr>
          <p:cNvSpPr txBox="1">
            <a:spLocks/>
          </p:cNvSpPr>
          <p:nvPr/>
        </p:nvSpPr>
        <p:spPr>
          <a:xfrm>
            <a:off x="336873" y="730162"/>
            <a:ext cx="8711257" cy="914400"/>
          </a:xfrm>
          <a:prstGeom prst="rect">
            <a:avLst/>
          </a:prstGeom>
          <a:solidFill>
            <a:schemeClr val="accent1"/>
          </a:solid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marR="0" lvl="1" indent="-182880" algn="l" defTabSz="685800" rtl="0" eaLnBrk="1" fontAlgn="auto" latinLnBrk="0" hangingPunct="1">
              <a:lnSpc>
                <a:spcPct val="125000"/>
              </a:lnSpc>
              <a:spcBef>
                <a:spcPts val="0"/>
              </a:spcBef>
              <a:spcAft>
                <a:spcPts val="300"/>
              </a:spcAft>
              <a:buClr>
                <a:srgbClr val="7A00E6"/>
              </a:buClr>
              <a:buSzTx/>
              <a:buBlip>
                <a:blip r:embed="rId4"/>
              </a:buBlip>
              <a:tabLst/>
              <a:defRPr/>
            </a:pPr>
            <a:r>
              <a:rPr kumimoji="0" lang="en-US" b="0" i="0" u="none" strike="noStrike" kern="1200" cap="none" spc="0" normalizeH="0" baseline="0" noProof="0" dirty="0">
                <a:ln>
                  <a:noFill/>
                </a:ln>
                <a:solidFill>
                  <a:schemeClr val="bg1"/>
                </a:solidFill>
                <a:effectLst/>
                <a:uLnTx/>
                <a:uFillTx/>
                <a:latin typeface="+mj-lt"/>
                <a:ea typeface="+mn-ea"/>
                <a:cs typeface="Arial"/>
              </a:rPr>
              <a:t>An X-linked multi-systemic, genetic disorder of glycosphingolipid metabolism, with symptoms                           owing to absent/deficient lysosomal </a:t>
            </a:r>
            <a:r>
              <a:rPr kumimoji="0" lang="en-GB" b="0" i="0" u="none" strike="noStrike" kern="1200" cap="none" spc="0" normalizeH="0" baseline="0" noProof="0" dirty="0">
                <a:ln>
                  <a:noFill/>
                </a:ln>
                <a:solidFill>
                  <a:schemeClr val="bg1"/>
                </a:solidFill>
                <a:effectLst/>
                <a:uLnTx/>
                <a:uFillTx/>
                <a:latin typeface="+mj-lt"/>
                <a:ea typeface="+mn-ea"/>
                <a:cs typeface="Arial"/>
              </a:rPr>
              <a:t>α</a:t>
            </a:r>
            <a:r>
              <a:rPr kumimoji="0" lang="en-US" b="0" i="0" u="none" strike="noStrike" kern="1200" cap="none" spc="0" normalizeH="0" baseline="0" noProof="0" dirty="0">
                <a:ln>
                  <a:noFill/>
                </a:ln>
                <a:solidFill>
                  <a:schemeClr val="bg1"/>
                </a:solidFill>
                <a:effectLst/>
                <a:uLnTx/>
                <a:uFillTx/>
                <a:latin typeface="+mj-lt"/>
                <a:ea typeface="+mn-ea"/>
                <a:cs typeface="Arial"/>
              </a:rPr>
              <a:t>-Gal A activity</a:t>
            </a:r>
            <a:r>
              <a:rPr kumimoji="0" lang="en-US" b="0" i="0" u="none" strike="noStrike" kern="1200" cap="none" spc="0" normalizeH="0" baseline="30000" noProof="0" dirty="0">
                <a:ln>
                  <a:noFill/>
                </a:ln>
                <a:solidFill>
                  <a:schemeClr val="bg1"/>
                </a:solidFill>
                <a:effectLst/>
                <a:uLnTx/>
                <a:uFillTx/>
                <a:latin typeface="+mj-lt"/>
                <a:ea typeface="+mn-ea"/>
                <a:cs typeface="Arial"/>
              </a:rPr>
              <a:t>1</a:t>
            </a:r>
            <a:endParaRPr kumimoji="0" lang="en-US" b="0" i="0" u="none" strike="noStrike" kern="1200" cap="none" spc="0" normalizeH="0" baseline="30000" noProof="0" dirty="0">
              <a:ln>
                <a:noFill/>
              </a:ln>
              <a:solidFill>
                <a:schemeClr val="bg1"/>
              </a:solidFill>
              <a:effectLst/>
              <a:uLnTx/>
              <a:uFillTx/>
              <a:latin typeface="+mj-lt"/>
            </a:endParaRPr>
          </a:p>
        </p:txBody>
      </p:sp>
      <p:pic>
        <p:nvPicPr>
          <p:cNvPr id="60" name="Picture 59">
            <a:extLst>
              <a:ext uri="{FF2B5EF4-FFF2-40B4-BE49-F238E27FC236}">
                <a16:creationId xmlns:a16="http://schemas.microsoft.com/office/drawing/2014/main" id="{25C19674-49A7-4F58-8243-33ACA099733B}"/>
              </a:ext>
            </a:extLst>
          </p:cNvPr>
          <p:cNvPicPr>
            <a:picLocks noChangeAspect="1"/>
          </p:cNvPicPr>
          <p:nvPr/>
        </p:nvPicPr>
        <p:blipFill>
          <a:blip r:embed="rId5"/>
          <a:stretch>
            <a:fillRect/>
          </a:stretch>
        </p:blipFill>
        <p:spPr>
          <a:xfrm rot="2940086">
            <a:off x="8095081" y="858562"/>
            <a:ext cx="558659" cy="715624"/>
          </a:xfrm>
          <a:prstGeom prst="rect">
            <a:avLst/>
          </a:prstGeom>
        </p:spPr>
      </p:pic>
      <p:sp>
        <p:nvSpPr>
          <p:cNvPr id="17" name="Text Placeholder 4">
            <a:extLst>
              <a:ext uri="{FF2B5EF4-FFF2-40B4-BE49-F238E27FC236}">
                <a16:creationId xmlns:a16="http://schemas.microsoft.com/office/drawing/2014/main" id="{8E256542-9453-4A1E-99FC-1B5F004499C3}"/>
              </a:ext>
            </a:extLst>
          </p:cNvPr>
          <p:cNvSpPr txBox="1">
            <a:spLocks/>
          </p:cNvSpPr>
          <p:nvPr/>
        </p:nvSpPr>
        <p:spPr>
          <a:xfrm>
            <a:off x="327274" y="1681780"/>
            <a:ext cx="8720855" cy="972707"/>
          </a:xfrm>
          <a:prstGeom prst="rect">
            <a:avLst/>
          </a:prstGeom>
          <a:solidFill>
            <a:schemeClr val="accent1"/>
          </a:solidFill>
          <a:ln>
            <a:noFill/>
          </a:ln>
        </p:spPr>
        <p:txBody>
          <a:bodyPr vert="horz" lIns="91440" tIns="0" rIns="0" bIns="0" rtlCol="0" anchor="ctr">
            <a:noAutofit/>
          </a:bodyPr>
          <a:lstStyle>
            <a:lvl1pPr indent="0" defTabSz="685800">
              <a:lnSpc>
                <a:spcPct val="125000"/>
              </a:lnSpc>
              <a:spcBef>
                <a:spcPts val="0"/>
              </a:spcBef>
              <a:buFont typeface="Arial" panose="020B0604020202020204" pitchFamily="34" charset="0"/>
              <a:buNone/>
              <a:defRPr sz="1200" b="0" i="0">
                <a:latin typeface="Verdana" panose="020B0604030504040204" pitchFamily="34" charset="0"/>
                <a:ea typeface="Verdana" panose="020B0604030504040204" pitchFamily="34" charset="0"/>
                <a:cs typeface="Verdana" panose="020B0604030504040204" pitchFamily="34" charset="0"/>
              </a:defRPr>
            </a:lvl1pPr>
            <a:lvl2pPr marL="226800" lvl="1" indent="-226800" defTabSz="685800">
              <a:lnSpc>
                <a:spcPct val="125000"/>
              </a:lnSpc>
              <a:spcBef>
                <a:spcPts val="0"/>
              </a:spcBef>
              <a:spcAft>
                <a:spcPts val="1000"/>
              </a:spcAft>
              <a:buClr>
                <a:schemeClr val="accent2"/>
              </a:buClr>
              <a:buFontTx/>
              <a:buBlip>
                <a:blip r:embed="rId3"/>
              </a:buBlip>
              <a:defRPr sz="9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marL="182880" lvl="1" indent="-182880">
              <a:spcAft>
                <a:spcPts val="300"/>
              </a:spcAft>
              <a:buClr>
                <a:srgbClr val="7A00E6"/>
              </a:buClr>
              <a:buBlip>
                <a:blip r:embed="rId4"/>
              </a:buBlip>
              <a:defRPr/>
            </a:pPr>
            <a:r>
              <a:rPr lang="en-US" sz="1200" dirty="0">
                <a:solidFill>
                  <a:schemeClr val="bg1"/>
                </a:solidFill>
                <a:latin typeface="+mj-lt"/>
                <a:ea typeface="+mn-ea"/>
                <a:cs typeface="Arial"/>
              </a:rPr>
              <a:t>Occurs in both males and females, affecting quality of life</a:t>
            </a:r>
            <a:r>
              <a:rPr lang="en-US" sz="1200" baseline="30000" dirty="0">
                <a:solidFill>
                  <a:schemeClr val="bg1"/>
                </a:solidFill>
                <a:latin typeface="+mj-lt"/>
                <a:ea typeface="+mn-ea"/>
                <a:cs typeface="Arial"/>
              </a:rPr>
              <a:t>1,2</a:t>
            </a:r>
          </a:p>
          <a:p>
            <a:pPr marL="413280" lvl="2" indent="-182880">
              <a:spcAft>
                <a:spcPts val="300"/>
              </a:spcAft>
              <a:buClr>
                <a:srgbClr val="7A00E6"/>
              </a:buClr>
              <a:buBlip>
                <a:blip r:embed="rId4"/>
              </a:buBlip>
              <a:defRPr/>
            </a:pPr>
            <a:r>
              <a:rPr lang="en-US" dirty="0">
                <a:solidFill>
                  <a:schemeClr val="bg1"/>
                </a:solidFill>
              </a:rPr>
              <a:t>Of 1077 females enrolled in the global Fabry Registry at the time of analysis, 69.4% of                                    females with Fabry disease experienced signs and symptoms of Fabry disease*</a:t>
            </a:r>
            <a:r>
              <a:rPr lang="en-US" baseline="30000" dirty="0">
                <a:solidFill>
                  <a:schemeClr val="bg1"/>
                </a:solidFill>
              </a:rPr>
              <a:t>3</a:t>
            </a:r>
            <a:endParaRPr lang="en-US" dirty="0">
              <a:solidFill>
                <a:schemeClr val="bg1"/>
              </a:solidFill>
            </a:endParaRPr>
          </a:p>
          <a:p>
            <a:pPr marL="413280" lvl="2" indent="-182880">
              <a:spcAft>
                <a:spcPts val="300"/>
              </a:spcAft>
              <a:buClr>
                <a:srgbClr val="7A00E6"/>
              </a:buClr>
              <a:buBlip>
                <a:blip r:embed="rId4"/>
              </a:buBlip>
              <a:defRPr/>
            </a:pPr>
            <a:endParaRPr lang="en-US" sz="1500" baseline="30000" dirty="0">
              <a:solidFill>
                <a:schemeClr val="bg1"/>
              </a:solidFill>
              <a:latin typeface="+mj-lt"/>
              <a:ea typeface="+mn-ea"/>
              <a:cs typeface="Arial"/>
            </a:endParaRPr>
          </a:p>
        </p:txBody>
      </p:sp>
      <p:sp>
        <p:nvSpPr>
          <p:cNvPr id="18" name="Text Placeholder 4">
            <a:extLst>
              <a:ext uri="{FF2B5EF4-FFF2-40B4-BE49-F238E27FC236}">
                <a16:creationId xmlns:a16="http://schemas.microsoft.com/office/drawing/2014/main" id="{91D99572-790A-4408-9D49-FD792CE8DA50}"/>
              </a:ext>
            </a:extLst>
          </p:cNvPr>
          <p:cNvSpPr txBox="1">
            <a:spLocks/>
          </p:cNvSpPr>
          <p:nvPr/>
        </p:nvSpPr>
        <p:spPr>
          <a:xfrm>
            <a:off x="336873" y="2727305"/>
            <a:ext cx="8711257" cy="1403560"/>
          </a:xfrm>
          <a:prstGeom prst="rect">
            <a:avLst/>
          </a:prstGeom>
          <a:solidFill>
            <a:schemeClr val="accent1"/>
          </a:solidFill>
          <a:ln>
            <a:noFill/>
          </a:ln>
        </p:spPr>
        <p:txBody>
          <a:bodyPr vert="horz" lIns="91440" tIns="0" rIns="0" bIns="0" rtlCol="0" anchor="ctr">
            <a:noAutofit/>
          </a:bodyPr>
          <a:lstStyle>
            <a:lvl1pPr indent="0" defTabSz="685800">
              <a:lnSpc>
                <a:spcPct val="125000"/>
              </a:lnSpc>
              <a:spcBef>
                <a:spcPts val="0"/>
              </a:spcBef>
              <a:buFont typeface="Arial" panose="020B0604020202020204" pitchFamily="34" charset="0"/>
              <a:buNone/>
              <a:defRPr sz="1200" b="0" i="0">
                <a:latin typeface="Verdana" panose="020B0604030504040204" pitchFamily="34" charset="0"/>
                <a:ea typeface="Verdana" panose="020B0604030504040204" pitchFamily="34" charset="0"/>
                <a:cs typeface="Verdana" panose="020B0604030504040204" pitchFamily="34" charset="0"/>
              </a:defRPr>
            </a:lvl1pPr>
            <a:lvl2pPr marL="226800" lvl="1" indent="-226800" defTabSz="685800">
              <a:lnSpc>
                <a:spcPct val="125000"/>
              </a:lnSpc>
              <a:spcBef>
                <a:spcPts val="0"/>
              </a:spcBef>
              <a:spcAft>
                <a:spcPts val="1000"/>
              </a:spcAft>
              <a:buClr>
                <a:schemeClr val="accent2"/>
              </a:buClr>
              <a:buFontTx/>
              <a:buBlip>
                <a:blip r:embed="rId3"/>
              </a:buBlip>
              <a:defRPr sz="900" b="0" i="0">
                <a:latin typeface="Verdana" panose="020B0604030504040204" pitchFamily="34" charset="0"/>
                <a:ea typeface="Verdana" panose="020B0604030504040204" pitchFamily="34" charset="0"/>
                <a:cs typeface="Verdana" panose="020B0604030504040204" pitchFamily="34" charset="0"/>
              </a:defRPr>
            </a:lvl2pPr>
            <a:lvl3pPr marL="4572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3pPr>
            <a:lvl4pPr marL="684000" indent="-226800" defTabSz="685800">
              <a:lnSpc>
                <a:spcPct val="125000"/>
              </a:lnSpc>
              <a:spcBef>
                <a:spcPts val="0"/>
              </a:spcBef>
              <a:buFontTx/>
              <a:buBlip>
                <a:blip r:embed="rId3"/>
              </a:buBlip>
              <a:defRPr sz="1200" b="0" i="0">
                <a:latin typeface="Verdana" panose="020B0604030504040204" pitchFamily="34" charset="0"/>
                <a:ea typeface="Verdana" panose="020B0604030504040204" pitchFamily="34" charset="0"/>
                <a:cs typeface="Verdana" panose="020B0604030504040204" pitchFamily="34" charset="0"/>
              </a:defRPr>
            </a:lvl4pPr>
            <a:lvl5pPr marL="0" indent="0" defTabSz="685800">
              <a:lnSpc>
                <a:spcPct val="125000"/>
              </a:lnSpc>
              <a:spcBef>
                <a:spcPts val="0"/>
              </a:spcBef>
              <a:buFont typeface="Arial" panose="020B0604020202020204" pitchFamily="34" charset="0"/>
              <a:buNone/>
              <a:defRPr sz="1200" b="1" i="0">
                <a:solidFill>
                  <a:schemeClr val="accent1"/>
                </a:solidFill>
                <a:latin typeface="+mj-lt"/>
                <a:ea typeface="Verdana" panose="020B0604030504040204" pitchFamily="34" charset="0"/>
                <a:cs typeface="Georgia" panose="02040502050405020303" pitchFamily="18"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marL="182880" lvl="1" indent="-182880">
              <a:spcAft>
                <a:spcPts val="300"/>
              </a:spcAft>
              <a:buClr>
                <a:srgbClr val="7A00E6"/>
              </a:buClr>
              <a:buBlip>
                <a:blip r:embed="rId4"/>
              </a:buBlip>
              <a:defRPr/>
            </a:pPr>
            <a:r>
              <a:rPr lang="en-US" sz="1200" dirty="0">
                <a:solidFill>
                  <a:schemeClr val="bg1"/>
                </a:solidFill>
                <a:latin typeface="+mj-lt"/>
                <a:ea typeface="+mn-ea"/>
                <a:cs typeface="Arial"/>
              </a:rPr>
              <a:t>Affects multiple body systems, particularly the kidneys, heart, and the central and peripheral                    nervous systems</a:t>
            </a:r>
            <a:r>
              <a:rPr lang="en-US" sz="1200" baseline="30000" dirty="0">
                <a:solidFill>
                  <a:schemeClr val="bg1"/>
                </a:solidFill>
                <a:latin typeface="+mj-lt"/>
                <a:ea typeface="+mn-ea"/>
                <a:cs typeface="Arial"/>
              </a:rPr>
              <a:t>1,4</a:t>
            </a:r>
          </a:p>
          <a:p>
            <a:pPr marL="182880" lvl="1" indent="-182880">
              <a:spcAft>
                <a:spcPts val="300"/>
              </a:spcAft>
              <a:buClr>
                <a:srgbClr val="7A00E6"/>
              </a:buClr>
              <a:buBlip>
                <a:blip r:embed="rId4"/>
              </a:buBlip>
              <a:defRPr/>
            </a:pPr>
            <a:r>
              <a:rPr lang="en-US" sz="1200" dirty="0">
                <a:solidFill>
                  <a:schemeClr val="bg1"/>
                </a:solidFill>
                <a:latin typeface="+mj-lt"/>
                <a:ea typeface="+mn-ea"/>
                <a:cs typeface="Arial"/>
              </a:rPr>
              <a:t>Overt symptoms first manifest in either childhood or adulthood</a:t>
            </a:r>
            <a:r>
              <a:rPr lang="en-US" sz="1200" baseline="30000" dirty="0">
                <a:solidFill>
                  <a:schemeClr val="bg1"/>
                </a:solidFill>
                <a:latin typeface="+mj-lt"/>
                <a:ea typeface="+mn-ea"/>
                <a:cs typeface="Arial"/>
              </a:rPr>
              <a:t>4</a:t>
            </a:r>
          </a:p>
          <a:p>
            <a:pPr marL="365760" lvl="2" indent="-182880">
              <a:spcAft>
                <a:spcPts val="300"/>
              </a:spcAft>
              <a:buClr>
                <a:srgbClr val="7A00E6"/>
              </a:buClr>
              <a:buBlip>
                <a:blip r:embed="rId4"/>
              </a:buBlip>
              <a:defRPr/>
            </a:pPr>
            <a:r>
              <a:rPr lang="en-US" dirty="0">
                <a:solidFill>
                  <a:schemeClr val="bg1"/>
                </a:solidFill>
                <a:latin typeface="+mj-lt"/>
                <a:ea typeface="+mn-ea"/>
                <a:cs typeface="Arial"/>
              </a:rPr>
              <a:t>Organ damage can occur without overt symptoms, particularly in females, and can become                         irreversible and potentially life-threatening</a:t>
            </a:r>
            <a:r>
              <a:rPr lang="en-US" baseline="30000" dirty="0">
                <a:solidFill>
                  <a:schemeClr val="bg1"/>
                </a:solidFill>
                <a:latin typeface="+mj-lt"/>
                <a:ea typeface="+mn-ea"/>
                <a:cs typeface="Arial"/>
              </a:rPr>
              <a:t>5,6</a:t>
            </a:r>
          </a:p>
        </p:txBody>
      </p:sp>
      <p:pic>
        <p:nvPicPr>
          <p:cNvPr id="94" name="Picture 93">
            <a:extLst>
              <a:ext uri="{FF2B5EF4-FFF2-40B4-BE49-F238E27FC236}">
                <a16:creationId xmlns:a16="http://schemas.microsoft.com/office/drawing/2014/main" id="{D43D404C-D748-4B66-8C16-4EF55BE5B978}"/>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657132">
            <a:off x="7996949" y="3016918"/>
            <a:ext cx="884092" cy="883102"/>
          </a:xfrm>
          <a:prstGeom prst="rect">
            <a:avLst/>
          </a:prstGeom>
        </p:spPr>
      </p:pic>
      <p:sp>
        <p:nvSpPr>
          <p:cNvPr id="4" name="Slide Number Placeholder 3">
            <a:extLst>
              <a:ext uri="{FF2B5EF4-FFF2-40B4-BE49-F238E27FC236}">
                <a16:creationId xmlns:a16="http://schemas.microsoft.com/office/drawing/2014/main" id="{163BBC5D-951A-436E-93E5-BD5524B0F022}"/>
              </a:ext>
            </a:extLst>
          </p:cNvPr>
          <p:cNvSpPr>
            <a:spLocks noGrp="1"/>
          </p:cNvSpPr>
          <p:nvPr>
            <p:ph type="sldNum" sz="quarter" idx="16"/>
          </p:nvPr>
        </p:nvSpPr>
        <p:spPr>
          <a:xfrm>
            <a:off x="7241240" y="4822084"/>
            <a:ext cx="1715640" cy="165157"/>
          </a:xfrm>
        </p:spPr>
        <p:txBody>
          <a:bodyPr/>
          <a:lstStyle/>
          <a:p>
            <a:fld id="{6B54B0F7-55DD-40D6-B7F4-70B586885C0B}" type="slidenum">
              <a:rPr lang="en-US" smtClean="0"/>
              <a:pPr/>
              <a:t>5</a:t>
            </a:fld>
            <a:endParaRPr lang="en-US" dirty="0"/>
          </a:p>
        </p:txBody>
      </p:sp>
      <p:pic>
        <p:nvPicPr>
          <p:cNvPr id="24" name="Picture 1" descr="page1image4995520">
            <a:extLst>
              <a:ext uri="{FF2B5EF4-FFF2-40B4-BE49-F238E27FC236}">
                <a16:creationId xmlns:a16="http://schemas.microsoft.com/office/drawing/2014/main" id="{758D1325-2BC2-42CF-AC7B-C1AA22240753}"/>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176095" y="1830996"/>
            <a:ext cx="558037" cy="69086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C7E4706-15FB-4F29-9882-2BCBEDDEF47D}"/>
              </a:ext>
            </a:extLst>
          </p:cNvPr>
          <p:cNvSpPr txBox="1"/>
          <p:nvPr/>
        </p:nvSpPr>
        <p:spPr>
          <a:xfrm>
            <a:off x="7377047" y="4797590"/>
            <a:ext cx="1357085"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3" name="TextBox 12">
            <a:extLst>
              <a:ext uri="{FF2B5EF4-FFF2-40B4-BE49-F238E27FC236}">
                <a16:creationId xmlns:a16="http://schemas.microsoft.com/office/drawing/2014/main" id="{61F4D965-0D14-4A21-A1C6-298105460565}"/>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3" name="TextBox 2">
            <a:extLst>
              <a:ext uri="{FF2B5EF4-FFF2-40B4-BE49-F238E27FC236}">
                <a16:creationId xmlns:a16="http://schemas.microsoft.com/office/drawing/2014/main" id="{6BAC0E98-BF72-411F-83B7-8F8D403FED15}"/>
              </a:ext>
            </a:extLst>
          </p:cNvPr>
          <p:cNvSpPr txBox="1"/>
          <p:nvPr/>
        </p:nvSpPr>
        <p:spPr>
          <a:xfrm>
            <a:off x="239486" y="4155530"/>
            <a:ext cx="5094514" cy="184666"/>
          </a:xfrm>
          <a:prstGeom prst="rect">
            <a:avLst/>
          </a:prstGeom>
          <a:noFill/>
        </p:spPr>
        <p:txBody>
          <a:bodyPr wrap="square" rtlCol="0">
            <a:spAutoFit/>
          </a:bodyPr>
          <a:lstStyle/>
          <a:p>
            <a:r>
              <a:rPr lang="en-US" sz="600" dirty="0">
                <a:solidFill>
                  <a:schemeClr val="bg2">
                    <a:lumMod val="25000"/>
                  </a:schemeClr>
                </a:solidFill>
              </a:rPr>
              <a:t>*Data as of January 2007 including 1077 women enrolled in the Fabry Registry</a:t>
            </a:r>
            <a:endParaRPr lang="en-US" sz="600" dirty="0"/>
          </a:p>
        </p:txBody>
      </p:sp>
      <p:sp>
        <p:nvSpPr>
          <p:cNvPr id="5" name="TextBox 4">
            <a:extLst>
              <a:ext uri="{FF2B5EF4-FFF2-40B4-BE49-F238E27FC236}">
                <a16:creationId xmlns:a16="http://schemas.microsoft.com/office/drawing/2014/main" id="{C20233B8-B0C2-C6DD-0609-1044E7F29A0C}"/>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863073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8B9179-9395-4A4A-87B3-10B0D018CE1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2029413-8EAE-47F0-A0F2-EE6A6AB423FD}"/>
              </a:ext>
            </a:extLst>
          </p:cNvPr>
          <p:cNvSpPr>
            <a:spLocks noGrp="1"/>
          </p:cNvSpPr>
          <p:nvPr>
            <p:ph type="sldNum" sz="quarter" idx="16"/>
          </p:nvPr>
        </p:nvSpPr>
        <p:spPr/>
        <p:txBody>
          <a:bodyPr/>
          <a:lstStyle/>
          <a:p>
            <a:fld id="{6B54B0F7-55DD-40D6-B7F4-70B586885C0B}" type="slidenum">
              <a:rPr lang="en-US" noProof="0" smtClean="0"/>
              <a:pPr/>
              <a:t>50</a:t>
            </a:fld>
            <a:endParaRPr lang="en-US" noProof="0" dirty="0"/>
          </a:p>
        </p:txBody>
      </p:sp>
      <p:sp>
        <p:nvSpPr>
          <p:cNvPr id="7" name="Title 6">
            <a:extLst>
              <a:ext uri="{FF2B5EF4-FFF2-40B4-BE49-F238E27FC236}">
                <a16:creationId xmlns:a16="http://schemas.microsoft.com/office/drawing/2014/main" id="{76336FC2-BAC9-416C-9431-A8A3B1940796}"/>
              </a:ext>
            </a:extLst>
          </p:cNvPr>
          <p:cNvSpPr>
            <a:spLocks noGrp="1"/>
          </p:cNvSpPr>
          <p:nvPr>
            <p:ph type="title"/>
          </p:nvPr>
        </p:nvSpPr>
        <p:spPr>
          <a:xfrm>
            <a:off x="329400" y="365793"/>
            <a:ext cx="8485200" cy="561185"/>
          </a:xfrm>
        </p:spPr>
        <p:txBody>
          <a:bodyPr/>
          <a:lstStyle/>
          <a:p>
            <a:r>
              <a:rPr lang="en-US" dirty="0"/>
              <a:t>Diagnosing Fabry Disease Based on Clinical Suspicion</a:t>
            </a:r>
          </a:p>
        </p:txBody>
      </p:sp>
      <p:sp>
        <p:nvSpPr>
          <p:cNvPr id="9" name="Rectangle 8">
            <a:extLst>
              <a:ext uri="{FF2B5EF4-FFF2-40B4-BE49-F238E27FC236}">
                <a16:creationId xmlns:a16="http://schemas.microsoft.com/office/drawing/2014/main" id="{343A15DE-426C-499E-8F78-20378C220AE2}"/>
              </a:ext>
            </a:extLst>
          </p:cNvPr>
          <p:cNvSpPr>
            <a:spLocks/>
          </p:cNvSpPr>
          <p:nvPr/>
        </p:nvSpPr>
        <p:spPr>
          <a:xfrm>
            <a:off x="318875" y="795947"/>
            <a:ext cx="8492125" cy="747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i="0" u="none" strike="noStrike" kern="1200" cap="none" spc="0" normalizeH="0" baseline="0" noProof="0" dirty="0">
                <a:ln>
                  <a:noFill/>
                </a:ln>
                <a:solidFill>
                  <a:prstClr val="white"/>
                </a:solidFill>
                <a:effectLst/>
                <a:uLnTx/>
                <a:uFillTx/>
                <a:latin typeface="Verdana"/>
                <a:ea typeface="+mn-ea"/>
                <a:cs typeface="+mn-cs"/>
              </a:rPr>
              <a:t>Presumptive clinical diagnosis of Fabry disease is based on </a:t>
            </a:r>
            <a:br>
              <a:rPr kumimoji="0" lang="en-US" sz="1400" i="0" u="none" strike="noStrike" kern="1200" cap="none" spc="0" normalizeH="0" baseline="0" noProof="0" dirty="0">
                <a:ln>
                  <a:noFill/>
                </a:ln>
                <a:solidFill>
                  <a:prstClr val="white"/>
                </a:solidFill>
                <a:effectLst/>
                <a:uLnTx/>
                <a:uFillTx/>
                <a:latin typeface="Verdana"/>
                <a:ea typeface="+mn-ea"/>
                <a:cs typeface="+mn-cs"/>
              </a:rPr>
            </a:br>
            <a:r>
              <a:rPr kumimoji="0" lang="en-US" sz="1400" i="0" u="none" strike="noStrike" kern="1200" cap="none" spc="0" normalizeH="0" baseline="0" noProof="0" dirty="0">
                <a:ln>
                  <a:noFill/>
                </a:ln>
                <a:solidFill>
                  <a:prstClr val="white"/>
                </a:solidFill>
                <a:effectLst/>
                <a:uLnTx/>
                <a:uFillTx/>
                <a:latin typeface="Verdana"/>
                <a:ea typeface="+mn-ea"/>
                <a:cs typeface="+mn-cs"/>
              </a:rPr>
              <a:t>characteristic signs and symptoms, including the following cardinal signs:</a:t>
            </a:r>
            <a:r>
              <a:rPr kumimoji="0" lang="en-US" sz="1400" i="0" u="none" strike="noStrike" kern="1200" cap="none" spc="0" normalizeH="0" baseline="30000" noProof="0" dirty="0">
                <a:ln>
                  <a:noFill/>
                </a:ln>
                <a:solidFill>
                  <a:prstClr val="white"/>
                </a:solidFill>
                <a:effectLst/>
                <a:uLnTx/>
                <a:uFillTx/>
                <a:latin typeface="Verdana"/>
                <a:ea typeface="+mn-ea"/>
                <a:cs typeface="+mn-cs"/>
              </a:rPr>
              <a:t>1,2</a:t>
            </a:r>
          </a:p>
        </p:txBody>
      </p:sp>
      <p:sp>
        <p:nvSpPr>
          <p:cNvPr id="11" name="Rounded Rectangle 25">
            <a:extLst>
              <a:ext uri="{FF2B5EF4-FFF2-40B4-BE49-F238E27FC236}">
                <a16:creationId xmlns:a16="http://schemas.microsoft.com/office/drawing/2014/main" id="{6BEA1537-E07D-41A9-BBC4-AF187D710D5B}"/>
              </a:ext>
            </a:extLst>
          </p:cNvPr>
          <p:cNvSpPr/>
          <p:nvPr/>
        </p:nvSpPr>
        <p:spPr>
          <a:xfrm>
            <a:off x="318875" y="1655706"/>
            <a:ext cx="1586223"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Neuropathic pain in Extremities</a:t>
            </a:r>
          </a:p>
        </p:txBody>
      </p:sp>
      <p:sp>
        <p:nvSpPr>
          <p:cNvPr id="12" name="Rounded Rectangle 25">
            <a:extLst>
              <a:ext uri="{FF2B5EF4-FFF2-40B4-BE49-F238E27FC236}">
                <a16:creationId xmlns:a16="http://schemas.microsoft.com/office/drawing/2014/main" id="{D1635DD8-BB59-4A87-995E-7009D2D80B97}"/>
              </a:ext>
            </a:extLst>
          </p:cNvPr>
          <p:cNvSpPr/>
          <p:nvPr/>
        </p:nvSpPr>
        <p:spPr>
          <a:xfrm>
            <a:off x="2041088" y="1655706"/>
            <a:ext cx="1596835"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Angiokeratoma in Bathing Trunk Region</a:t>
            </a:r>
          </a:p>
        </p:txBody>
      </p:sp>
      <p:sp>
        <p:nvSpPr>
          <p:cNvPr id="13" name="Rounded Rectangle 25">
            <a:extLst>
              <a:ext uri="{FF2B5EF4-FFF2-40B4-BE49-F238E27FC236}">
                <a16:creationId xmlns:a16="http://schemas.microsoft.com/office/drawing/2014/main" id="{B51A45E9-4AD7-4C29-A08B-063D06BD3095}"/>
              </a:ext>
            </a:extLst>
          </p:cNvPr>
          <p:cNvSpPr/>
          <p:nvPr/>
        </p:nvSpPr>
        <p:spPr>
          <a:xfrm>
            <a:off x="3773913" y="1655706"/>
            <a:ext cx="1596835"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Cornea verticillata*</a:t>
            </a:r>
          </a:p>
        </p:txBody>
      </p:sp>
      <p:sp>
        <p:nvSpPr>
          <p:cNvPr id="14" name="Rounded Rectangle 25">
            <a:extLst>
              <a:ext uri="{FF2B5EF4-FFF2-40B4-BE49-F238E27FC236}">
                <a16:creationId xmlns:a16="http://schemas.microsoft.com/office/drawing/2014/main" id="{7F08810A-C743-4F45-9A60-9F962751AA4F}"/>
              </a:ext>
            </a:extLst>
          </p:cNvPr>
          <p:cNvSpPr/>
          <p:nvPr/>
        </p:nvSpPr>
        <p:spPr>
          <a:xfrm>
            <a:off x="7228951" y="1655706"/>
            <a:ext cx="1586223"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Heat and cold intolerance</a:t>
            </a:r>
          </a:p>
        </p:txBody>
      </p:sp>
      <p:sp>
        <p:nvSpPr>
          <p:cNvPr id="15" name="Rounded Rectangle 25">
            <a:extLst>
              <a:ext uri="{FF2B5EF4-FFF2-40B4-BE49-F238E27FC236}">
                <a16:creationId xmlns:a16="http://schemas.microsoft.com/office/drawing/2014/main" id="{D6C30ACF-8B7F-4B74-B483-26446326CEC6}"/>
              </a:ext>
            </a:extLst>
          </p:cNvPr>
          <p:cNvSpPr/>
          <p:nvPr/>
        </p:nvSpPr>
        <p:spPr>
          <a:xfrm>
            <a:off x="5506738" y="1655706"/>
            <a:ext cx="1586223"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Hypohidrosis/</a:t>
            </a:r>
            <a:br>
              <a:rPr kumimoji="0" lang="en-GB" sz="1200" i="0" u="none" strike="noStrike" kern="1200" cap="none" spc="0" normalizeH="0" baseline="0" noProof="0" dirty="0">
                <a:ln>
                  <a:noFill/>
                </a:ln>
                <a:solidFill>
                  <a:srgbClr val="FFFFFF"/>
                </a:solidFill>
                <a:effectLst/>
                <a:uLnTx/>
                <a:uFillTx/>
                <a:latin typeface="+mj-lt"/>
                <a:ea typeface="+mn-ea"/>
                <a:cs typeface="Arial"/>
              </a:rPr>
            </a:br>
            <a:r>
              <a:rPr kumimoji="0" lang="en-GB" sz="1200" i="0" u="none" strike="noStrike" kern="1200" cap="none" spc="0" normalizeH="0" baseline="0" noProof="0" dirty="0">
                <a:ln>
                  <a:noFill/>
                </a:ln>
                <a:solidFill>
                  <a:srgbClr val="FFFFFF"/>
                </a:solidFill>
                <a:effectLst/>
                <a:uLnTx/>
                <a:uFillTx/>
                <a:latin typeface="+mj-lt"/>
                <a:ea typeface="+mn-ea"/>
                <a:cs typeface="Arial"/>
              </a:rPr>
              <a:t>anhidrosis</a:t>
            </a:r>
          </a:p>
        </p:txBody>
      </p:sp>
      <p:sp>
        <p:nvSpPr>
          <p:cNvPr id="8" name="Text Placeholder 7">
            <a:extLst>
              <a:ext uri="{FF2B5EF4-FFF2-40B4-BE49-F238E27FC236}">
                <a16:creationId xmlns:a16="http://schemas.microsoft.com/office/drawing/2014/main" id="{01050A22-24EC-4D79-A8B4-FA8E9408394B}"/>
              </a:ext>
            </a:extLst>
          </p:cNvPr>
          <p:cNvSpPr>
            <a:spLocks noGrp="1"/>
          </p:cNvSpPr>
          <p:nvPr>
            <p:ph type="body" sz="quarter" idx="23"/>
          </p:nvPr>
        </p:nvSpPr>
        <p:spPr>
          <a:xfrm>
            <a:off x="333000" y="4490312"/>
            <a:ext cx="8478000" cy="218675"/>
          </a:xfrm>
        </p:spPr>
        <p:txBody>
          <a:bodyPr/>
          <a:lstStyle/>
          <a:p>
            <a:r>
              <a:rPr lang="en-US" dirty="0"/>
              <a:t>*Cornea verticillata is observed in most male and female patients with classic Fabry and demonstration by slit-lamp examination supports Fabry diagnosis. However, cornea verticillata is also known to be associated with the use of various drugs (e.g. amiodarone, chloroquine)</a:t>
            </a:r>
          </a:p>
          <a:p>
            <a:r>
              <a:rPr lang="en-US" dirty="0"/>
              <a:t>1. Ortiz A, et al. Mol Genet Metab 2018;123:416-427; 2. Germain DP. Orphanet J Rare Dis 2010;5:30 </a:t>
            </a:r>
          </a:p>
        </p:txBody>
      </p:sp>
      <p:sp>
        <p:nvSpPr>
          <p:cNvPr id="19" name="Text Placeholder 4">
            <a:extLst>
              <a:ext uri="{FF2B5EF4-FFF2-40B4-BE49-F238E27FC236}">
                <a16:creationId xmlns:a16="http://schemas.microsoft.com/office/drawing/2014/main" id="{2E226B32-C6F0-4815-9EB4-ECF5BE06834E}"/>
              </a:ext>
            </a:extLst>
          </p:cNvPr>
          <p:cNvSpPr txBox="1">
            <a:spLocks/>
          </p:cNvSpPr>
          <p:nvPr/>
        </p:nvSpPr>
        <p:spPr>
          <a:xfrm>
            <a:off x="333000" y="2954605"/>
            <a:ext cx="8478000" cy="1385203"/>
          </a:xfrm>
          <a:prstGeom prst="rect">
            <a:avLst/>
          </a:prstGeom>
          <a:solidFill>
            <a:schemeClr val="accent6">
              <a:lumMod val="40000"/>
              <a:lumOff val="60000"/>
            </a:schemeClr>
          </a:solidFill>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US" dirty="0"/>
              <a:t>All physicians, including specialists who may be presented with a patient with Fabry disease, should be vigilant for these symptoms</a:t>
            </a:r>
            <a:r>
              <a:rPr lang="en-US" baseline="30000" dirty="0"/>
              <a:t>2</a:t>
            </a:r>
          </a:p>
          <a:p>
            <a:pPr lvl="1"/>
            <a:r>
              <a:rPr lang="en-US" dirty="0"/>
              <a:t>If clinical suspicion is aroused, the potential for family history of Fabry disease should also be discussed</a:t>
            </a:r>
            <a:r>
              <a:rPr lang="en-US" baseline="30000" dirty="0"/>
              <a:t>1</a:t>
            </a:r>
          </a:p>
          <a:p>
            <a:pPr lvl="1"/>
            <a:r>
              <a:rPr lang="en-US" dirty="0"/>
              <a:t>Acting on clinical suspicion of Fabry disease can improve the care and outcomes for patients and identify undiagnosed cases in their families</a:t>
            </a:r>
            <a:r>
              <a:rPr lang="en-US" baseline="30000" dirty="0"/>
              <a:t>1,2</a:t>
            </a:r>
          </a:p>
        </p:txBody>
      </p:sp>
      <p:sp>
        <p:nvSpPr>
          <p:cNvPr id="17" name="TextBox 16">
            <a:extLst>
              <a:ext uri="{FF2B5EF4-FFF2-40B4-BE49-F238E27FC236}">
                <a16:creationId xmlns:a16="http://schemas.microsoft.com/office/drawing/2014/main" id="{C58E4FDE-A499-46E0-8249-BECF781DF149}"/>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8" name="TextBox 17">
            <a:extLst>
              <a:ext uri="{FF2B5EF4-FFF2-40B4-BE49-F238E27FC236}">
                <a16:creationId xmlns:a16="http://schemas.microsoft.com/office/drawing/2014/main" id="{519B0106-4DE1-42EB-AADF-935FF604E144}"/>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0" name="Rounded Rectangle 25">
            <a:extLst>
              <a:ext uri="{FF2B5EF4-FFF2-40B4-BE49-F238E27FC236}">
                <a16:creationId xmlns:a16="http://schemas.microsoft.com/office/drawing/2014/main" id="{E406C536-4926-407F-8801-5030D928D09D}"/>
              </a:ext>
            </a:extLst>
          </p:cNvPr>
          <p:cNvSpPr/>
          <p:nvPr/>
        </p:nvSpPr>
        <p:spPr>
          <a:xfrm>
            <a:off x="5868022" y="2304921"/>
            <a:ext cx="1863641"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Unexplained Chronic Kidney Disease</a:t>
            </a:r>
          </a:p>
        </p:txBody>
      </p:sp>
      <p:sp>
        <p:nvSpPr>
          <p:cNvPr id="21" name="Rounded Rectangle 25">
            <a:extLst>
              <a:ext uri="{FF2B5EF4-FFF2-40B4-BE49-F238E27FC236}">
                <a16:creationId xmlns:a16="http://schemas.microsoft.com/office/drawing/2014/main" id="{B4D894F6-ABC2-43BA-BDD8-A27441A4EAAA}"/>
              </a:ext>
            </a:extLst>
          </p:cNvPr>
          <p:cNvSpPr/>
          <p:nvPr/>
        </p:nvSpPr>
        <p:spPr>
          <a:xfrm>
            <a:off x="3519023" y="2312212"/>
            <a:ext cx="2260967"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Unexplained Left Ventricular Hypertrophy</a:t>
            </a:r>
          </a:p>
        </p:txBody>
      </p:sp>
      <p:sp>
        <p:nvSpPr>
          <p:cNvPr id="22" name="Rounded Rectangle 25">
            <a:extLst>
              <a:ext uri="{FF2B5EF4-FFF2-40B4-BE49-F238E27FC236}">
                <a16:creationId xmlns:a16="http://schemas.microsoft.com/office/drawing/2014/main" id="{22027639-F17B-40BC-8334-7F2579F1135E}"/>
              </a:ext>
            </a:extLst>
          </p:cNvPr>
          <p:cNvSpPr/>
          <p:nvPr/>
        </p:nvSpPr>
        <p:spPr>
          <a:xfrm>
            <a:off x="1567349" y="2304860"/>
            <a:ext cx="1863642" cy="601701"/>
          </a:xfrm>
          <a:prstGeom prst="rect">
            <a:avLst/>
          </a:prstGeom>
          <a:solidFill>
            <a:schemeClr val="accent2"/>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marL="36000" marR="0" lvl="1"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FFFFFF"/>
                </a:solidFill>
                <a:effectLst/>
                <a:uLnTx/>
                <a:uFillTx/>
                <a:latin typeface="+mj-lt"/>
                <a:ea typeface="+mn-ea"/>
                <a:cs typeface="Arial"/>
              </a:rPr>
              <a:t>Early Stroke of Unknown </a:t>
            </a:r>
            <a:r>
              <a:rPr kumimoji="0" lang="en-GB" sz="1200" i="0" u="none" strike="noStrike" kern="1200" cap="none" spc="0" normalizeH="0" baseline="0" noProof="0" dirty="0" err="1">
                <a:ln>
                  <a:noFill/>
                </a:ln>
                <a:solidFill>
                  <a:srgbClr val="FFFFFF"/>
                </a:solidFill>
                <a:effectLst/>
                <a:uLnTx/>
                <a:uFillTx/>
                <a:latin typeface="+mj-lt"/>
                <a:ea typeface="+mn-ea"/>
                <a:cs typeface="Arial"/>
              </a:rPr>
              <a:t>Etiology</a:t>
            </a:r>
            <a:endParaRPr kumimoji="0" lang="en-GB" sz="1200" i="0" u="none" strike="noStrike" kern="1200" cap="none" spc="0" normalizeH="0" baseline="0" noProof="0" dirty="0">
              <a:ln>
                <a:noFill/>
              </a:ln>
              <a:solidFill>
                <a:srgbClr val="FFFFFF"/>
              </a:solidFill>
              <a:effectLst/>
              <a:uLnTx/>
              <a:uFillTx/>
              <a:latin typeface="+mj-lt"/>
              <a:ea typeface="+mn-ea"/>
              <a:cs typeface="Arial"/>
            </a:endParaRPr>
          </a:p>
        </p:txBody>
      </p:sp>
      <p:sp>
        <p:nvSpPr>
          <p:cNvPr id="4" name="TextBox 3">
            <a:extLst>
              <a:ext uri="{FF2B5EF4-FFF2-40B4-BE49-F238E27FC236}">
                <a16:creationId xmlns:a16="http://schemas.microsoft.com/office/drawing/2014/main" id="{FACFF6C7-8210-DB6A-0962-512A420FFB2C}"/>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941877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8B9179-9395-4A4A-87B3-10B0D018CE14}"/>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2029413-8EAE-47F0-A0F2-EE6A6AB423FD}"/>
              </a:ext>
            </a:extLst>
          </p:cNvPr>
          <p:cNvSpPr>
            <a:spLocks noGrp="1"/>
          </p:cNvSpPr>
          <p:nvPr>
            <p:ph type="sldNum" sz="quarter" idx="16"/>
          </p:nvPr>
        </p:nvSpPr>
        <p:spPr/>
        <p:txBody>
          <a:bodyPr/>
          <a:lstStyle/>
          <a:p>
            <a:fld id="{6B54B0F7-55DD-40D6-B7F4-70B586885C0B}" type="slidenum">
              <a:rPr lang="en-US" noProof="0" smtClean="0"/>
              <a:pPr/>
              <a:t>51</a:t>
            </a:fld>
            <a:endParaRPr lang="en-US" noProof="0" dirty="0"/>
          </a:p>
        </p:txBody>
      </p:sp>
      <p:sp>
        <p:nvSpPr>
          <p:cNvPr id="7" name="Title 6">
            <a:extLst>
              <a:ext uri="{FF2B5EF4-FFF2-40B4-BE49-F238E27FC236}">
                <a16:creationId xmlns:a16="http://schemas.microsoft.com/office/drawing/2014/main" id="{76336FC2-BAC9-416C-9431-A8A3B1940796}"/>
              </a:ext>
            </a:extLst>
          </p:cNvPr>
          <p:cNvSpPr>
            <a:spLocks noGrp="1"/>
          </p:cNvSpPr>
          <p:nvPr>
            <p:ph type="title"/>
          </p:nvPr>
        </p:nvSpPr>
        <p:spPr>
          <a:xfrm>
            <a:off x="338400" y="353883"/>
            <a:ext cx="8485200" cy="561185"/>
          </a:xfrm>
        </p:spPr>
        <p:txBody>
          <a:bodyPr/>
          <a:lstStyle/>
          <a:p>
            <a:r>
              <a:rPr lang="en-US" dirty="0"/>
              <a:t>Introduction to Lyso-GL3: The Fabry Disease Biomarker</a:t>
            </a:r>
          </a:p>
        </p:txBody>
      </p:sp>
      <p:sp>
        <p:nvSpPr>
          <p:cNvPr id="8" name="Text Placeholder 7">
            <a:extLst>
              <a:ext uri="{FF2B5EF4-FFF2-40B4-BE49-F238E27FC236}">
                <a16:creationId xmlns:a16="http://schemas.microsoft.com/office/drawing/2014/main" id="{01050A22-24EC-4D79-A8B4-FA8E9408394B}"/>
              </a:ext>
            </a:extLst>
          </p:cNvPr>
          <p:cNvSpPr>
            <a:spLocks noGrp="1"/>
          </p:cNvSpPr>
          <p:nvPr>
            <p:ph type="body" sz="quarter" idx="23"/>
          </p:nvPr>
        </p:nvSpPr>
        <p:spPr>
          <a:xfrm>
            <a:off x="334477" y="4451520"/>
            <a:ext cx="8478000" cy="218675"/>
          </a:xfrm>
        </p:spPr>
        <p:txBody>
          <a:bodyPr/>
          <a:lstStyle/>
          <a:p>
            <a:r>
              <a:rPr lang="en-US" dirty="0"/>
              <a:t>Figure provided by Link Health Group for Sanofi Genzyme </a:t>
            </a:r>
          </a:p>
          <a:p>
            <a:r>
              <a:rPr lang="en-US" dirty="0"/>
              <a:t>1. Aerts JM, et al. PNAS 2008;105:2812–2817; 2. Biancini GB, et al. Nephrology (Carlton) 2017;22:490–493; 3. Spada M, et al. Ital J Pediatr 2017;43:4; 4. </a:t>
            </a:r>
            <a:r>
              <a:rPr lang="en-US" altLang="en-US" sz="600" dirty="0">
                <a:latin typeface="Verdana" panose="020B0604030504040204" pitchFamily="34" charset="0"/>
                <a:ea typeface="Verdana" panose="020B0604030504040204" pitchFamily="34" charset="0"/>
                <a:cs typeface="Arial" charset="0"/>
              </a:rPr>
              <a:t>Deegan P. Mol Genet </a:t>
            </a:r>
            <a:r>
              <a:rPr lang="en-US" altLang="en-US" sz="600" dirty="0" err="1">
                <a:latin typeface="Verdana" panose="020B0604030504040204" pitchFamily="34" charset="0"/>
                <a:ea typeface="Verdana" panose="020B0604030504040204" pitchFamily="34" charset="0"/>
                <a:cs typeface="Arial" charset="0"/>
              </a:rPr>
              <a:t>Metab</a:t>
            </a:r>
            <a:r>
              <a:rPr lang="en-US" altLang="en-US" sz="600" dirty="0">
                <a:latin typeface="Verdana" panose="020B0604030504040204" pitchFamily="34" charset="0"/>
                <a:ea typeface="Verdana" panose="020B0604030504040204" pitchFamily="34" charset="0"/>
                <a:cs typeface="Arial" charset="0"/>
              </a:rPr>
              <a:t>; https://doi.org/10.1016/j.ymgme.2022.11.002. 5</a:t>
            </a:r>
            <a:r>
              <a:rPr lang="en-US" dirty="0"/>
              <a:t>. Linthorst GE, et al. J Am Coll Cardiol 2008;51:2082; 6. Kasper DC. et al. WORLD Symposium 2018, San Diego, CA Feb 5–9: Abstract #179 7. Smid BE, et al. J Med Genet 2015;52:262–268; 8. Arends M, et al. J Am Soc Nephrol 2017;28:1631–1641; 9. Nowak A, et al. Mol Genet Metab 2017;120:57–61; 10. Nowak A, et al Mol Genet Metab 2018;123:148–153</a:t>
            </a:r>
          </a:p>
        </p:txBody>
      </p:sp>
      <p:sp>
        <p:nvSpPr>
          <p:cNvPr id="19" name="Text Placeholder 4">
            <a:extLst>
              <a:ext uri="{FF2B5EF4-FFF2-40B4-BE49-F238E27FC236}">
                <a16:creationId xmlns:a16="http://schemas.microsoft.com/office/drawing/2014/main" id="{2E226B32-C6F0-4815-9EB4-ECF5BE06834E}"/>
              </a:ext>
            </a:extLst>
          </p:cNvPr>
          <p:cNvSpPr txBox="1">
            <a:spLocks/>
          </p:cNvSpPr>
          <p:nvPr/>
        </p:nvSpPr>
        <p:spPr>
          <a:xfrm>
            <a:off x="327026" y="925526"/>
            <a:ext cx="8478000" cy="1082219"/>
          </a:xfrm>
          <a:prstGeom prst="rect">
            <a:avLst/>
          </a:prstGeom>
          <a:solidFill>
            <a:schemeClr val="accent1"/>
          </a:solidFill>
        </p:spPr>
        <p:txBody>
          <a:bodyPr vert="horz" lIns="91440" tIns="91440" rIns="91440" bIns="9144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lvl="1" indent="-182880">
              <a:buBlip>
                <a:blip r:embed="rId3"/>
              </a:buBlip>
            </a:pPr>
            <a:r>
              <a:rPr lang="en-US" dirty="0">
                <a:solidFill>
                  <a:schemeClr val="bg1"/>
                </a:solidFill>
              </a:rPr>
              <a:t>Lyso-GL-3 is a deacylated form of GL-3:</a:t>
            </a:r>
            <a:r>
              <a:rPr lang="en-US" baseline="30000" dirty="0">
                <a:solidFill>
                  <a:schemeClr val="bg1"/>
                </a:solidFill>
              </a:rPr>
              <a:t>1–4</a:t>
            </a:r>
          </a:p>
          <a:p>
            <a:pPr marL="365760" lvl="2" indent="-182880">
              <a:buBlip>
                <a:blip r:embed="rId3"/>
              </a:buBlip>
            </a:pPr>
            <a:r>
              <a:rPr lang="en-US" dirty="0">
                <a:solidFill>
                  <a:schemeClr val="bg1"/>
                </a:solidFill>
              </a:rPr>
              <a:t>Accumulates in plasma in the absence of sufficient alpha-galactosidase A</a:t>
            </a:r>
          </a:p>
          <a:p>
            <a:pPr marL="365760" lvl="2" indent="-182880">
              <a:buBlip>
                <a:blip r:embed="rId3"/>
              </a:buBlip>
            </a:pPr>
            <a:r>
              <a:rPr lang="en-US" dirty="0">
                <a:solidFill>
                  <a:schemeClr val="bg1"/>
                </a:solidFill>
              </a:rPr>
              <a:t>Is a bioactive molecule that induces oxidative DNA damage in cells and tissues</a:t>
            </a:r>
          </a:p>
          <a:p>
            <a:pPr marL="365760" lvl="2" indent="-182880">
              <a:buBlip>
                <a:blip r:embed="rId3"/>
              </a:buBlip>
            </a:pPr>
            <a:r>
              <a:rPr lang="en-US" dirty="0">
                <a:solidFill>
                  <a:schemeClr val="bg1"/>
                </a:solidFill>
              </a:rPr>
              <a:t>Can be measured in plasma or dried blood spots</a:t>
            </a:r>
          </a:p>
        </p:txBody>
      </p:sp>
      <p:pic>
        <p:nvPicPr>
          <p:cNvPr id="17" name="Picture 16">
            <a:extLst>
              <a:ext uri="{FF2B5EF4-FFF2-40B4-BE49-F238E27FC236}">
                <a16:creationId xmlns:a16="http://schemas.microsoft.com/office/drawing/2014/main" id="{DA289332-E40C-45BD-9B87-5E7C3E285148}"/>
              </a:ext>
            </a:extLst>
          </p:cNvPr>
          <p:cNvPicPr>
            <a:picLocks noChangeAspect="1"/>
          </p:cNvPicPr>
          <p:nvPr/>
        </p:nvPicPr>
        <p:blipFill>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7807691" y="1105150"/>
            <a:ext cx="722969" cy="722969"/>
          </a:xfrm>
          <a:prstGeom prst="rect">
            <a:avLst/>
          </a:prstGeom>
        </p:spPr>
      </p:pic>
      <p:sp>
        <p:nvSpPr>
          <p:cNvPr id="18" name="Text Placeholder 4">
            <a:extLst>
              <a:ext uri="{FF2B5EF4-FFF2-40B4-BE49-F238E27FC236}">
                <a16:creationId xmlns:a16="http://schemas.microsoft.com/office/drawing/2014/main" id="{FB7DB999-FA70-4817-8455-73A974F9983E}"/>
              </a:ext>
            </a:extLst>
          </p:cNvPr>
          <p:cNvSpPr txBox="1">
            <a:spLocks/>
          </p:cNvSpPr>
          <p:nvPr/>
        </p:nvSpPr>
        <p:spPr>
          <a:xfrm>
            <a:off x="331200" y="2149429"/>
            <a:ext cx="8478000" cy="851387"/>
          </a:xfrm>
          <a:prstGeom prst="rect">
            <a:avLst/>
          </a:prstGeom>
          <a:solidFill>
            <a:schemeClr val="accent1"/>
          </a:solidFill>
        </p:spPr>
        <p:txBody>
          <a:bodyPr vert="horz" lIns="91440" tIns="91440" rIns="91440" bIns="9144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lvl="1" indent="-182880">
              <a:buBlip>
                <a:blip r:embed="rId3"/>
              </a:buBlip>
            </a:pPr>
            <a:r>
              <a:rPr lang="en-US" dirty="0">
                <a:solidFill>
                  <a:schemeClr val="bg1"/>
                </a:solidFill>
              </a:rPr>
              <a:t>Lyso-GL-3 increases the sensitivity of the diagnostic algorithm</a:t>
            </a:r>
            <a:r>
              <a:rPr lang="en-US" baseline="30000" dirty="0">
                <a:solidFill>
                  <a:schemeClr val="bg1"/>
                </a:solidFill>
              </a:rPr>
              <a:t>5.6</a:t>
            </a:r>
          </a:p>
          <a:p>
            <a:pPr marL="182880" lvl="1" indent="-182880">
              <a:buBlip>
                <a:blip r:embed="rId3"/>
              </a:buBlip>
            </a:pPr>
            <a:r>
              <a:rPr lang="en-US" dirty="0">
                <a:solidFill>
                  <a:schemeClr val="bg1"/>
                </a:solidFill>
              </a:rPr>
              <a:t>Lyso-GL-3 serum levels can be helpful when assigning Fabry disease phenotype (figure)</a:t>
            </a:r>
            <a:r>
              <a:rPr lang="en-US" baseline="30000" dirty="0">
                <a:solidFill>
                  <a:schemeClr val="bg1"/>
                </a:solidFill>
              </a:rPr>
              <a:t>7,8</a:t>
            </a:r>
          </a:p>
          <a:p>
            <a:pPr marL="182880" lvl="1" indent="-182880">
              <a:buBlip>
                <a:blip r:embed="rId3"/>
              </a:buBlip>
            </a:pPr>
            <a:r>
              <a:rPr lang="en-US" dirty="0">
                <a:solidFill>
                  <a:schemeClr val="bg1"/>
                </a:solidFill>
              </a:rPr>
              <a:t>Lyso-GL-3 can be used to monitor progression of disease </a:t>
            </a:r>
            <a:r>
              <a:rPr lang="en-US" baseline="30000" dirty="0">
                <a:solidFill>
                  <a:schemeClr val="bg1"/>
                </a:solidFill>
              </a:rPr>
              <a:t>9,10 </a:t>
            </a:r>
          </a:p>
        </p:txBody>
      </p:sp>
      <p:sp>
        <p:nvSpPr>
          <p:cNvPr id="20" name="TextBox 19">
            <a:extLst>
              <a:ext uri="{FF2B5EF4-FFF2-40B4-BE49-F238E27FC236}">
                <a16:creationId xmlns:a16="http://schemas.microsoft.com/office/drawing/2014/main" id="{AC6A594B-F779-4D9B-84AE-1875523C7A94}"/>
              </a:ext>
            </a:extLst>
          </p:cNvPr>
          <p:cNvSpPr txBox="1"/>
          <p:nvPr/>
        </p:nvSpPr>
        <p:spPr>
          <a:xfrm>
            <a:off x="1873057" y="3189235"/>
            <a:ext cx="538593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accent1"/>
                </a:solidFill>
                <a:effectLst/>
                <a:uLnTx/>
                <a:uFillTx/>
                <a:latin typeface="Arial"/>
                <a:ea typeface="+mn-ea"/>
                <a:cs typeface="Arial"/>
              </a:rPr>
              <a:t>Suspected Phenotype According to Lyso-GL-3 level</a:t>
            </a:r>
          </a:p>
        </p:txBody>
      </p:sp>
      <p:sp>
        <p:nvSpPr>
          <p:cNvPr id="21" name="Right Arrow 33">
            <a:extLst>
              <a:ext uri="{FF2B5EF4-FFF2-40B4-BE49-F238E27FC236}">
                <a16:creationId xmlns:a16="http://schemas.microsoft.com/office/drawing/2014/main" id="{A34CD4DB-4AC5-4C84-B345-3AC7E5730B00}"/>
              </a:ext>
            </a:extLst>
          </p:cNvPr>
          <p:cNvSpPr/>
          <p:nvPr/>
        </p:nvSpPr>
        <p:spPr>
          <a:xfrm>
            <a:off x="338400" y="3141253"/>
            <a:ext cx="8496299" cy="1203961"/>
          </a:xfrm>
          <a:prstGeom prst="rightArrow">
            <a:avLst>
              <a:gd name="adj1" fmla="val 50000"/>
              <a:gd name="adj2" fmla="val 63487"/>
            </a:avLst>
          </a:prstGeom>
          <a:gradFill flip="none" rotWithShape="1">
            <a:gsLst>
              <a:gs pos="0">
                <a:srgbClr val="00B050"/>
              </a:gs>
              <a:gs pos="22000">
                <a:srgbClr val="FFFF00"/>
              </a:gs>
              <a:gs pos="45000">
                <a:srgbClr val="FFC000"/>
              </a:gs>
              <a:gs pos="78000">
                <a:srgbClr val="FF442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nvGrpSpPr>
          <p:cNvPr id="5" name="Group 4">
            <a:extLst>
              <a:ext uri="{FF2B5EF4-FFF2-40B4-BE49-F238E27FC236}">
                <a16:creationId xmlns:a16="http://schemas.microsoft.com/office/drawing/2014/main" id="{ECDA479E-52C2-45F8-983B-571ACD526EC9}"/>
              </a:ext>
            </a:extLst>
          </p:cNvPr>
          <p:cNvGrpSpPr/>
          <p:nvPr/>
        </p:nvGrpSpPr>
        <p:grpSpPr>
          <a:xfrm>
            <a:off x="790879" y="3466234"/>
            <a:ext cx="7580242" cy="553998"/>
            <a:chOff x="1070782" y="4766220"/>
            <a:chExt cx="7291872" cy="553998"/>
          </a:xfrm>
        </p:grpSpPr>
        <p:sp>
          <p:nvSpPr>
            <p:cNvPr id="22" name="TextBox 21">
              <a:extLst>
                <a:ext uri="{FF2B5EF4-FFF2-40B4-BE49-F238E27FC236}">
                  <a16:creationId xmlns:a16="http://schemas.microsoft.com/office/drawing/2014/main" id="{506D816B-BA73-4E1E-AB0D-B14A8763ED42}"/>
                </a:ext>
              </a:extLst>
            </p:cNvPr>
            <p:cNvSpPr txBox="1"/>
            <p:nvPr/>
          </p:nvSpPr>
          <p:spPr>
            <a:xfrm>
              <a:off x="3679508" y="4766220"/>
              <a:ext cx="2104965"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mj-lt"/>
                  <a:ea typeface="+mn-ea"/>
                  <a:cs typeface="Arial"/>
                </a:rPr>
                <a:t>&gt;1.3 nmol/L: suggestive of classic/non-classic Fabry disease in males and females</a:t>
              </a:r>
              <a:r>
                <a:rPr lang="en-US" sz="1000" baseline="30000" dirty="0">
                  <a:solidFill>
                    <a:srgbClr val="000000"/>
                  </a:solidFill>
                  <a:latin typeface="+mj-lt"/>
                  <a:cs typeface="Arial"/>
                </a:rPr>
                <a:t>6</a:t>
              </a:r>
              <a:endParaRPr kumimoji="0" lang="en-US" sz="1000" b="0" i="0" u="none" strike="noStrike" kern="1200" cap="none" spc="0" normalizeH="0" baseline="0" noProof="0" dirty="0">
                <a:ln>
                  <a:noFill/>
                </a:ln>
                <a:solidFill>
                  <a:srgbClr val="000000"/>
                </a:solidFill>
                <a:effectLst/>
                <a:uLnTx/>
                <a:uFillTx/>
                <a:latin typeface="+mj-lt"/>
                <a:ea typeface="+mn-ea"/>
                <a:cs typeface="Arial"/>
              </a:endParaRPr>
            </a:p>
          </p:txBody>
        </p:sp>
        <p:sp>
          <p:nvSpPr>
            <p:cNvPr id="23" name="TextBox 22">
              <a:extLst>
                <a:ext uri="{FF2B5EF4-FFF2-40B4-BE49-F238E27FC236}">
                  <a16:creationId xmlns:a16="http://schemas.microsoft.com/office/drawing/2014/main" id="{266407F0-6293-4735-88F3-F7C278F75DA8}"/>
                </a:ext>
              </a:extLst>
            </p:cNvPr>
            <p:cNvSpPr txBox="1"/>
            <p:nvPr/>
          </p:nvSpPr>
          <p:spPr>
            <a:xfrm>
              <a:off x="6612776" y="4766220"/>
              <a:ext cx="1749878"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solidFill>
                  <a:effectLst/>
                  <a:uLnTx/>
                  <a:uFillTx/>
                  <a:latin typeface="+mj-lt"/>
                  <a:ea typeface="+mn-ea"/>
                  <a:cs typeface="Arial"/>
                </a:rPr>
                <a:t>&gt;45 nmol/L: suggestive of classic Fabry </a:t>
              </a:r>
              <a:br>
                <a:rPr kumimoji="0" lang="en-US" sz="1000" b="0" i="0" u="none" strike="noStrike" kern="1200" cap="none" spc="0" normalizeH="0" baseline="0" noProof="0" dirty="0">
                  <a:ln>
                    <a:noFill/>
                  </a:ln>
                  <a:solidFill>
                    <a:schemeClr val="bg1"/>
                  </a:solidFill>
                  <a:effectLst/>
                  <a:uLnTx/>
                  <a:uFillTx/>
                  <a:latin typeface="+mj-lt"/>
                  <a:ea typeface="+mn-ea"/>
                  <a:cs typeface="Arial"/>
                </a:rPr>
              </a:br>
              <a:r>
                <a:rPr kumimoji="0" lang="en-US" sz="1000" b="0" i="0" u="none" strike="noStrike" kern="1200" cap="none" spc="0" normalizeH="0" baseline="0" noProof="0" dirty="0">
                  <a:ln>
                    <a:noFill/>
                  </a:ln>
                  <a:solidFill>
                    <a:schemeClr val="bg1"/>
                  </a:solidFill>
                  <a:effectLst/>
                  <a:uLnTx/>
                  <a:uFillTx/>
                  <a:latin typeface="+mj-lt"/>
                  <a:ea typeface="+mn-ea"/>
                  <a:cs typeface="Arial"/>
                </a:rPr>
                <a:t>disease in males</a:t>
              </a:r>
              <a:r>
                <a:rPr lang="en-US" sz="1000" baseline="30000" dirty="0">
                  <a:solidFill>
                    <a:schemeClr val="bg1"/>
                  </a:solidFill>
                  <a:latin typeface="+mj-lt"/>
                  <a:cs typeface="Arial"/>
                </a:rPr>
                <a:t>6,7</a:t>
              </a:r>
              <a:endParaRPr kumimoji="0" lang="en-US" sz="1000" b="0" i="0" u="none" strike="noStrike" kern="1200" cap="none" spc="0" normalizeH="0" baseline="0" noProof="0" dirty="0">
                <a:ln>
                  <a:noFill/>
                </a:ln>
                <a:solidFill>
                  <a:schemeClr val="bg1"/>
                </a:solidFill>
                <a:effectLst/>
                <a:uLnTx/>
                <a:uFillTx/>
                <a:latin typeface="+mj-lt"/>
                <a:ea typeface="+mn-ea"/>
                <a:cs typeface="Arial"/>
              </a:endParaRPr>
            </a:p>
          </p:txBody>
        </p:sp>
        <p:sp>
          <p:nvSpPr>
            <p:cNvPr id="24" name="TextBox 23">
              <a:extLst>
                <a:ext uri="{FF2B5EF4-FFF2-40B4-BE49-F238E27FC236}">
                  <a16:creationId xmlns:a16="http://schemas.microsoft.com/office/drawing/2014/main" id="{6BEBC0B9-DECE-4E06-85A8-74C8B59AFE1F}"/>
                </a:ext>
              </a:extLst>
            </p:cNvPr>
            <p:cNvSpPr txBox="1"/>
            <p:nvPr/>
          </p:nvSpPr>
          <p:spPr>
            <a:xfrm>
              <a:off x="1070782" y="4766220"/>
              <a:ext cx="1810964"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mj-lt"/>
                  <a:ea typeface="+mn-ea"/>
                  <a:cs typeface="Arial"/>
                </a:rPr>
                <a:t>Normal lyso-GL-3 levels in females do not preclude a Fabry disease diagnosis*</a:t>
              </a:r>
              <a:r>
                <a:rPr lang="en-GB" sz="1000" baseline="30000" dirty="0">
                  <a:solidFill>
                    <a:srgbClr val="000000"/>
                  </a:solidFill>
                  <a:latin typeface="+mj-lt"/>
                  <a:cs typeface="Arial"/>
                </a:rPr>
                <a:t>6</a:t>
              </a:r>
              <a:endParaRPr kumimoji="0" lang="en-US" sz="1000" b="0" i="0" u="none" strike="noStrike" kern="1200" cap="none" spc="0" normalizeH="0" baseline="0" noProof="0" dirty="0">
                <a:ln>
                  <a:noFill/>
                </a:ln>
                <a:solidFill>
                  <a:srgbClr val="000000"/>
                </a:solidFill>
                <a:effectLst/>
                <a:uLnTx/>
                <a:uFillTx/>
                <a:latin typeface="+mj-lt"/>
                <a:ea typeface="+mn-ea"/>
                <a:cs typeface="Arial"/>
              </a:endParaRPr>
            </a:p>
          </p:txBody>
        </p:sp>
      </p:grpSp>
      <p:sp>
        <p:nvSpPr>
          <p:cNvPr id="15" name="TextBox 14">
            <a:extLst>
              <a:ext uri="{FF2B5EF4-FFF2-40B4-BE49-F238E27FC236}">
                <a16:creationId xmlns:a16="http://schemas.microsoft.com/office/drawing/2014/main" id="{6ECCDB7F-2AFC-4698-BF4D-280BFF701A03}"/>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6" name="TextBox 15">
            <a:extLst>
              <a:ext uri="{FF2B5EF4-FFF2-40B4-BE49-F238E27FC236}">
                <a16:creationId xmlns:a16="http://schemas.microsoft.com/office/drawing/2014/main" id="{84BEDAC0-587F-4717-B9E1-105B713A813D}"/>
              </a:ext>
            </a:extLst>
          </p:cNvPr>
          <p:cNvSpPr txBox="1"/>
          <p:nvPr/>
        </p:nvSpPr>
        <p:spPr>
          <a:xfrm>
            <a:off x="7293041" y="4776501"/>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DA49A553-34A6-F530-4A5A-9895D4C5C347}"/>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0626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1C90FBA-4233-4D58-9A79-334E50680F3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9F0057DA-C4B3-45DE-94E1-A57FB1CFBFFB}"/>
              </a:ext>
            </a:extLst>
          </p:cNvPr>
          <p:cNvSpPr>
            <a:spLocks noGrp="1"/>
          </p:cNvSpPr>
          <p:nvPr>
            <p:ph type="sldNum" sz="quarter" idx="16"/>
          </p:nvPr>
        </p:nvSpPr>
        <p:spPr/>
        <p:txBody>
          <a:bodyPr/>
          <a:lstStyle/>
          <a:p>
            <a:fld id="{6B54B0F7-55DD-40D6-B7F4-70B586885C0B}" type="slidenum">
              <a:rPr lang="en-US" noProof="0" smtClean="0"/>
              <a:pPr/>
              <a:t>52</a:t>
            </a:fld>
            <a:endParaRPr lang="en-US" noProof="0" dirty="0"/>
          </a:p>
        </p:txBody>
      </p:sp>
      <p:sp>
        <p:nvSpPr>
          <p:cNvPr id="5" name="Text Placeholder 4">
            <a:extLst>
              <a:ext uri="{FF2B5EF4-FFF2-40B4-BE49-F238E27FC236}">
                <a16:creationId xmlns:a16="http://schemas.microsoft.com/office/drawing/2014/main" id="{2AF8FE14-4EDC-48C5-86FF-2546519A417D}"/>
              </a:ext>
            </a:extLst>
          </p:cNvPr>
          <p:cNvSpPr>
            <a:spLocks noGrp="1"/>
          </p:cNvSpPr>
          <p:nvPr>
            <p:ph type="body" sz="quarter" idx="21"/>
          </p:nvPr>
        </p:nvSpPr>
        <p:spPr>
          <a:xfrm>
            <a:off x="324325" y="538402"/>
            <a:ext cx="8478000" cy="779829"/>
          </a:xfrm>
          <a:solidFill>
            <a:schemeClr val="accent1"/>
          </a:solidFill>
        </p:spPr>
        <p:txBody>
          <a:bodyPr lIns="91440" tIns="91440" rIns="91440" bIns="45720">
            <a:spAutoFit/>
          </a:bodyPr>
          <a:lstStyle/>
          <a:p>
            <a:pPr marL="182880" lvl="1" indent="-182880">
              <a:lnSpc>
                <a:spcPct val="120000"/>
              </a:lnSpc>
              <a:buClr>
                <a:schemeClr val="bg1"/>
              </a:buClr>
              <a:buSzPct val="100000"/>
              <a:buBlip>
                <a:blip r:embed="rId3"/>
              </a:buBlip>
            </a:pPr>
            <a:r>
              <a:rPr lang="en-US" dirty="0">
                <a:solidFill>
                  <a:schemeClr val="bg1"/>
                </a:solidFill>
              </a:rPr>
              <a:t>α-Gal A enzyme assay in plasma and leukocytes is considered diagnostic in males</a:t>
            </a:r>
            <a:r>
              <a:rPr lang="en-US" baseline="30000" dirty="0">
                <a:solidFill>
                  <a:schemeClr val="bg1"/>
                </a:solidFill>
              </a:rPr>
              <a:t>1</a:t>
            </a:r>
          </a:p>
          <a:p>
            <a:pPr marL="365760" lvl="2" indent="-182880">
              <a:lnSpc>
                <a:spcPct val="120000"/>
              </a:lnSpc>
              <a:buClr>
                <a:schemeClr val="bg1"/>
              </a:buClr>
              <a:buSzPct val="100000"/>
              <a:buBlip>
                <a:blip r:embed="rId3"/>
              </a:buBlip>
            </a:pPr>
            <a:r>
              <a:rPr lang="en-US" dirty="0">
                <a:solidFill>
                  <a:schemeClr val="bg1"/>
                </a:solidFill>
              </a:rPr>
              <a:t>Males with classic Fabry disease typically have approximately &lt;1-5% normal α-Gal A activity</a:t>
            </a:r>
            <a:r>
              <a:rPr lang="en-US" baseline="30000" dirty="0">
                <a:solidFill>
                  <a:schemeClr val="bg1"/>
                </a:solidFill>
              </a:rPr>
              <a:t>1-3</a:t>
            </a:r>
            <a:r>
              <a:rPr lang="en-US" dirty="0">
                <a:solidFill>
                  <a:schemeClr val="bg1"/>
                </a:solidFill>
              </a:rPr>
              <a:t>. Males with non-classic Fabry disease typically have approximately </a:t>
            </a:r>
            <a:r>
              <a:rPr lang="en-US" sz="1200" dirty="0">
                <a:solidFill>
                  <a:schemeClr val="bg1"/>
                </a:solidFill>
                <a:latin typeface="+mj-lt"/>
              </a:rPr>
              <a:t>&gt;5–20% normal </a:t>
            </a:r>
            <a:r>
              <a:rPr lang="en-US" dirty="0">
                <a:solidFill>
                  <a:schemeClr val="bg1"/>
                </a:solidFill>
              </a:rPr>
              <a:t>α-Gal A activity</a:t>
            </a:r>
            <a:r>
              <a:rPr lang="en-US" baseline="30000" dirty="0">
                <a:solidFill>
                  <a:schemeClr val="bg1"/>
                </a:solidFill>
              </a:rPr>
              <a:t>1,2, 4-6</a:t>
            </a:r>
            <a:r>
              <a:rPr lang="en-US" sz="1200" dirty="0">
                <a:solidFill>
                  <a:schemeClr val="bg1"/>
                </a:solidFill>
                <a:latin typeface="+mj-lt"/>
              </a:rPr>
              <a:t> .</a:t>
            </a:r>
            <a:endParaRPr lang="en-US" dirty="0">
              <a:solidFill>
                <a:schemeClr val="bg1"/>
              </a:solidFill>
            </a:endParaRPr>
          </a:p>
        </p:txBody>
      </p:sp>
      <p:sp>
        <p:nvSpPr>
          <p:cNvPr id="7" name="Title 6">
            <a:extLst>
              <a:ext uri="{FF2B5EF4-FFF2-40B4-BE49-F238E27FC236}">
                <a16:creationId xmlns:a16="http://schemas.microsoft.com/office/drawing/2014/main" id="{67A36894-1C1D-4342-870C-0BFA89EFC850}"/>
              </a:ext>
            </a:extLst>
          </p:cNvPr>
          <p:cNvSpPr>
            <a:spLocks noGrp="1"/>
          </p:cNvSpPr>
          <p:nvPr>
            <p:ph type="title"/>
          </p:nvPr>
        </p:nvSpPr>
        <p:spPr>
          <a:xfrm>
            <a:off x="331525" y="163034"/>
            <a:ext cx="8485200" cy="561185"/>
          </a:xfrm>
        </p:spPr>
        <p:txBody>
          <a:bodyPr/>
          <a:lstStyle/>
          <a:p>
            <a:r>
              <a:rPr lang="en-US" dirty="0"/>
              <a:t>Next Steps in Diagnosis on Clinical Suspicion of Fabry Disease</a:t>
            </a:r>
          </a:p>
        </p:txBody>
      </p:sp>
      <p:sp>
        <p:nvSpPr>
          <p:cNvPr id="11" name="Text Placeholder 4">
            <a:extLst>
              <a:ext uri="{FF2B5EF4-FFF2-40B4-BE49-F238E27FC236}">
                <a16:creationId xmlns:a16="http://schemas.microsoft.com/office/drawing/2014/main" id="{A2523802-B56C-4171-8D6F-2F502C755485}"/>
              </a:ext>
            </a:extLst>
          </p:cNvPr>
          <p:cNvSpPr txBox="1">
            <a:spLocks/>
          </p:cNvSpPr>
          <p:nvPr/>
        </p:nvSpPr>
        <p:spPr>
          <a:xfrm>
            <a:off x="341675" y="1364631"/>
            <a:ext cx="8478000" cy="1266885"/>
          </a:xfrm>
          <a:prstGeom prst="rect">
            <a:avLst/>
          </a:prstGeom>
          <a:solidFill>
            <a:schemeClr val="accent2"/>
          </a:solidFill>
        </p:spPr>
        <p:txBody>
          <a:bodyPr vert="horz" lIns="91440" tIns="91440" rIns="91440" bIns="4572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lvl="1" indent="-182880">
              <a:buClr>
                <a:schemeClr val="bg1"/>
              </a:buClr>
              <a:buSzPct val="100000"/>
              <a:buBlip>
                <a:blip r:embed="rId3"/>
              </a:buBlip>
            </a:pPr>
            <a:r>
              <a:rPr lang="en-US" dirty="0">
                <a:solidFill>
                  <a:schemeClr val="bg1"/>
                </a:solidFill>
              </a:rPr>
              <a:t>Leukocyte enzyme tests are not reliable in females with Fabry disease,*</a:t>
            </a:r>
            <a:r>
              <a:rPr lang="en-US" baseline="30000" dirty="0">
                <a:solidFill>
                  <a:schemeClr val="bg1"/>
                </a:solidFill>
              </a:rPr>
              <a:t>7</a:t>
            </a:r>
            <a:r>
              <a:rPr lang="en-US" dirty="0">
                <a:solidFill>
                  <a:schemeClr val="bg1"/>
                </a:solidFill>
              </a:rPr>
              <a:t> yielding false-negative </a:t>
            </a:r>
            <a:br>
              <a:rPr lang="en-US" dirty="0">
                <a:solidFill>
                  <a:schemeClr val="bg1"/>
                </a:solidFill>
              </a:rPr>
            </a:br>
            <a:r>
              <a:rPr lang="en-US" dirty="0">
                <a:solidFill>
                  <a:schemeClr val="bg1"/>
                </a:solidFill>
              </a:rPr>
              <a:t>results in 20–40% of cases, including in females with severe disease manifestations</a:t>
            </a:r>
            <a:r>
              <a:rPr lang="en-US" baseline="30000" dirty="0">
                <a:solidFill>
                  <a:schemeClr val="bg1"/>
                </a:solidFill>
              </a:rPr>
              <a:t>8,9</a:t>
            </a:r>
          </a:p>
          <a:p>
            <a:pPr marL="182880" lvl="1" indent="-182880">
              <a:buClr>
                <a:schemeClr val="bg1"/>
              </a:buClr>
              <a:buSzPct val="100000"/>
              <a:buBlip>
                <a:blip r:embed="rId3"/>
              </a:buBlip>
            </a:pPr>
            <a:r>
              <a:rPr lang="en-US" dirty="0">
                <a:solidFill>
                  <a:schemeClr val="bg1"/>
                </a:solidFill>
              </a:rPr>
              <a:t>In females with Fabry disease, α-Gal A may be:</a:t>
            </a:r>
            <a:r>
              <a:rPr lang="en-US" baseline="30000" dirty="0">
                <a:solidFill>
                  <a:schemeClr val="bg1"/>
                </a:solidFill>
              </a:rPr>
              <a:t>7</a:t>
            </a:r>
          </a:p>
          <a:p>
            <a:pPr marL="365760" lvl="2" indent="-182880">
              <a:buClr>
                <a:schemeClr val="bg1"/>
              </a:buClr>
              <a:buSzPct val="100000"/>
              <a:buBlip>
                <a:blip r:embed="rId3"/>
              </a:buBlip>
            </a:pPr>
            <a:r>
              <a:rPr lang="en-US" dirty="0">
                <a:solidFill>
                  <a:schemeClr val="bg1"/>
                </a:solidFill>
              </a:rPr>
              <a:t>Normal in leukocytes</a:t>
            </a:r>
          </a:p>
          <a:p>
            <a:pPr marL="365760" lvl="2" indent="-182880">
              <a:buClr>
                <a:schemeClr val="bg1"/>
              </a:buClr>
              <a:buSzPct val="100000"/>
              <a:buBlip>
                <a:blip r:embed="rId3"/>
              </a:buBlip>
            </a:pPr>
            <a:r>
              <a:rPr lang="en-US" dirty="0">
                <a:solidFill>
                  <a:schemeClr val="bg1"/>
                </a:solidFill>
              </a:rPr>
              <a:t>Reduced in other cells (myocytes and podocytes), resulting in accumulation of GL-3 and lyso-GL-3</a:t>
            </a:r>
          </a:p>
        </p:txBody>
      </p:sp>
      <p:sp>
        <p:nvSpPr>
          <p:cNvPr id="12" name="Text Placeholder 4">
            <a:extLst>
              <a:ext uri="{FF2B5EF4-FFF2-40B4-BE49-F238E27FC236}">
                <a16:creationId xmlns:a16="http://schemas.microsoft.com/office/drawing/2014/main" id="{DC3B99D0-0424-4A5C-9E19-F62EE606761C}"/>
              </a:ext>
            </a:extLst>
          </p:cNvPr>
          <p:cNvSpPr txBox="1">
            <a:spLocks/>
          </p:cNvSpPr>
          <p:nvPr/>
        </p:nvSpPr>
        <p:spPr>
          <a:xfrm>
            <a:off x="341675" y="2677916"/>
            <a:ext cx="8478000" cy="1444626"/>
          </a:xfrm>
          <a:prstGeom prst="rect">
            <a:avLst/>
          </a:prstGeom>
          <a:solidFill>
            <a:schemeClr val="accent3"/>
          </a:solidFill>
        </p:spPr>
        <p:txBody>
          <a:bodyPr vert="horz" lIns="91440" tIns="91440" rIns="91440" bIns="4572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lvl="1" indent="-182880">
              <a:lnSpc>
                <a:spcPct val="120000"/>
              </a:lnSpc>
              <a:buClr>
                <a:schemeClr val="bg1"/>
              </a:buClr>
              <a:buSzPct val="100000"/>
              <a:buBlip>
                <a:blip r:embed="rId3"/>
              </a:buBlip>
            </a:pPr>
            <a:r>
              <a:rPr lang="en-US" dirty="0">
                <a:solidFill>
                  <a:schemeClr val="bg1"/>
                </a:solidFill>
              </a:rPr>
              <a:t>Diagnosis of Fabry disease in females requires a genetic test to identify a causative GLA variant; </a:t>
            </a:r>
            <a:br>
              <a:rPr lang="en-US" dirty="0">
                <a:solidFill>
                  <a:schemeClr val="bg1"/>
                </a:solidFill>
              </a:rPr>
            </a:br>
            <a:r>
              <a:rPr lang="en-US" dirty="0">
                <a:solidFill>
                  <a:schemeClr val="bg1"/>
                </a:solidFill>
              </a:rPr>
              <a:t>limitations of gene sequencing include:</a:t>
            </a:r>
            <a:r>
              <a:rPr lang="en-US" baseline="30000" dirty="0">
                <a:solidFill>
                  <a:schemeClr val="bg1"/>
                </a:solidFill>
              </a:rPr>
              <a:t>10</a:t>
            </a:r>
          </a:p>
          <a:p>
            <a:pPr marL="365760" lvl="2" indent="-182880">
              <a:lnSpc>
                <a:spcPct val="120000"/>
              </a:lnSpc>
              <a:buClr>
                <a:schemeClr val="bg1"/>
              </a:buClr>
              <a:buSzPct val="100000"/>
              <a:buBlip>
                <a:blip r:embed="rId3"/>
              </a:buBlip>
            </a:pPr>
            <a:r>
              <a:rPr lang="en-US" dirty="0">
                <a:solidFill>
                  <a:schemeClr val="bg1"/>
                </a:solidFill>
              </a:rPr>
              <a:t>Identification of &gt;1000 </a:t>
            </a:r>
            <a:r>
              <a:rPr lang="en-US" i="1" dirty="0">
                <a:solidFill>
                  <a:schemeClr val="bg1"/>
                </a:solidFill>
              </a:rPr>
              <a:t>GLA </a:t>
            </a:r>
            <a:r>
              <a:rPr lang="en-US" dirty="0">
                <a:solidFill>
                  <a:schemeClr val="bg1"/>
                </a:solidFill>
              </a:rPr>
              <a:t>variants to date</a:t>
            </a:r>
            <a:r>
              <a:rPr lang="en-US" baseline="30000" dirty="0">
                <a:solidFill>
                  <a:schemeClr val="bg1"/>
                </a:solidFill>
              </a:rPr>
              <a:t>11 </a:t>
            </a:r>
            <a:r>
              <a:rPr lang="en-US" dirty="0">
                <a:solidFill>
                  <a:schemeClr val="bg1"/>
                </a:solidFill>
              </a:rPr>
              <a:t>, the majority of which occur in only one family</a:t>
            </a:r>
          </a:p>
          <a:p>
            <a:pPr marL="365760" lvl="2" indent="-182880">
              <a:lnSpc>
                <a:spcPct val="120000"/>
              </a:lnSpc>
              <a:buClr>
                <a:schemeClr val="bg1"/>
              </a:buClr>
              <a:buSzPct val="100000"/>
              <a:buBlip>
                <a:blip r:embed="rId3"/>
              </a:buBlip>
            </a:pPr>
            <a:r>
              <a:rPr lang="en-US" dirty="0">
                <a:solidFill>
                  <a:schemeClr val="bg1"/>
                </a:solidFill>
              </a:rPr>
              <a:t>Identifying a VUS, which may or may not be causative for Fabry</a:t>
            </a:r>
            <a:r>
              <a:rPr lang="en-US" baseline="30000" dirty="0">
                <a:solidFill>
                  <a:schemeClr val="bg1"/>
                </a:solidFill>
              </a:rPr>
              <a:t>10</a:t>
            </a:r>
          </a:p>
          <a:p>
            <a:pPr marL="365760" lvl="2" indent="-182880">
              <a:lnSpc>
                <a:spcPct val="120000"/>
              </a:lnSpc>
              <a:buClr>
                <a:schemeClr val="bg1"/>
              </a:buClr>
              <a:buSzPct val="100000"/>
              <a:buBlip>
                <a:blip r:embed="rId3"/>
              </a:buBlip>
            </a:pPr>
            <a:r>
              <a:rPr lang="en-US" dirty="0">
                <a:solidFill>
                  <a:schemeClr val="bg1"/>
                </a:solidFill>
              </a:rPr>
              <a:t>Inability to detect large gene deletions, necessitating use of gene dosage analysis</a:t>
            </a:r>
            <a:r>
              <a:rPr lang="en-US" baseline="30000" dirty="0">
                <a:solidFill>
                  <a:schemeClr val="bg1"/>
                </a:solidFill>
              </a:rPr>
              <a:t>12</a:t>
            </a:r>
          </a:p>
          <a:p>
            <a:pPr marL="182880" lvl="1" indent="-182880">
              <a:lnSpc>
                <a:spcPct val="120000"/>
              </a:lnSpc>
              <a:buClr>
                <a:schemeClr val="bg1"/>
              </a:buClr>
              <a:buSzPct val="100000"/>
              <a:buBlip>
                <a:blip r:embed="rId3"/>
              </a:buBlip>
            </a:pPr>
            <a:r>
              <a:rPr lang="en-US" dirty="0">
                <a:solidFill>
                  <a:schemeClr val="bg1"/>
                </a:solidFill>
              </a:rPr>
              <a:t>The biomarker lyso-GL3 may increase the sensitivity of the diagnostic algorithm</a:t>
            </a:r>
            <a:r>
              <a:rPr lang="en-US" baseline="30000" dirty="0">
                <a:solidFill>
                  <a:schemeClr val="bg1"/>
                </a:solidFill>
              </a:rPr>
              <a:t>3</a:t>
            </a:r>
          </a:p>
        </p:txBody>
      </p:sp>
      <p:pic>
        <p:nvPicPr>
          <p:cNvPr id="13" name="Picture 12">
            <a:extLst>
              <a:ext uri="{FF2B5EF4-FFF2-40B4-BE49-F238E27FC236}">
                <a16:creationId xmlns:a16="http://schemas.microsoft.com/office/drawing/2014/main" id="{6961A1E9-CA32-4EAC-A0C6-8160C71A0FB6}"/>
              </a:ext>
            </a:extLst>
          </p:cNvPr>
          <p:cNvPicPr>
            <a:picLocks noChangeAspect="1"/>
          </p:cNvPicPr>
          <p:nvPr/>
        </p:nvPicPr>
        <p:blipFill>
          <a:blip r:embed="rId5">
            <a:clrChange>
              <a:clrFrom>
                <a:srgbClr val="FFFFFF"/>
              </a:clrFrom>
              <a:clrTo>
                <a:srgbClr val="FFFFFF">
                  <a:alpha val="0"/>
                </a:srgbClr>
              </a:clrTo>
            </a:clrChange>
            <a:lum bright="70000" contrast="-70000"/>
          </a:blip>
          <a:stretch>
            <a:fillRect/>
          </a:stretch>
        </p:blipFill>
        <p:spPr>
          <a:xfrm>
            <a:off x="7911853" y="1628093"/>
            <a:ext cx="890472" cy="930491"/>
          </a:xfrm>
          <a:prstGeom prst="rect">
            <a:avLst/>
          </a:prstGeom>
        </p:spPr>
      </p:pic>
      <p:sp>
        <p:nvSpPr>
          <p:cNvPr id="10" name="TextBox 9">
            <a:extLst>
              <a:ext uri="{FF2B5EF4-FFF2-40B4-BE49-F238E27FC236}">
                <a16:creationId xmlns:a16="http://schemas.microsoft.com/office/drawing/2014/main" id="{A54DBEEF-1AF9-4785-89F4-796ACF1C8D2C}"/>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4" name="TextBox 13">
            <a:extLst>
              <a:ext uri="{FF2B5EF4-FFF2-40B4-BE49-F238E27FC236}">
                <a16:creationId xmlns:a16="http://schemas.microsoft.com/office/drawing/2014/main" id="{F2CE4BEF-F9DD-4F50-B047-41377CF6E248}"/>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CD40D58A-CF2E-4A72-8E49-C9636498E649}"/>
              </a:ext>
            </a:extLst>
          </p:cNvPr>
          <p:cNvSpPr txBox="1"/>
          <p:nvPr/>
        </p:nvSpPr>
        <p:spPr>
          <a:xfrm>
            <a:off x="324325" y="4335873"/>
            <a:ext cx="8416394" cy="461665"/>
          </a:xfrm>
          <a:prstGeom prst="rect">
            <a:avLst/>
          </a:prstGeom>
          <a:noFill/>
        </p:spPr>
        <p:txBody>
          <a:bodyPr wrap="square" rtlCol="0">
            <a:spAutoFit/>
          </a:bodyPr>
          <a:lstStyle/>
          <a:p>
            <a:r>
              <a:rPr lang="en-US" sz="600" dirty="0"/>
              <a:t>1. Ortiz A, et al. Mol Genet </a:t>
            </a:r>
            <a:r>
              <a:rPr lang="en-US" sz="600" dirty="0" err="1"/>
              <a:t>Metab</a:t>
            </a:r>
            <a:r>
              <a:rPr lang="en-US" sz="600" dirty="0"/>
              <a:t> 2018;123:416–427; 2. Arends M, et al. J Am Soc Nephrol 2017;28:1631–1641; 3. </a:t>
            </a:r>
            <a:r>
              <a:rPr lang="en-US" sz="600" dirty="0" err="1"/>
              <a:t>Smid</a:t>
            </a:r>
            <a:r>
              <a:rPr lang="en-US" sz="600" dirty="0"/>
              <a:t> BE, et al. J Med Genet 2015;52:262–268. 4. Lukas J, et al. Hum </a:t>
            </a:r>
            <a:r>
              <a:rPr lang="en-US" sz="600" dirty="0" err="1"/>
              <a:t>Mutat</a:t>
            </a:r>
            <a:r>
              <a:rPr lang="en-US" sz="600" dirty="0"/>
              <a:t> 2016;37:43–51; 5. Ishii S, et al. Am J Hum Genet 2002;70:994–1002; 6. International Fabry Disease Genotype–Phenotype Database. Available at: http://www.dbfgp.org/dbFgp/fabry/FabryGP.html (Accessed December 2020); Nowak A, et al. Mol Genet </a:t>
            </a:r>
            <a:r>
              <a:rPr lang="en-US" sz="600" dirty="0" err="1"/>
              <a:t>Metab</a:t>
            </a:r>
            <a:r>
              <a:rPr lang="en-US" sz="600" dirty="0"/>
              <a:t> 2017;120:57–61; 8. </a:t>
            </a:r>
            <a:r>
              <a:rPr lang="en-US" sz="600" dirty="0" err="1"/>
              <a:t>Linthorst</a:t>
            </a:r>
            <a:r>
              <a:rPr lang="en-US" sz="600" dirty="0"/>
              <a:t> GE, et al. J Am Coll </a:t>
            </a:r>
            <a:r>
              <a:rPr lang="en-US" sz="600" dirty="0" err="1"/>
              <a:t>Cardiol</a:t>
            </a:r>
            <a:r>
              <a:rPr lang="en-US" sz="600" dirty="0"/>
              <a:t>. 2008;51:2082; 9. Kasper DC. et al. WORLD Symposium 2018, San Diego, CA Feb 5–9: Abstract #179; </a:t>
            </a:r>
            <a:br>
              <a:rPr lang="en-US" sz="600" dirty="0"/>
            </a:br>
            <a:r>
              <a:rPr lang="en-US" sz="600" dirty="0"/>
              <a:t>10. Laney DA, et al. J Genet Couns 2013;22:555–564; </a:t>
            </a:r>
            <a:r>
              <a:rPr lang="en-US" sz="600" b="0" i="0" dirty="0">
                <a:effectLst/>
                <a:latin typeface="+mj-lt"/>
              </a:rPr>
              <a:t>11. Germain DP.  Clin Genet. 2022 Apr;101(4):390-402; </a:t>
            </a:r>
            <a:r>
              <a:rPr lang="en-US" sz="600" dirty="0"/>
              <a:t>12. </a:t>
            </a:r>
            <a:r>
              <a:rPr lang="en-US" sz="600" dirty="0" err="1"/>
              <a:t>Dubrovolny</a:t>
            </a:r>
            <a:r>
              <a:rPr lang="en-US" sz="600" dirty="0"/>
              <a:t> R, et al. Hum </a:t>
            </a:r>
            <a:r>
              <a:rPr lang="en-US" sz="600" dirty="0" err="1"/>
              <a:t>Mutat</a:t>
            </a:r>
            <a:r>
              <a:rPr lang="en-US" sz="600" dirty="0"/>
              <a:t> 2011;32:1–8.</a:t>
            </a:r>
          </a:p>
        </p:txBody>
      </p:sp>
      <p:sp>
        <p:nvSpPr>
          <p:cNvPr id="16" name="TextBox 15">
            <a:extLst>
              <a:ext uri="{FF2B5EF4-FFF2-40B4-BE49-F238E27FC236}">
                <a16:creationId xmlns:a16="http://schemas.microsoft.com/office/drawing/2014/main" id="{DA694CFC-2148-4B7E-BC7D-1D7EF5B48B93}"/>
              </a:ext>
            </a:extLst>
          </p:cNvPr>
          <p:cNvSpPr txBox="1"/>
          <p:nvPr/>
        </p:nvSpPr>
        <p:spPr>
          <a:xfrm>
            <a:off x="324325" y="4153436"/>
            <a:ext cx="5824330" cy="200055"/>
          </a:xfrm>
          <a:prstGeom prst="rect">
            <a:avLst/>
          </a:prstGeom>
          <a:noFill/>
        </p:spPr>
        <p:txBody>
          <a:bodyPr wrap="square">
            <a:spAutoFit/>
          </a:bodyPr>
          <a:lstStyle/>
          <a:p>
            <a:r>
              <a:rPr lang="en-US" sz="700" dirty="0"/>
              <a:t>*As it reflects random X-inactivation in bone marrow myeloid cells</a:t>
            </a:r>
          </a:p>
        </p:txBody>
      </p:sp>
      <p:sp>
        <p:nvSpPr>
          <p:cNvPr id="6" name="TextBox 5">
            <a:extLst>
              <a:ext uri="{FF2B5EF4-FFF2-40B4-BE49-F238E27FC236}">
                <a16:creationId xmlns:a16="http://schemas.microsoft.com/office/drawing/2014/main" id="{1591F31C-B70F-4EBE-183F-8B94D3E3DFCD}"/>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229375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1C90FBA-4233-4D58-9A79-334E50680F3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9F0057DA-C4B3-45DE-94E1-A57FB1CFBFFB}"/>
              </a:ext>
            </a:extLst>
          </p:cNvPr>
          <p:cNvSpPr>
            <a:spLocks noGrp="1"/>
          </p:cNvSpPr>
          <p:nvPr>
            <p:ph type="sldNum" sz="quarter" idx="16"/>
          </p:nvPr>
        </p:nvSpPr>
        <p:spPr/>
        <p:txBody>
          <a:bodyPr/>
          <a:lstStyle/>
          <a:p>
            <a:fld id="{6B54B0F7-55DD-40D6-B7F4-70B586885C0B}" type="slidenum">
              <a:rPr lang="en-US" noProof="0" smtClean="0"/>
              <a:pPr/>
              <a:t>53</a:t>
            </a:fld>
            <a:endParaRPr lang="en-US" noProof="0" dirty="0"/>
          </a:p>
        </p:txBody>
      </p:sp>
      <p:sp>
        <p:nvSpPr>
          <p:cNvPr id="7" name="Title 6">
            <a:extLst>
              <a:ext uri="{FF2B5EF4-FFF2-40B4-BE49-F238E27FC236}">
                <a16:creationId xmlns:a16="http://schemas.microsoft.com/office/drawing/2014/main" id="{67A36894-1C1D-4342-870C-0BFA89EFC850}"/>
              </a:ext>
            </a:extLst>
          </p:cNvPr>
          <p:cNvSpPr>
            <a:spLocks noGrp="1"/>
          </p:cNvSpPr>
          <p:nvPr>
            <p:ph type="title"/>
          </p:nvPr>
        </p:nvSpPr>
        <p:spPr>
          <a:xfrm>
            <a:off x="324325" y="378795"/>
            <a:ext cx="8485200" cy="561185"/>
          </a:xfrm>
        </p:spPr>
        <p:txBody>
          <a:bodyPr/>
          <a:lstStyle/>
          <a:p>
            <a:r>
              <a:rPr lang="en-US" dirty="0"/>
              <a:t>Overview of Diagnostic Algorithm on Clinical Suspicion of </a:t>
            </a:r>
            <a:br>
              <a:rPr lang="en-US" dirty="0"/>
            </a:br>
            <a:r>
              <a:rPr lang="en-US" dirty="0"/>
              <a:t>Fabry Disease</a:t>
            </a:r>
          </a:p>
        </p:txBody>
      </p:sp>
      <p:sp>
        <p:nvSpPr>
          <p:cNvPr id="8" name="Text Placeholder 7">
            <a:extLst>
              <a:ext uri="{FF2B5EF4-FFF2-40B4-BE49-F238E27FC236}">
                <a16:creationId xmlns:a16="http://schemas.microsoft.com/office/drawing/2014/main" id="{B13B2227-B0B7-481C-B447-7DA3B6ABC480}"/>
              </a:ext>
            </a:extLst>
          </p:cNvPr>
          <p:cNvSpPr>
            <a:spLocks noGrp="1"/>
          </p:cNvSpPr>
          <p:nvPr>
            <p:ph type="body" sz="quarter" idx="23"/>
          </p:nvPr>
        </p:nvSpPr>
        <p:spPr>
          <a:xfrm>
            <a:off x="382261" y="4344212"/>
            <a:ext cx="8478000" cy="218675"/>
          </a:xfrm>
        </p:spPr>
        <p:txBody>
          <a:bodyPr/>
          <a:lstStyle/>
          <a:p>
            <a:r>
              <a:rPr lang="en-US" sz="800" dirty="0"/>
              <a:t>1. Ortiz A, et al. </a:t>
            </a:r>
            <a:r>
              <a:rPr lang="en-US" sz="800" i="1" dirty="0"/>
              <a:t>Mol Genet </a:t>
            </a:r>
            <a:r>
              <a:rPr lang="en-US" sz="800" i="1" dirty="0" err="1"/>
              <a:t>Metab</a:t>
            </a:r>
            <a:r>
              <a:rPr lang="en-US" sz="800" dirty="0"/>
              <a:t>. 2018; 123:416-427. 2. Schiffmann R, et al. </a:t>
            </a:r>
            <a:r>
              <a:rPr lang="en-US" sz="800" i="1" dirty="0"/>
              <a:t>Kidney In</a:t>
            </a:r>
            <a:r>
              <a:rPr lang="en-US" sz="800" dirty="0"/>
              <a:t>t. 2017; 91: 284-293; 3. </a:t>
            </a:r>
            <a:r>
              <a:rPr lang="en-US" sz="800" dirty="0" err="1"/>
              <a:t>Smid</a:t>
            </a:r>
            <a:r>
              <a:rPr lang="en-US" sz="800" dirty="0"/>
              <a:t> BE, </a:t>
            </a:r>
            <a:r>
              <a:rPr lang="en-US" sz="800" dirty="0" err="1"/>
              <a:t>te</a:t>
            </a:r>
            <a:r>
              <a:rPr lang="en-US" sz="800" dirty="0"/>
              <a:t> al</a:t>
            </a:r>
            <a:r>
              <a:rPr lang="en-US" sz="800" i="1" dirty="0"/>
              <a:t>. J Med Genet </a:t>
            </a:r>
            <a:r>
              <a:rPr lang="en-US" sz="800" dirty="0"/>
              <a:t>2015; 52:262-268.</a:t>
            </a:r>
          </a:p>
        </p:txBody>
      </p:sp>
      <p:sp>
        <p:nvSpPr>
          <p:cNvPr id="16" name="Rounded Rectangle 5">
            <a:extLst>
              <a:ext uri="{FF2B5EF4-FFF2-40B4-BE49-F238E27FC236}">
                <a16:creationId xmlns:a16="http://schemas.microsoft.com/office/drawing/2014/main" id="{6EDD4A08-F1E6-43A8-B730-2D3C50CC7CB0}"/>
              </a:ext>
            </a:extLst>
          </p:cNvPr>
          <p:cNvSpPr/>
          <p:nvPr/>
        </p:nvSpPr>
        <p:spPr>
          <a:xfrm>
            <a:off x="318776" y="1048948"/>
            <a:ext cx="8496298" cy="594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Definitive Diagnosis is Established as Follows:</a:t>
            </a:r>
          </a:p>
        </p:txBody>
      </p:sp>
      <p:sp>
        <p:nvSpPr>
          <p:cNvPr id="17" name="Rounded Rectangle 6">
            <a:extLst>
              <a:ext uri="{FF2B5EF4-FFF2-40B4-BE49-F238E27FC236}">
                <a16:creationId xmlns:a16="http://schemas.microsoft.com/office/drawing/2014/main" id="{3787D12B-60E7-4C13-AFE3-FE88DCBE48AE}"/>
              </a:ext>
            </a:extLst>
          </p:cNvPr>
          <p:cNvSpPr/>
          <p:nvPr/>
        </p:nvSpPr>
        <p:spPr>
          <a:xfrm>
            <a:off x="318776" y="1788737"/>
            <a:ext cx="4180104" cy="660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b="1" dirty="0"/>
              <a:t>Females</a:t>
            </a:r>
            <a:r>
              <a:rPr lang="en-US" sz="1300" b="1" baseline="30000" dirty="0"/>
              <a:t>1-3</a:t>
            </a:r>
          </a:p>
          <a:p>
            <a:pPr algn="ctr"/>
            <a:r>
              <a:rPr lang="en-US" sz="1300" i="1" dirty="0"/>
              <a:t>GLA</a:t>
            </a:r>
            <a:r>
              <a:rPr lang="en-US" sz="1300" dirty="0"/>
              <a:t> gene sequencing demonstrating one pathogenic variant</a:t>
            </a:r>
          </a:p>
        </p:txBody>
      </p:sp>
      <p:sp>
        <p:nvSpPr>
          <p:cNvPr id="18" name="Rounded Rectangle 7">
            <a:extLst>
              <a:ext uri="{FF2B5EF4-FFF2-40B4-BE49-F238E27FC236}">
                <a16:creationId xmlns:a16="http://schemas.microsoft.com/office/drawing/2014/main" id="{7A71ADA8-4E75-4500-A0D0-DBAAA9DED4A2}"/>
              </a:ext>
            </a:extLst>
          </p:cNvPr>
          <p:cNvSpPr/>
          <p:nvPr/>
        </p:nvSpPr>
        <p:spPr>
          <a:xfrm>
            <a:off x="4636871" y="1778813"/>
            <a:ext cx="3903625" cy="66020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300" b="1" dirty="0">
                <a:solidFill>
                  <a:schemeClr val="tx1"/>
                </a:solidFill>
              </a:rPr>
              <a:t>Males</a:t>
            </a:r>
            <a:r>
              <a:rPr lang="en-US" sz="1300" b="1" baseline="30000" dirty="0">
                <a:solidFill>
                  <a:schemeClr val="tx1"/>
                </a:solidFill>
              </a:rPr>
              <a:t>1</a:t>
            </a:r>
            <a:endParaRPr lang="en-US" sz="1300" b="1" dirty="0">
              <a:solidFill>
                <a:schemeClr val="tx1"/>
              </a:solidFill>
            </a:endParaRPr>
          </a:p>
          <a:p>
            <a:pPr algn="ctr"/>
            <a:r>
              <a:rPr lang="en-GB" sz="1300" dirty="0">
                <a:solidFill>
                  <a:schemeClr val="tx1"/>
                </a:solidFill>
              </a:rPr>
              <a:t>α-Gal A </a:t>
            </a:r>
            <a:r>
              <a:rPr lang="en-US" sz="1300" dirty="0">
                <a:solidFill>
                  <a:schemeClr val="tx1"/>
                </a:solidFill>
              </a:rPr>
              <a:t>enzyme activity assay demonstrating enzyme deficiency </a:t>
            </a:r>
          </a:p>
        </p:txBody>
      </p:sp>
      <p:sp>
        <p:nvSpPr>
          <p:cNvPr id="19" name="Rounded Rectangle 8">
            <a:extLst>
              <a:ext uri="{FF2B5EF4-FFF2-40B4-BE49-F238E27FC236}">
                <a16:creationId xmlns:a16="http://schemas.microsoft.com/office/drawing/2014/main" id="{EC833C82-EC96-4753-B000-870D3007DC6C}"/>
              </a:ext>
            </a:extLst>
          </p:cNvPr>
          <p:cNvSpPr/>
          <p:nvPr/>
        </p:nvSpPr>
        <p:spPr>
          <a:xfrm>
            <a:off x="4621261" y="2477319"/>
            <a:ext cx="3934844" cy="132549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i="1" dirty="0">
              <a:solidFill>
                <a:schemeClr val="tx1"/>
              </a:solidFill>
            </a:endParaRPr>
          </a:p>
          <a:p>
            <a:pPr algn="ctr"/>
            <a:r>
              <a:rPr lang="en-US" sz="1300" dirty="0">
                <a:solidFill>
                  <a:schemeClr val="tx1"/>
                </a:solidFill>
              </a:rPr>
              <a:t>Though not required for confirmation of diagnosis, </a:t>
            </a:r>
            <a:r>
              <a:rPr lang="en-US" sz="1300" i="1" dirty="0">
                <a:solidFill>
                  <a:schemeClr val="tx1"/>
                </a:solidFill>
              </a:rPr>
              <a:t>GLA</a:t>
            </a:r>
            <a:r>
              <a:rPr lang="en-US" sz="1300" dirty="0">
                <a:solidFill>
                  <a:schemeClr val="tx1"/>
                </a:solidFill>
              </a:rPr>
              <a:t> gene sequencing in a male demonstrating one pathogenic variant may be helpful in predicting phenotype as well as providing information for at-risk family members.</a:t>
            </a:r>
          </a:p>
          <a:p>
            <a:pPr algn="ctr"/>
            <a:endParaRPr lang="en-US" sz="1300" dirty="0">
              <a:solidFill>
                <a:schemeClr val="tx1"/>
              </a:solidFill>
            </a:endParaRPr>
          </a:p>
        </p:txBody>
      </p:sp>
      <p:sp>
        <p:nvSpPr>
          <p:cNvPr id="5" name="Isosceles Triangle 4">
            <a:extLst>
              <a:ext uri="{FF2B5EF4-FFF2-40B4-BE49-F238E27FC236}">
                <a16:creationId xmlns:a16="http://schemas.microsoft.com/office/drawing/2014/main" id="{3FD1D837-AA50-4C76-BE87-99F8B1C559FA}"/>
              </a:ext>
            </a:extLst>
          </p:cNvPr>
          <p:cNvSpPr/>
          <p:nvPr/>
        </p:nvSpPr>
        <p:spPr>
          <a:xfrm flipV="1">
            <a:off x="6432846" y="1626351"/>
            <a:ext cx="280455" cy="1426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Isosceles Triangle 29">
            <a:extLst>
              <a:ext uri="{FF2B5EF4-FFF2-40B4-BE49-F238E27FC236}">
                <a16:creationId xmlns:a16="http://schemas.microsoft.com/office/drawing/2014/main" id="{EB872867-A9CE-424A-90BD-AE254C018335}"/>
              </a:ext>
            </a:extLst>
          </p:cNvPr>
          <p:cNvSpPr/>
          <p:nvPr/>
        </p:nvSpPr>
        <p:spPr>
          <a:xfrm flipV="1">
            <a:off x="2276849" y="1634626"/>
            <a:ext cx="280455" cy="1426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E53B7A2F-C9DF-4188-BD67-F108D05BAC6D}"/>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1" name="TextBox 20">
            <a:extLst>
              <a:ext uri="{FF2B5EF4-FFF2-40B4-BE49-F238E27FC236}">
                <a16:creationId xmlns:a16="http://schemas.microsoft.com/office/drawing/2014/main" id="{DA01E616-6E36-40FF-9F22-B853A29A4104}"/>
              </a:ext>
            </a:extLst>
          </p:cNvPr>
          <p:cNvSpPr txBox="1"/>
          <p:nvPr/>
        </p:nvSpPr>
        <p:spPr>
          <a:xfrm>
            <a:off x="7343453"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23" name="Rounded Rectangle 6">
            <a:extLst>
              <a:ext uri="{FF2B5EF4-FFF2-40B4-BE49-F238E27FC236}">
                <a16:creationId xmlns:a16="http://schemas.microsoft.com/office/drawing/2014/main" id="{D12A439C-A9C4-45DF-B1DF-A6444979C8D4}"/>
              </a:ext>
            </a:extLst>
          </p:cNvPr>
          <p:cNvSpPr/>
          <p:nvPr/>
        </p:nvSpPr>
        <p:spPr>
          <a:xfrm>
            <a:off x="318776" y="2477319"/>
            <a:ext cx="4180104" cy="17195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t>Females may have normal-to low-normal α-galactosidase A enzyme levels in plasma, and therefore enzyme assay is not recommended as a primary diagnostic test in females. </a:t>
            </a:r>
          </a:p>
          <a:p>
            <a:pPr algn="ctr"/>
            <a:endParaRPr lang="en-US" sz="1300" dirty="0"/>
          </a:p>
          <a:p>
            <a:pPr algn="ctr"/>
            <a:r>
              <a:rPr lang="en-US" sz="1300" dirty="0"/>
              <a:t>Lyso-GL3 levels may be informative if gene sequencing results are inconclusive</a:t>
            </a:r>
          </a:p>
        </p:txBody>
      </p:sp>
      <p:sp>
        <p:nvSpPr>
          <p:cNvPr id="4" name="TextBox 3">
            <a:extLst>
              <a:ext uri="{FF2B5EF4-FFF2-40B4-BE49-F238E27FC236}">
                <a16:creationId xmlns:a16="http://schemas.microsoft.com/office/drawing/2014/main" id="{C1520C8B-A8A7-21C2-6A74-ECC4333F75AE}"/>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181908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1C90FBA-4233-4D58-9A79-334E50680F3F}"/>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9F0057DA-C4B3-45DE-94E1-A57FB1CFBFFB}"/>
              </a:ext>
            </a:extLst>
          </p:cNvPr>
          <p:cNvSpPr>
            <a:spLocks noGrp="1"/>
          </p:cNvSpPr>
          <p:nvPr>
            <p:ph type="sldNum" sz="quarter" idx="16"/>
          </p:nvPr>
        </p:nvSpPr>
        <p:spPr/>
        <p:txBody>
          <a:bodyPr/>
          <a:lstStyle/>
          <a:p>
            <a:fld id="{6B54B0F7-55DD-40D6-B7F4-70B586885C0B}" type="slidenum">
              <a:rPr lang="en-US" noProof="0" smtClean="0"/>
              <a:pPr/>
              <a:t>54</a:t>
            </a:fld>
            <a:endParaRPr lang="en-US" noProof="0" dirty="0"/>
          </a:p>
        </p:txBody>
      </p:sp>
      <p:sp>
        <p:nvSpPr>
          <p:cNvPr id="13" name="Text Placeholder 12">
            <a:extLst>
              <a:ext uri="{FF2B5EF4-FFF2-40B4-BE49-F238E27FC236}">
                <a16:creationId xmlns:a16="http://schemas.microsoft.com/office/drawing/2014/main" id="{2120309D-4672-4520-890D-AA3CB835D61A}"/>
              </a:ext>
            </a:extLst>
          </p:cNvPr>
          <p:cNvSpPr>
            <a:spLocks noGrp="1"/>
          </p:cNvSpPr>
          <p:nvPr>
            <p:ph type="body" sz="quarter" idx="21"/>
          </p:nvPr>
        </p:nvSpPr>
        <p:spPr>
          <a:xfrm>
            <a:off x="320400" y="763456"/>
            <a:ext cx="8478000" cy="3182933"/>
          </a:xfrm>
        </p:spPr>
        <p:txBody>
          <a:bodyPr/>
          <a:lstStyle/>
          <a:p>
            <a:pPr lvl="1"/>
            <a:r>
              <a:rPr lang="en-US" sz="1100" dirty="0"/>
              <a:t>Fabry disease is an X-linked, multi-systemic, genetic disorder of glycosphingolipid metabolism owing to absent/deficient lysosomal α-Gal A activity due to pathogenic variants of the </a:t>
            </a:r>
            <a:r>
              <a:rPr lang="en-US" sz="1100" i="1" dirty="0"/>
              <a:t>GLA</a:t>
            </a:r>
            <a:r>
              <a:rPr lang="en-US" sz="1100" dirty="0"/>
              <a:t> gene1</a:t>
            </a:r>
          </a:p>
          <a:p>
            <a:pPr lvl="1"/>
            <a:r>
              <a:rPr lang="en-US" sz="1100" dirty="0"/>
              <a:t>Multiple organ systems can be affected in this progressive disease, resulting in a significantly reduced quality of life and a shortened lifespan if not diagnosed early</a:t>
            </a:r>
            <a:r>
              <a:rPr lang="en-US" sz="1100" baseline="30000" dirty="0"/>
              <a:t>1,2</a:t>
            </a:r>
          </a:p>
          <a:p>
            <a:pPr lvl="1"/>
            <a:r>
              <a:rPr lang="en-US" sz="1100" dirty="0"/>
              <a:t>Fabry disease presents a clinical challenge due to its rarity and heterogeneous manifestations</a:t>
            </a:r>
            <a:r>
              <a:rPr lang="en-US" sz="1100" baseline="30000" dirty="0"/>
              <a:t>3,4</a:t>
            </a:r>
          </a:p>
          <a:p>
            <a:pPr lvl="2"/>
            <a:r>
              <a:rPr lang="en-US" sz="1100" b="1" dirty="0"/>
              <a:t>Increasing Fabry disease awareness has been shown to increase rates of Fabry disease diagnosis</a:t>
            </a:r>
            <a:r>
              <a:rPr lang="en-US" sz="1100" b="1" baseline="30000" dirty="0"/>
              <a:t>5,6</a:t>
            </a:r>
          </a:p>
          <a:p>
            <a:pPr lvl="1"/>
            <a:r>
              <a:rPr lang="en-US" sz="1100" dirty="0"/>
              <a:t>Clinical vigilance should be employed for the cardinal symptoms of Fabry disease:1,7</a:t>
            </a:r>
          </a:p>
          <a:p>
            <a:pPr lvl="2"/>
            <a:r>
              <a:rPr lang="en-US" sz="1100" b="1" dirty="0"/>
              <a:t>Neuropathic pain</a:t>
            </a:r>
          </a:p>
          <a:p>
            <a:pPr lvl="2"/>
            <a:r>
              <a:rPr lang="en-US" sz="1100" b="1" dirty="0"/>
              <a:t>Angiokeratoma</a:t>
            </a:r>
          </a:p>
          <a:p>
            <a:pPr lvl="2"/>
            <a:r>
              <a:rPr lang="en-US" sz="1100" b="1" dirty="0"/>
              <a:t>Cornea verticillata</a:t>
            </a:r>
          </a:p>
          <a:p>
            <a:pPr lvl="2"/>
            <a:r>
              <a:rPr lang="en-US" sz="1100" b="1" dirty="0"/>
              <a:t>Hypohidrosis/anhidrosis</a:t>
            </a:r>
          </a:p>
          <a:p>
            <a:pPr lvl="2"/>
            <a:r>
              <a:rPr lang="en-US" sz="1100" b="1" dirty="0"/>
              <a:t>Heat/cold intolerance</a:t>
            </a:r>
          </a:p>
          <a:p>
            <a:pPr lvl="1"/>
            <a:r>
              <a:rPr lang="en-US" sz="1100" dirty="0"/>
              <a:t>Individuals with a family history of Fabry disease or with unexplained CKD or idiopathic HCM should undergo Fabry disease screening</a:t>
            </a:r>
            <a:r>
              <a:rPr lang="en-US" sz="1100" baseline="30000" dirty="0"/>
              <a:t>8</a:t>
            </a:r>
          </a:p>
          <a:p>
            <a:pPr lvl="1"/>
            <a:r>
              <a:rPr lang="en-US" sz="1100" dirty="0"/>
              <a:t>Diagnosis is confirmed with molecular testing and lyso-GL3 may increase the sensitivity of the diagnostic  algorithm</a:t>
            </a:r>
            <a:r>
              <a:rPr lang="en-US" sz="1100" baseline="30000" dirty="0"/>
              <a:t>9, 10</a:t>
            </a:r>
          </a:p>
        </p:txBody>
      </p:sp>
      <p:sp>
        <p:nvSpPr>
          <p:cNvPr id="7" name="Title 6">
            <a:extLst>
              <a:ext uri="{FF2B5EF4-FFF2-40B4-BE49-F238E27FC236}">
                <a16:creationId xmlns:a16="http://schemas.microsoft.com/office/drawing/2014/main" id="{67A36894-1C1D-4342-870C-0BFA89EFC850}"/>
              </a:ext>
            </a:extLst>
          </p:cNvPr>
          <p:cNvSpPr>
            <a:spLocks noGrp="1"/>
          </p:cNvSpPr>
          <p:nvPr>
            <p:ph type="title"/>
          </p:nvPr>
        </p:nvSpPr>
        <p:spPr>
          <a:xfrm>
            <a:off x="320400" y="316213"/>
            <a:ext cx="8485200" cy="561185"/>
          </a:xfrm>
        </p:spPr>
        <p:txBody>
          <a:bodyPr/>
          <a:lstStyle/>
          <a:p>
            <a:r>
              <a:rPr lang="en-US" dirty="0"/>
              <a:t>Summary</a:t>
            </a:r>
          </a:p>
        </p:txBody>
      </p:sp>
      <p:sp>
        <p:nvSpPr>
          <p:cNvPr id="8" name="Text Placeholder 7">
            <a:extLst>
              <a:ext uri="{FF2B5EF4-FFF2-40B4-BE49-F238E27FC236}">
                <a16:creationId xmlns:a16="http://schemas.microsoft.com/office/drawing/2014/main" id="{B13B2227-B0B7-481C-B447-7DA3B6ABC480}"/>
              </a:ext>
            </a:extLst>
          </p:cNvPr>
          <p:cNvSpPr>
            <a:spLocks noGrp="1"/>
          </p:cNvSpPr>
          <p:nvPr>
            <p:ph type="body" sz="quarter" idx="23"/>
          </p:nvPr>
        </p:nvSpPr>
        <p:spPr/>
        <p:txBody>
          <a:bodyPr/>
          <a:lstStyle/>
          <a:p>
            <a:r>
              <a:rPr lang="en-US" dirty="0"/>
              <a:t>1. Germain DP. Orphanet J Rare Dis. 2010;5:30; 2.Germain DP, et al. J Med Genet 2015;52:353–358; 3. Gibas AL, et al. J Genet Counsel 2008;17:528­­–537; 4. Hoffmann B, Mayatepak E. Dtsch Arztebl Int 2009;106:440­–447; 5. Brito D, et al. Rev Port Cardiol 2018;22:pii.S0870-2551; 6. Savary AL, et al. Open Heart 2017;4:e000567; 7. Ortiz A, et al. Mol Genet Metab 2018;123:416-427; 8. Laney DA, et al. J Genet Couns 2013;22:555–564; 9. Dubrovolny R, et al. Hum Mutat 2011;32:1–8. 10. Smid BE, et al. J Med Genet 2015;52:262–268.</a:t>
            </a:r>
          </a:p>
        </p:txBody>
      </p:sp>
      <p:sp>
        <p:nvSpPr>
          <p:cNvPr id="9" name="TextBox 8">
            <a:extLst>
              <a:ext uri="{FF2B5EF4-FFF2-40B4-BE49-F238E27FC236}">
                <a16:creationId xmlns:a16="http://schemas.microsoft.com/office/drawing/2014/main" id="{FA606891-53D2-4988-97FA-7F5E7B7E3662}"/>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0" name="TextBox 9">
            <a:extLst>
              <a:ext uri="{FF2B5EF4-FFF2-40B4-BE49-F238E27FC236}">
                <a16:creationId xmlns:a16="http://schemas.microsoft.com/office/drawing/2014/main" id="{5A1F7AED-E50D-46E5-BAC3-618DF256435E}"/>
              </a:ext>
            </a:extLst>
          </p:cNvPr>
          <p:cNvSpPr txBox="1"/>
          <p:nvPr/>
        </p:nvSpPr>
        <p:spPr>
          <a:xfrm>
            <a:off x="7344798"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A39789B5-627C-0556-A112-1A9AC7D180E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84098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martArt Placeholder 5">
            <a:extLst>
              <a:ext uri="{FF2B5EF4-FFF2-40B4-BE49-F238E27FC236}">
                <a16:creationId xmlns:a16="http://schemas.microsoft.com/office/drawing/2014/main" id="{1BDE2092-977A-42EF-A400-7B8B59E4ABBA}"/>
              </a:ext>
            </a:extLst>
          </p:cNvPr>
          <p:cNvSpPr>
            <a:spLocks noGrp="1"/>
          </p:cNvSpPr>
          <p:nvPr>
            <p:ph type="dgm" sz="quarter" idx="13"/>
          </p:nvPr>
        </p:nvSpPr>
        <p:spPr/>
        <p:txBody>
          <a:bodyPr/>
          <a:lstStyle/>
          <a:p>
            <a:endParaRPr lang="en-US"/>
          </a:p>
        </p:txBody>
      </p:sp>
      <p:sp>
        <p:nvSpPr>
          <p:cNvPr id="7" name="SmartArt Placeholder 6">
            <a:extLst>
              <a:ext uri="{FF2B5EF4-FFF2-40B4-BE49-F238E27FC236}">
                <a16:creationId xmlns:a16="http://schemas.microsoft.com/office/drawing/2014/main" id="{BD453D79-B503-472B-9FA5-3733FDF47FAD}"/>
              </a:ext>
            </a:extLst>
          </p:cNvPr>
          <p:cNvSpPr>
            <a:spLocks noGrp="1"/>
          </p:cNvSpPr>
          <p:nvPr>
            <p:ph type="dgm" sz="quarter" idx="14"/>
          </p:nvPr>
        </p:nvSpPr>
        <p:spPr/>
        <p:txBody>
          <a:bodyPr/>
          <a:lstStyle/>
          <a:p>
            <a:endParaRPr lang="en-US"/>
          </a:p>
        </p:txBody>
      </p:sp>
      <p:pic>
        <p:nvPicPr>
          <p:cNvPr id="2" name="Picture 1">
            <a:extLst>
              <a:ext uri="{FF2B5EF4-FFF2-40B4-BE49-F238E27FC236}">
                <a16:creationId xmlns:a16="http://schemas.microsoft.com/office/drawing/2014/main" id="{471172B5-67CD-4A0E-98CF-91FD5927E822}"/>
              </a:ext>
            </a:extLst>
          </p:cNvPr>
          <p:cNvPicPr>
            <a:picLocks noChangeAspect="1"/>
          </p:cNvPicPr>
          <p:nvPr/>
        </p:nvPicPr>
        <p:blipFill>
          <a:blip r:embed="rId3"/>
          <a:stretch>
            <a:fillRect/>
          </a:stretch>
        </p:blipFill>
        <p:spPr>
          <a:xfrm>
            <a:off x="2133388" y="4886917"/>
            <a:ext cx="4877223" cy="176799"/>
          </a:xfrm>
          <a:prstGeom prst="rect">
            <a:avLst/>
          </a:prstGeom>
        </p:spPr>
      </p:pic>
      <p:sp>
        <p:nvSpPr>
          <p:cNvPr id="4" name="Title 3">
            <a:extLst>
              <a:ext uri="{FF2B5EF4-FFF2-40B4-BE49-F238E27FC236}">
                <a16:creationId xmlns:a16="http://schemas.microsoft.com/office/drawing/2014/main" id="{F0703DE7-E41F-4E4B-A627-107818B16FE9}"/>
              </a:ext>
            </a:extLst>
          </p:cNvPr>
          <p:cNvSpPr>
            <a:spLocks noGrp="1"/>
          </p:cNvSpPr>
          <p:nvPr>
            <p:ph type="ctrTitle"/>
          </p:nvPr>
        </p:nvSpPr>
        <p:spPr/>
        <p:txBody>
          <a:bodyPr>
            <a:normAutofit/>
          </a:bodyPr>
          <a:lstStyle/>
          <a:p>
            <a:r>
              <a:rPr lang="en-US" dirty="0"/>
              <a:t> Thank you</a:t>
            </a:r>
          </a:p>
        </p:txBody>
      </p:sp>
      <p:sp>
        <p:nvSpPr>
          <p:cNvPr id="9" name="TextBox 8">
            <a:extLst>
              <a:ext uri="{FF2B5EF4-FFF2-40B4-BE49-F238E27FC236}">
                <a16:creationId xmlns:a16="http://schemas.microsoft.com/office/drawing/2014/main" id="{0E37430B-BACB-4549-9739-39029151494F}"/>
              </a:ext>
            </a:extLst>
          </p:cNvPr>
          <p:cNvSpPr txBox="1"/>
          <p:nvPr/>
        </p:nvSpPr>
        <p:spPr>
          <a:xfrm>
            <a:off x="7715100" y="4865159"/>
            <a:ext cx="1357085" cy="276999"/>
          </a:xfrm>
          <a:prstGeom prst="rect">
            <a:avLst/>
          </a:prstGeom>
          <a:noFill/>
        </p:spPr>
        <p:txBody>
          <a:bodyPr wrap="square" rtlCol="0">
            <a:spAutoFit/>
          </a:bodyPr>
          <a:lstStyle/>
          <a:p>
            <a:pPr algn="r"/>
            <a:r>
              <a:rPr lang="en-US" sz="600" dirty="0">
                <a:solidFill>
                  <a:schemeClr val="bg1"/>
                </a:solidFill>
              </a:rPr>
              <a:t>MAT-US-2100520 v5.0 - P</a:t>
            </a:r>
          </a:p>
          <a:p>
            <a:pPr algn="r"/>
            <a:r>
              <a:rPr lang="en-US" sz="600" dirty="0">
                <a:solidFill>
                  <a:schemeClr val="bg1"/>
                </a:solidFill>
              </a:rPr>
              <a:t>Expiration Date: 1/22/2027</a:t>
            </a:r>
          </a:p>
        </p:txBody>
      </p:sp>
    </p:spTree>
    <p:extLst>
      <p:ext uri="{BB962C8B-B14F-4D97-AF65-F5344CB8AC3E}">
        <p14:creationId xmlns:p14="http://schemas.microsoft.com/office/powerpoint/2010/main" val="424395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531ADD4-03F8-4BE2-BAF4-EDCA42866DF1}"/>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C40660E-045E-4866-A07E-62B2F33CDA93}"/>
              </a:ext>
            </a:extLst>
          </p:cNvPr>
          <p:cNvSpPr>
            <a:spLocks noGrp="1"/>
          </p:cNvSpPr>
          <p:nvPr>
            <p:ph type="sldNum" sz="quarter" idx="16"/>
          </p:nvPr>
        </p:nvSpPr>
        <p:spPr>
          <a:xfrm>
            <a:off x="8676667" y="4860938"/>
            <a:ext cx="265715" cy="205121"/>
          </a:xfrm>
        </p:spPr>
        <p:txBody>
          <a:bodyPr/>
          <a:lstStyle/>
          <a:p>
            <a:fld id="{6B54B0F7-55DD-40D6-B7F4-70B586885C0B}" type="slidenum">
              <a:rPr lang="en-US" noProof="0" smtClean="0"/>
              <a:pPr/>
              <a:t>6</a:t>
            </a:fld>
            <a:endParaRPr lang="en-US" noProof="0" dirty="0"/>
          </a:p>
        </p:txBody>
      </p:sp>
      <p:sp>
        <p:nvSpPr>
          <p:cNvPr id="6" name="Title 5">
            <a:extLst>
              <a:ext uri="{FF2B5EF4-FFF2-40B4-BE49-F238E27FC236}">
                <a16:creationId xmlns:a16="http://schemas.microsoft.com/office/drawing/2014/main" id="{AC1AFFD8-FB14-4614-8C12-AAB9F956D8BF}"/>
              </a:ext>
            </a:extLst>
          </p:cNvPr>
          <p:cNvSpPr>
            <a:spLocks noGrp="1"/>
          </p:cNvSpPr>
          <p:nvPr>
            <p:ph type="title"/>
          </p:nvPr>
        </p:nvSpPr>
        <p:spPr>
          <a:xfrm>
            <a:off x="331525" y="292940"/>
            <a:ext cx="8485200" cy="561185"/>
          </a:xfrm>
        </p:spPr>
        <p:txBody>
          <a:bodyPr/>
          <a:lstStyle/>
          <a:p>
            <a:r>
              <a:rPr lang="en-US" dirty="0"/>
              <a:t>Genetic Pathophysiology of Fabry Disease: </a:t>
            </a:r>
            <a:r>
              <a:rPr lang="en-US" i="1" dirty="0"/>
              <a:t>GLA</a:t>
            </a:r>
            <a:r>
              <a:rPr lang="en-US" dirty="0"/>
              <a:t> Gene</a:t>
            </a:r>
          </a:p>
        </p:txBody>
      </p:sp>
      <p:sp>
        <p:nvSpPr>
          <p:cNvPr id="7" name="Text Placeholder 6">
            <a:extLst>
              <a:ext uri="{FF2B5EF4-FFF2-40B4-BE49-F238E27FC236}">
                <a16:creationId xmlns:a16="http://schemas.microsoft.com/office/drawing/2014/main" id="{9A3F387E-6568-4B1F-A61C-9852F1E4242C}"/>
              </a:ext>
            </a:extLst>
          </p:cNvPr>
          <p:cNvSpPr>
            <a:spLocks noGrp="1"/>
          </p:cNvSpPr>
          <p:nvPr>
            <p:ph type="body" sz="quarter" idx="23"/>
          </p:nvPr>
        </p:nvSpPr>
        <p:spPr>
          <a:xfrm>
            <a:off x="338725" y="4358661"/>
            <a:ext cx="8478000" cy="218675"/>
          </a:xfrm>
        </p:spPr>
        <p:txBody>
          <a:bodyPr/>
          <a:lstStyle/>
          <a:p>
            <a:pPr marL="0" marR="0" lvl="0" indent="0" algn="l" defTabSz="914400" rtl="0" eaLnBrk="1" fontAlgn="auto" latinLnBrk="0" hangingPunct="1">
              <a:spcBef>
                <a:spcPts val="0"/>
              </a:spcBef>
              <a:spcAft>
                <a:spcPts val="0"/>
              </a:spcAft>
              <a:buClrTx/>
              <a:buSzTx/>
              <a:buFontTx/>
              <a:buNone/>
              <a:tabLst/>
              <a:defRPr/>
            </a:pPr>
            <a:r>
              <a:rPr kumimoji="0" lang="en-US" sz="600" b="0" i="0" u="none" strike="noStrike" kern="1200" cap="none" spc="0" normalizeH="0" baseline="0" noProof="0" dirty="0">
                <a:ln>
                  <a:noFill/>
                </a:ln>
                <a:effectLst/>
                <a:uLnTx/>
                <a:uFillTx/>
                <a:latin typeface="+mj-lt"/>
                <a:ea typeface="+mn-ea"/>
                <a:cs typeface="Arial" charset="0"/>
              </a:rPr>
              <a:t>GLA, </a:t>
            </a:r>
            <a:r>
              <a:rPr kumimoji="0" lang="en-GB" sz="600" b="0" i="0" u="none" strike="noStrike" kern="1200" cap="none" spc="0" normalizeH="0" baseline="0" noProof="0" dirty="0">
                <a:ln>
                  <a:noFill/>
                </a:ln>
                <a:effectLst/>
                <a:uLnTx/>
                <a:uFillTx/>
                <a:latin typeface="+mj-lt"/>
                <a:ea typeface="+mn-ea"/>
                <a:cs typeface="Arial"/>
              </a:rPr>
              <a:t>α</a:t>
            </a:r>
            <a:r>
              <a:rPr kumimoji="0" lang="en-US" sz="600" b="0" i="0" u="none" strike="noStrike" kern="1200" cap="none" spc="0" normalizeH="0" baseline="0" noProof="0" dirty="0">
                <a:ln>
                  <a:noFill/>
                </a:ln>
                <a:effectLst/>
                <a:uLnTx/>
                <a:uFillTx/>
                <a:latin typeface="+mj-lt"/>
                <a:ea typeface="+mn-ea"/>
                <a:cs typeface="Arial"/>
              </a:rPr>
              <a:t>-galactosidase A</a:t>
            </a:r>
          </a:p>
          <a:p>
            <a:pPr marL="0" marR="0" lvl="0" indent="0" algn="l" defTabSz="914400" rtl="0" eaLnBrk="1" fontAlgn="auto" latinLnBrk="0" hangingPunct="1">
              <a:spcBef>
                <a:spcPts val="0"/>
              </a:spcBef>
              <a:spcAft>
                <a:spcPts val="0"/>
              </a:spcAft>
              <a:buClrTx/>
              <a:buSzTx/>
              <a:buFontTx/>
              <a:buNone/>
              <a:tabLst/>
              <a:defRPr/>
            </a:pPr>
            <a:r>
              <a:rPr kumimoji="0" lang="en-US" sz="600" b="0" i="0" u="none" strike="noStrike" kern="1200" cap="none" spc="0" normalizeH="0" baseline="0" noProof="0" dirty="0">
                <a:ln>
                  <a:noFill/>
                </a:ln>
                <a:effectLst/>
                <a:uLnTx/>
                <a:uFillTx/>
                <a:latin typeface="+mj-lt"/>
                <a:ea typeface="+mn-ea"/>
                <a:cs typeface="Arial" charset="0"/>
              </a:rPr>
              <a:t>Figure reproduced from: NIH US National Library of Medicine. Available at: https://ghr.nlm.nih.gov/gene/GLA#location. Accessed </a:t>
            </a:r>
            <a:r>
              <a:rPr lang="en-US" sz="600" dirty="0">
                <a:latin typeface="+mj-lt"/>
                <a:cs typeface="Arial" charset="0"/>
              </a:rPr>
              <a:t>Dec 2020.</a:t>
            </a:r>
            <a:br>
              <a:rPr kumimoji="0" lang="en-US" sz="600" b="0" i="0" u="none" strike="noStrike" kern="1200" cap="none" spc="0" normalizeH="0" baseline="0" noProof="0" dirty="0">
                <a:ln>
                  <a:noFill/>
                </a:ln>
                <a:effectLst/>
                <a:uLnTx/>
                <a:uFillTx/>
                <a:latin typeface="+mj-lt"/>
                <a:ea typeface="+mn-ea"/>
                <a:cs typeface="Arial" charset="0"/>
              </a:rPr>
            </a:br>
            <a:r>
              <a:rPr kumimoji="0" lang="en-US" sz="600" b="0" i="0" u="none" strike="noStrike" kern="1200" cap="none" spc="0" normalizeH="0" baseline="0" noProof="0" dirty="0">
                <a:ln>
                  <a:noFill/>
                </a:ln>
                <a:effectLst/>
                <a:uLnTx/>
                <a:uFillTx/>
                <a:latin typeface="+mj-lt"/>
                <a:ea typeface="+mn-ea"/>
                <a:cs typeface="Arial" charset="0"/>
              </a:rPr>
              <a:t>1. NIH US National Library of Medicine. Available at: https://ghr.nlm.nih.gov/gene/GLA#location. Accessed </a:t>
            </a:r>
            <a:r>
              <a:rPr lang="en-US" sz="600" dirty="0">
                <a:latin typeface="+mj-lt"/>
                <a:cs typeface="Arial" charset="0"/>
              </a:rPr>
              <a:t>Dec 2020</a:t>
            </a:r>
            <a:r>
              <a:rPr kumimoji="0" lang="en-US" sz="600" b="0" i="0" u="none" strike="noStrike" kern="1200" cap="none" spc="0" normalizeH="0" baseline="0" noProof="0" dirty="0">
                <a:ln>
                  <a:noFill/>
                </a:ln>
                <a:effectLst/>
                <a:uLnTx/>
                <a:uFillTx/>
                <a:latin typeface="+mj-lt"/>
                <a:ea typeface="+mn-ea"/>
                <a:cs typeface="Arial" charset="0"/>
              </a:rPr>
              <a:t>; 2. </a:t>
            </a:r>
            <a:r>
              <a:rPr kumimoji="0" lang="en-US" sz="600" b="0" i="0" u="none" strike="noStrike" kern="1200" cap="none" spc="0" normalizeH="0" baseline="0" noProof="0" dirty="0">
                <a:ln>
                  <a:noFill/>
                </a:ln>
                <a:effectLst/>
                <a:uLnTx/>
                <a:uFillTx/>
                <a:latin typeface="+mj-lt"/>
                <a:ea typeface="+mn-ea"/>
                <a:cs typeface="Arial"/>
              </a:rPr>
              <a:t>Germain DP. Orphanet J Rare Dis 2010;5:30; </a:t>
            </a:r>
            <a:br>
              <a:rPr kumimoji="0" lang="en-US" sz="600" b="0" i="0" u="none" strike="noStrike" kern="1200" cap="none" spc="0" normalizeH="0" baseline="0" noProof="0" dirty="0">
                <a:ln>
                  <a:noFill/>
                </a:ln>
                <a:effectLst/>
                <a:uLnTx/>
                <a:uFillTx/>
                <a:latin typeface="+mj-lt"/>
                <a:ea typeface="+mn-ea"/>
                <a:cs typeface="Arial"/>
              </a:rPr>
            </a:br>
            <a:r>
              <a:rPr kumimoji="0" lang="en-US" sz="600" b="0" i="0" u="none" strike="noStrike" kern="1200" cap="none" spc="0" normalizeH="0" baseline="0" noProof="0" dirty="0">
                <a:ln>
                  <a:noFill/>
                </a:ln>
                <a:effectLst/>
                <a:uLnTx/>
                <a:uFillTx/>
                <a:latin typeface="+mj-lt"/>
                <a:ea typeface="+mn-ea"/>
                <a:cs typeface="Arial" charset="0"/>
              </a:rPr>
              <a:t>3. The Human Gene Mutation Database. Available at: http://www.hgmd.cf.ac.uk/ac/gene.php?gene=GLA. Accessed </a:t>
            </a:r>
            <a:r>
              <a:rPr lang="en-US" sz="600" dirty="0">
                <a:latin typeface="+mj-lt"/>
                <a:cs typeface="Arial" charset="0"/>
              </a:rPr>
              <a:t>Dec 2020</a:t>
            </a:r>
            <a:r>
              <a:rPr kumimoji="0" lang="en-US" sz="600" b="0" i="0" u="none" strike="noStrike" kern="1200" cap="none" spc="0" normalizeH="0" baseline="0" noProof="0" dirty="0">
                <a:ln>
                  <a:noFill/>
                </a:ln>
                <a:effectLst/>
                <a:uLnTx/>
                <a:uFillTx/>
                <a:latin typeface="+mj-lt"/>
                <a:ea typeface="+mn-ea"/>
                <a:cs typeface="Arial" charset="0"/>
              </a:rPr>
              <a:t>; 4. Wasserstein M &amp; McGovern M. Future Lipidol 2008;3:189–201 </a:t>
            </a:r>
          </a:p>
        </p:txBody>
      </p:sp>
      <p:grpSp>
        <p:nvGrpSpPr>
          <p:cNvPr id="12" name="Group 11">
            <a:extLst>
              <a:ext uri="{FF2B5EF4-FFF2-40B4-BE49-F238E27FC236}">
                <a16:creationId xmlns:a16="http://schemas.microsoft.com/office/drawing/2014/main" id="{3BF75A81-1A25-4F56-8B0E-63108836BCDA}"/>
              </a:ext>
            </a:extLst>
          </p:cNvPr>
          <p:cNvGrpSpPr/>
          <p:nvPr/>
        </p:nvGrpSpPr>
        <p:grpSpPr>
          <a:xfrm>
            <a:off x="661725" y="715927"/>
            <a:ext cx="7241809" cy="1816696"/>
            <a:chOff x="39188" y="1120734"/>
            <a:chExt cx="9072155" cy="2045948"/>
          </a:xfrm>
        </p:grpSpPr>
        <p:pic>
          <p:nvPicPr>
            <p:cNvPr id="9" name="Picture 8">
              <a:extLst>
                <a:ext uri="{FF2B5EF4-FFF2-40B4-BE49-F238E27FC236}">
                  <a16:creationId xmlns:a16="http://schemas.microsoft.com/office/drawing/2014/main" id="{DE8BF3C1-BFB6-44DC-80C8-FBDC1E24F24D}"/>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9188" y="1120734"/>
              <a:ext cx="9072155" cy="2045948"/>
            </a:xfrm>
            <a:prstGeom prst="rect">
              <a:avLst/>
            </a:prstGeom>
          </p:spPr>
        </p:pic>
        <p:sp>
          <p:nvSpPr>
            <p:cNvPr id="10" name="Rounded Rectangle 12">
              <a:extLst>
                <a:ext uri="{FF2B5EF4-FFF2-40B4-BE49-F238E27FC236}">
                  <a16:creationId xmlns:a16="http://schemas.microsoft.com/office/drawing/2014/main" id="{D1E53B9C-822A-466F-9416-CB9E4C3FDCDD}"/>
                </a:ext>
              </a:extLst>
            </p:cNvPr>
            <p:cNvSpPr/>
            <p:nvPr/>
          </p:nvSpPr>
          <p:spPr>
            <a:xfrm>
              <a:off x="5479870" y="1195895"/>
              <a:ext cx="777240" cy="1821625"/>
            </a:xfrm>
            <a:prstGeom prst="roundRect">
              <a:avLst/>
            </a:prstGeom>
            <a:noFill/>
            <a:ln w="1905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mj-lt"/>
              </a:endParaRPr>
            </a:p>
          </p:txBody>
        </p:sp>
      </p:grpSp>
      <p:sp>
        <p:nvSpPr>
          <p:cNvPr id="11" name="Text Placeholder 4">
            <a:extLst>
              <a:ext uri="{FF2B5EF4-FFF2-40B4-BE49-F238E27FC236}">
                <a16:creationId xmlns:a16="http://schemas.microsoft.com/office/drawing/2014/main" id="{3D27F7DC-7DAC-4FBF-876C-307DDAAA1FF7}"/>
              </a:ext>
            </a:extLst>
          </p:cNvPr>
          <p:cNvSpPr txBox="1">
            <a:spLocks/>
          </p:cNvSpPr>
          <p:nvPr/>
        </p:nvSpPr>
        <p:spPr>
          <a:xfrm>
            <a:off x="331525" y="2532623"/>
            <a:ext cx="8478000" cy="1543884"/>
          </a:xfrm>
          <a:prstGeom prst="rect">
            <a:avLst/>
          </a:prstGeom>
          <a:solidFill>
            <a:schemeClr val="accent1"/>
          </a:solidFill>
        </p:spPr>
        <p:txBody>
          <a:bodyPr vert="horz" lIns="91440" tIns="91440" rIns="91440" bIns="91440" rtlCol="0">
            <a:sp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buBlip>
                <a:blip r:embed="rId5"/>
              </a:buBlip>
            </a:pPr>
            <a:r>
              <a:rPr lang="en-GB" i="1" dirty="0">
                <a:solidFill>
                  <a:schemeClr val="bg1"/>
                </a:solidFill>
                <a:latin typeface="+mj-lt"/>
                <a:ea typeface="+mn-ea"/>
                <a:cs typeface="Arial"/>
              </a:rPr>
              <a:t>GLA</a:t>
            </a:r>
            <a:r>
              <a:rPr lang="en-GB" dirty="0">
                <a:solidFill>
                  <a:schemeClr val="bg1"/>
                </a:solidFill>
                <a:latin typeface="+mj-lt"/>
                <a:ea typeface="+mn-ea"/>
                <a:cs typeface="Arial"/>
              </a:rPr>
              <a:t> gene is located on chromosome Xq22.1 (long arm of the X-chromosome)</a:t>
            </a:r>
            <a:r>
              <a:rPr lang="en-GB" baseline="30000" dirty="0">
                <a:solidFill>
                  <a:schemeClr val="bg1"/>
                </a:solidFill>
                <a:latin typeface="+mj-lt"/>
                <a:ea typeface="+mn-ea"/>
                <a:cs typeface="Arial"/>
              </a:rPr>
              <a:t>1</a:t>
            </a:r>
            <a:endParaRPr lang="en-US" dirty="0">
              <a:solidFill>
                <a:schemeClr val="bg1"/>
              </a:solidFill>
              <a:latin typeface="+mj-lt"/>
            </a:endParaRPr>
          </a:p>
          <a:p>
            <a:pPr lvl="2">
              <a:buBlip>
                <a:blip r:embed="rId5"/>
              </a:buBlip>
            </a:pPr>
            <a:r>
              <a:rPr lang="fr-FR" dirty="0">
                <a:solidFill>
                  <a:schemeClr val="bg1"/>
                </a:solidFill>
                <a:latin typeface="+mj-lt"/>
                <a:ea typeface="+mn-ea"/>
                <a:cs typeface="Arial"/>
              </a:rPr>
              <a:t>Comprises 7 exons over 12,436 base pairs</a:t>
            </a:r>
            <a:r>
              <a:rPr lang="fr-FR" baseline="30000" dirty="0">
                <a:solidFill>
                  <a:schemeClr val="bg1"/>
                </a:solidFill>
                <a:latin typeface="+mj-lt"/>
                <a:ea typeface="+mn-ea"/>
                <a:cs typeface="Arial"/>
              </a:rPr>
              <a:t>2</a:t>
            </a:r>
            <a:endParaRPr lang="en-US" dirty="0">
              <a:solidFill>
                <a:schemeClr val="bg1"/>
              </a:solidFill>
              <a:latin typeface="+mj-lt"/>
            </a:endParaRPr>
          </a:p>
          <a:p>
            <a:pPr lvl="1">
              <a:buBlip>
                <a:blip r:embed="rId5"/>
              </a:buBlip>
            </a:pPr>
            <a:r>
              <a:rPr lang="en-US" dirty="0">
                <a:solidFill>
                  <a:schemeClr val="bg1"/>
                </a:solidFill>
                <a:latin typeface="+mj-lt"/>
              </a:rPr>
              <a:t>There is extensive allelic heterogeneity in Fabry disease</a:t>
            </a:r>
          </a:p>
          <a:p>
            <a:pPr lvl="2">
              <a:buBlip>
                <a:blip r:embed="rId5"/>
              </a:buBlip>
            </a:pPr>
            <a:r>
              <a:rPr lang="en-GB" dirty="0">
                <a:solidFill>
                  <a:schemeClr val="bg1"/>
                </a:solidFill>
                <a:latin typeface="+mj-lt"/>
                <a:ea typeface="+mn-ea"/>
                <a:cs typeface="Arial"/>
              </a:rPr>
              <a:t>&gt;900 variants reported to date</a:t>
            </a:r>
            <a:r>
              <a:rPr lang="en-GB" baseline="30000" dirty="0">
                <a:solidFill>
                  <a:schemeClr val="bg1"/>
                </a:solidFill>
                <a:latin typeface="+mj-lt"/>
                <a:ea typeface="+mn-ea"/>
                <a:cs typeface="Arial"/>
              </a:rPr>
              <a:t>3</a:t>
            </a:r>
            <a:endParaRPr lang="en-US" dirty="0">
              <a:solidFill>
                <a:schemeClr val="bg1"/>
              </a:solidFill>
              <a:latin typeface="+mj-lt"/>
            </a:endParaRPr>
          </a:p>
          <a:p>
            <a:pPr lvl="1">
              <a:buBlip>
                <a:blip r:embed="rId5"/>
              </a:buBlip>
            </a:pPr>
            <a:r>
              <a:rPr lang="en-GB" dirty="0">
                <a:solidFill>
                  <a:schemeClr val="bg1"/>
                </a:solidFill>
                <a:latin typeface="+mj-lt"/>
                <a:ea typeface="+mn-ea"/>
                <a:cs typeface="Arial"/>
              </a:rPr>
              <a:t>In contrast to other lysosomal disorders (e.g. Gaucher disease), there are generally not prevalent pathogenic variants; most are ‘private’ (i.e. found only in a single family)</a:t>
            </a:r>
            <a:r>
              <a:rPr lang="en-GB" baseline="30000" dirty="0">
                <a:solidFill>
                  <a:schemeClr val="bg1"/>
                </a:solidFill>
                <a:latin typeface="+mj-lt"/>
                <a:ea typeface="+mn-ea"/>
                <a:cs typeface="Arial"/>
              </a:rPr>
              <a:t>4</a:t>
            </a:r>
            <a:endParaRPr lang="en-US" dirty="0">
              <a:solidFill>
                <a:schemeClr val="bg1"/>
              </a:solidFill>
              <a:latin typeface="+mj-lt"/>
            </a:endParaRPr>
          </a:p>
        </p:txBody>
      </p:sp>
      <p:sp>
        <p:nvSpPr>
          <p:cNvPr id="13" name="TextBox 12">
            <a:extLst>
              <a:ext uri="{FF2B5EF4-FFF2-40B4-BE49-F238E27FC236}">
                <a16:creationId xmlns:a16="http://schemas.microsoft.com/office/drawing/2014/main" id="{FF7722E4-A555-4B5F-BC45-CE60C473E740}"/>
              </a:ext>
            </a:extLst>
          </p:cNvPr>
          <p:cNvSpPr txBox="1"/>
          <p:nvPr/>
        </p:nvSpPr>
        <p:spPr>
          <a:xfrm>
            <a:off x="7365354" y="4784866"/>
            <a:ext cx="1357085"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14" name="TextBox 13">
            <a:extLst>
              <a:ext uri="{FF2B5EF4-FFF2-40B4-BE49-F238E27FC236}">
                <a16:creationId xmlns:a16="http://schemas.microsoft.com/office/drawing/2014/main" id="{3B868BE8-31D4-4D4F-8199-B6659ACAB40F}"/>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07AE9E6C-823B-6D7A-AE2D-E1363F065948}"/>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28042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531ADD4-03F8-4BE2-BAF4-EDCA42866DF1}"/>
              </a:ext>
            </a:extLst>
          </p:cNvPr>
          <p:cNvSpPr>
            <a:spLocks noGrp="1"/>
          </p:cNvSpPr>
          <p:nvPr>
            <p:ph type="ftr" sz="quarter" idx="15"/>
          </p:nvPr>
        </p:nvSpPr>
        <p:spPr/>
        <p:txBody>
          <a:bodyPr/>
          <a:lstStyle/>
          <a:p>
            <a:r>
              <a:rPr lang="en-US" dirty="0"/>
              <a:t>For use by medical for scientific and medical discussions only. Do not photograph, copy or distribute.</a:t>
            </a:r>
          </a:p>
        </p:txBody>
      </p:sp>
      <p:sp>
        <p:nvSpPr>
          <p:cNvPr id="3" name="Slide Number Placeholder 2">
            <a:extLst>
              <a:ext uri="{FF2B5EF4-FFF2-40B4-BE49-F238E27FC236}">
                <a16:creationId xmlns:a16="http://schemas.microsoft.com/office/drawing/2014/main" id="{BC40660E-045E-4866-A07E-62B2F33CDA93}"/>
              </a:ext>
            </a:extLst>
          </p:cNvPr>
          <p:cNvSpPr>
            <a:spLocks noGrp="1"/>
          </p:cNvSpPr>
          <p:nvPr>
            <p:ph type="sldNum" sz="quarter" idx="16"/>
          </p:nvPr>
        </p:nvSpPr>
        <p:spPr/>
        <p:txBody>
          <a:bodyPr/>
          <a:lstStyle/>
          <a:p>
            <a:fld id="{6B54B0F7-55DD-40D6-B7F4-70B586885C0B}" type="slidenum">
              <a:rPr lang="en-US" noProof="0" smtClean="0"/>
              <a:pPr/>
              <a:t>7</a:t>
            </a:fld>
            <a:endParaRPr lang="en-US" noProof="0" dirty="0"/>
          </a:p>
        </p:txBody>
      </p:sp>
      <p:sp>
        <p:nvSpPr>
          <p:cNvPr id="6" name="Title 5">
            <a:extLst>
              <a:ext uri="{FF2B5EF4-FFF2-40B4-BE49-F238E27FC236}">
                <a16:creationId xmlns:a16="http://schemas.microsoft.com/office/drawing/2014/main" id="{AC1AFFD8-FB14-4614-8C12-AAB9F956D8BF}"/>
              </a:ext>
            </a:extLst>
          </p:cNvPr>
          <p:cNvSpPr>
            <a:spLocks noGrp="1"/>
          </p:cNvSpPr>
          <p:nvPr>
            <p:ph type="title"/>
          </p:nvPr>
        </p:nvSpPr>
        <p:spPr>
          <a:xfrm>
            <a:off x="203610" y="321920"/>
            <a:ext cx="8485200" cy="561185"/>
          </a:xfrm>
        </p:spPr>
        <p:txBody>
          <a:bodyPr/>
          <a:lstStyle/>
          <a:p>
            <a:r>
              <a:rPr lang="en-US" dirty="0"/>
              <a:t>Types of </a:t>
            </a:r>
            <a:r>
              <a:rPr lang="en-US" i="1" dirty="0"/>
              <a:t>GLA</a:t>
            </a:r>
            <a:r>
              <a:rPr lang="en-US" dirty="0"/>
              <a:t> Variants</a:t>
            </a:r>
          </a:p>
        </p:txBody>
      </p:sp>
      <p:sp>
        <p:nvSpPr>
          <p:cNvPr id="7" name="Text Placeholder 6">
            <a:extLst>
              <a:ext uri="{FF2B5EF4-FFF2-40B4-BE49-F238E27FC236}">
                <a16:creationId xmlns:a16="http://schemas.microsoft.com/office/drawing/2014/main" id="{9A3F387E-6568-4B1F-A61C-9852F1E4242C}"/>
              </a:ext>
            </a:extLst>
          </p:cNvPr>
          <p:cNvSpPr>
            <a:spLocks noGrp="1"/>
          </p:cNvSpPr>
          <p:nvPr>
            <p:ph type="body" sz="quarter" idx="23"/>
          </p:nvPr>
        </p:nvSpPr>
        <p:spPr/>
        <p:txBody>
          <a:bodyPr/>
          <a:lstStyle/>
          <a:p>
            <a:r>
              <a:rPr lang="en-US" dirty="0"/>
              <a:t>Figure adapted with permission from Ortiz A, et al. Mol Genet Metab 2018;123:416–427</a:t>
            </a:r>
          </a:p>
          <a:p>
            <a:r>
              <a:rPr lang="en-US" dirty="0"/>
              <a:t>Ortiz A, et al. Mol Genet Metab 2018;123:416–427</a:t>
            </a:r>
          </a:p>
        </p:txBody>
      </p:sp>
      <p:sp>
        <p:nvSpPr>
          <p:cNvPr id="33" name="Triangle 30">
            <a:extLst>
              <a:ext uri="{FF2B5EF4-FFF2-40B4-BE49-F238E27FC236}">
                <a16:creationId xmlns:a16="http://schemas.microsoft.com/office/drawing/2014/main" id="{DE6495FC-33B6-43D3-A9B6-1897487E2A06}"/>
              </a:ext>
            </a:extLst>
          </p:cNvPr>
          <p:cNvSpPr/>
          <p:nvPr/>
        </p:nvSpPr>
        <p:spPr>
          <a:xfrm>
            <a:off x="1903906" y="1173480"/>
            <a:ext cx="3463114" cy="2328304"/>
          </a:xfrm>
          <a:prstGeom prst="triangle">
            <a:avLst>
              <a:gd name="adj" fmla="val 50000"/>
            </a:avLst>
          </a:prstGeom>
          <a:gradFill>
            <a:gsLst>
              <a:gs pos="75000">
                <a:srgbClr val="FF8212"/>
              </a:gs>
              <a:gs pos="35000">
                <a:srgbClr val="FFC000"/>
              </a:gs>
              <a:gs pos="0">
                <a:srgbClr val="00B050"/>
              </a:gs>
              <a:gs pos="89000">
                <a:srgbClr val="ED5B43">
                  <a:shade val="94000"/>
                  <a:satMod val="135000"/>
                </a:srgbClr>
              </a:gs>
            </a:gsLst>
            <a:lin ang="16200000" scaled="0"/>
          </a:gra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mj-lt"/>
              <a:ea typeface="+mn-ea"/>
              <a:cs typeface="Calibri" panose="020F0502020204030204" pitchFamily="34" charset="0"/>
            </a:endParaRPr>
          </a:p>
        </p:txBody>
      </p:sp>
      <p:sp>
        <p:nvSpPr>
          <p:cNvPr id="34" name="TextBox 33">
            <a:extLst>
              <a:ext uri="{FF2B5EF4-FFF2-40B4-BE49-F238E27FC236}">
                <a16:creationId xmlns:a16="http://schemas.microsoft.com/office/drawing/2014/main" id="{18BD021F-988F-41A8-9E7D-0270833BB64B}"/>
              </a:ext>
            </a:extLst>
          </p:cNvPr>
          <p:cNvSpPr txBox="1"/>
          <p:nvPr/>
        </p:nvSpPr>
        <p:spPr>
          <a:xfrm>
            <a:off x="3218640" y="1661948"/>
            <a:ext cx="833647" cy="246221"/>
          </a:xfrm>
          <a:prstGeom prst="rect">
            <a:avLst/>
          </a:prstGeom>
          <a:no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p.R301Q</a:t>
            </a:r>
            <a:b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b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p.R363H</a:t>
            </a:r>
          </a:p>
        </p:txBody>
      </p:sp>
      <p:sp>
        <p:nvSpPr>
          <p:cNvPr id="35" name="TextBox 34">
            <a:extLst>
              <a:ext uri="{FF2B5EF4-FFF2-40B4-BE49-F238E27FC236}">
                <a16:creationId xmlns:a16="http://schemas.microsoft.com/office/drawing/2014/main" id="{79B5E49D-14C9-4905-9398-871120E829D6}"/>
              </a:ext>
            </a:extLst>
          </p:cNvPr>
          <p:cNvSpPr txBox="1"/>
          <p:nvPr/>
        </p:nvSpPr>
        <p:spPr>
          <a:xfrm>
            <a:off x="2983046" y="2030699"/>
            <a:ext cx="1304835" cy="369332"/>
          </a:xfrm>
          <a:prstGeom prst="rect">
            <a:avLst/>
          </a:prstGeom>
          <a:no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p.F113L</a:t>
            </a:r>
            <a:b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b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p.N215S</a:t>
            </a:r>
            <a:b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b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c.936+919G&gt;A</a:t>
            </a:r>
          </a:p>
        </p:txBody>
      </p:sp>
      <p:sp>
        <p:nvSpPr>
          <p:cNvPr id="36" name="TextBox 35">
            <a:extLst>
              <a:ext uri="{FF2B5EF4-FFF2-40B4-BE49-F238E27FC236}">
                <a16:creationId xmlns:a16="http://schemas.microsoft.com/office/drawing/2014/main" id="{47A172F4-0FD2-4212-9EE9-54E7BB43A4D4}"/>
              </a:ext>
            </a:extLst>
          </p:cNvPr>
          <p:cNvSpPr txBox="1"/>
          <p:nvPr/>
        </p:nvSpPr>
        <p:spPr>
          <a:xfrm>
            <a:off x="2983046" y="2522561"/>
            <a:ext cx="1304835" cy="246221"/>
          </a:xfrm>
          <a:prstGeom prst="rect">
            <a:avLst/>
          </a:prstGeom>
          <a:no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p.R112H</a:t>
            </a:r>
            <a:b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b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p.M296I</a:t>
            </a:r>
          </a:p>
        </p:txBody>
      </p:sp>
      <p:sp>
        <p:nvSpPr>
          <p:cNvPr id="37" name="TextBox 36">
            <a:extLst>
              <a:ext uri="{FF2B5EF4-FFF2-40B4-BE49-F238E27FC236}">
                <a16:creationId xmlns:a16="http://schemas.microsoft.com/office/drawing/2014/main" id="{0D394F75-E173-4834-B343-36605CCBAB91}"/>
              </a:ext>
            </a:extLst>
          </p:cNvPr>
          <p:cNvSpPr txBox="1"/>
          <p:nvPr/>
        </p:nvSpPr>
        <p:spPr>
          <a:xfrm>
            <a:off x="2983046" y="2891312"/>
            <a:ext cx="1304835" cy="123111"/>
          </a:xfrm>
          <a:prstGeom prst="rect">
            <a:avLst/>
          </a:prstGeom>
          <a:no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p.R118C</a:t>
            </a:r>
          </a:p>
        </p:txBody>
      </p:sp>
      <p:sp>
        <p:nvSpPr>
          <p:cNvPr id="38" name="TextBox 37">
            <a:extLst>
              <a:ext uri="{FF2B5EF4-FFF2-40B4-BE49-F238E27FC236}">
                <a16:creationId xmlns:a16="http://schemas.microsoft.com/office/drawing/2014/main" id="{1A8F434B-3CF1-4209-9DFD-2B11B6F99118}"/>
              </a:ext>
            </a:extLst>
          </p:cNvPr>
          <p:cNvSpPr txBox="1"/>
          <p:nvPr/>
        </p:nvSpPr>
        <p:spPr>
          <a:xfrm>
            <a:off x="2454464" y="3136952"/>
            <a:ext cx="2361998" cy="246221"/>
          </a:xfrm>
          <a:prstGeom prst="rect">
            <a:avLst/>
          </a:prstGeom>
          <a:noFill/>
        </p:spPr>
        <p:txBody>
          <a:bodyPr wrap="square" lIns="0" tIns="0" rIns="0" bIns="0"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A143T</a:t>
            </a:r>
            <a:b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br>
            <a:r>
              <a:rPr kumimoji="0" lang="en-US" sz="800" b="1" i="0" u="none" strike="noStrike" kern="0" cap="none" spc="0" normalizeH="0" baseline="0" noProof="0" dirty="0">
                <a:ln>
                  <a:noFill/>
                </a:ln>
                <a:solidFill>
                  <a:prstClr val="white"/>
                </a:solidFill>
                <a:effectLst/>
                <a:uLnTx/>
                <a:uFillTx/>
                <a:latin typeface="+mj-lt"/>
                <a:ea typeface="+mn-ea"/>
                <a:cs typeface="Calibri" panose="020F0502020204030204" pitchFamily="34" charset="0"/>
              </a:rPr>
              <a:t>p.D313Y p.S126G. p.E66Q</a:t>
            </a:r>
          </a:p>
        </p:txBody>
      </p:sp>
      <p:sp>
        <p:nvSpPr>
          <p:cNvPr id="39" name="TextBox 38">
            <a:extLst>
              <a:ext uri="{FF2B5EF4-FFF2-40B4-BE49-F238E27FC236}">
                <a16:creationId xmlns:a16="http://schemas.microsoft.com/office/drawing/2014/main" id="{22ED80DE-EBF5-4FBC-9821-FE995234BB48}"/>
              </a:ext>
            </a:extLst>
          </p:cNvPr>
          <p:cNvSpPr txBox="1"/>
          <p:nvPr/>
        </p:nvSpPr>
        <p:spPr>
          <a:xfrm>
            <a:off x="1836151" y="1548849"/>
            <a:ext cx="1550939" cy="276999"/>
          </a:xfrm>
          <a:prstGeom prst="rect">
            <a:avLst/>
          </a:prstGeom>
          <a:noFill/>
        </p:spPr>
        <p:txBody>
          <a:bodyPr wrap="square" lIns="0" tIns="0" rIns="0" bIns="0"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23004C"/>
                </a:solidFill>
                <a:effectLst/>
                <a:uLnTx/>
                <a:uFillTx/>
                <a:latin typeface="+mj-lt"/>
                <a:ea typeface="+mn-ea"/>
                <a:cs typeface="Calibri" panose="020F0502020204030204" pitchFamily="34" charset="0"/>
              </a:rPr>
              <a:t>Pathogenic variants, classic phenotype</a:t>
            </a:r>
          </a:p>
        </p:txBody>
      </p:sp>
      <p:sp>
        <p:nvSpPr>
          <p:cNvPr id="40" name="TextBox 39">
            <a:extLst>
              <a:ext uri="{FF2B5EF4-FFF2-40B4-BE49-F238E27FC236}">
                <a16:creationId xmlns:a16="http://schemas.microsoft.com/office/drawing/2014/main" id="{73791941-E7C3-4C5D-A1A8-25A61F8A7E51}"/>
              </a:ext>
            </a:extLst>
          </p:cNvPr>
          <p:cNvSpPr txBox="1"/>
          <p:nvPr/>
        </p:nvSpPr>
        <p:spPr>
          <a:xfrm>
            <a:off x="1366250" y="2090178"/>
            <a:ext cx="1550940" cy="276999"/>
          </a:xfrm>
          <a:prstGeom prst="rect">
            <a:avLst/>
          </a:prstGeom>
          <a:noFill/>
        </p:spPr>
        <p:txBody>
          <a:bodyPr wrap="square" lIns="0" tIns="0" rIns="0" bIns="0"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23004C"/>
                </a:solidFill>
                <a:effectLst/>
                <a:uLnTx/>
                <a:uFillTx/>
                <a:latin typeface="+mj-lt"/>
                <a:ea typeface="+mn-ea"/>
                <a:cs typeface="Calibri" panose="020F0502020204030204" pitchFamily="34" charset="0"/>
              </a:rPr>
              <a:t>Pathogenic variants,   non-classic phenotype</a:t>
            </a:r>
          </a:p>
        </p:txBody>
      </p:sp>
      <p:sp>
        <p:nvSpPr>
          <p:cNvPr id="41" name="TextBox 40">
            <a:extLst>
              <a:ext uri="{FF2B5EF4-FFF2-40B4-BE49-F238E27FC236}">
                <a16:creationId xmlns:a16="http://schemas.microsoft.com/office/drawing/2014/main" id="{0E2AB217-69CB-4556-97DA-2312A08F2EFF}"/>
              </a:ext>
            </a:extLst>
          </p:cNvPr>
          <p:cNvSpPr txBox="1"/>
          <p:nvPr/>
        </p:nvSpPr>
        <p:spPr>
          <a:xfrm>
            <a:off x="813800" y="2631507"/>
            <a:ext cx="1560421" cy="276999"/>
          </a:xfrm>
          <a:prstGeom prst="rect">
            <a:avLst/>
          </a:prstGeom>
          <a:noFill/>
        </p:spPr>
        <p:txBody>
          <a:bodyPr wrap="square" lIns="0" tIns="0" rIns="0" bIns="0"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23004C"/>
                </a:solidFill>
                <a:effectLst/>
                <a:uLnTx/>
                <a:uFillTx/>
                <a:latin typeface="+mj-lt"/>
                <a:ea typeface="+mn-ea"/>
                <a:cs typeface="Calibri" panose="020F0502020204030204" pitchFamily="34" charset="0"/>
              </a:rPr>
              <a:t>Genetic variants of unclear significance (GVUS)</a:t>
            </a:r>
          </a:p>
        </p:txBody>
      </p:sp>
      <p:sp>
        <p:nvSpPr>
          <p:cNvPr id="42" name="TextBox 41">
            <a:extLst>
              <a:ext uri="{FF2B5EF4-FFF2-40B4-BE49-F238E27FC236}">
                <a16:creationId xmlns:a16="http://schemas.microsoft.com/office/drawing/2014/main" id="{4AE50050-623A-4D4B-A654-3C09A5600CF2}"/>
              </a:ext>
            </a:extLst>
          </p:cNvPr>
          <p:cNvSpPr txBox="1"/>
          <p:nvPr/>
        </p:nvSpPr>
        <p:spPr>
          <a:xfrm>
            <a:off x="877300" y="3172836"/>
            <a:ext cx="1242505" cy="276999"/>
          </a:xfrm>
          <a:prstGeom prst="rect">
            <a:avLst/>
          </a:prstGeom>
          <a:noFill/>
        </p:spPr>
        <p:txBody>
          <a:bodyPr wrap="square" lIns="0" tIns="0" rIns="0" bIns="0"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23004C"/>
                </a:solidFill>
                <a:effectLst/>
                <a:uLnTx/>
                <a:uFillTx/>
                <a:latin typeface="+mj-lt"/>
                <a:ea typeface="+mn-ea"/>
                <a:cs typeface="Calibri" panose="020F0502020204030204" pitchFamily="34" charset="0"/>
              </a:rPr>
              <a:t>Benign polymorphisms</a:t>
            </a:r>
          </a:p>
        </p:txBody>
      </p:sp>
      <p:sp>
        <p:nvSpPr>
          <p:cNvPr id="43" name="TextBox 42">
            <a:extLst>
              <a:ext uri="{FF2B5EF4-FFF2-40B4-BE49-F238E27FC236}">
                <a16:creationId xmlns:a16="http://schemas.microsoft.com/office/drawing/2014/main" id="{105C7409-43BC-4E86-96EA-5BE663F1E387}"/>
              </a:ext>
            </a:extLst>
          </p:cNvPr>
          <p:cNvSpPr txBox="1"/>
          <p:nvPr/>
        </p:nvSpPr>
        <p:spPr>
          <a:xfrm>
            <a:off x="4287880" y="1292616"/>
            <a:ext cx="1417037" cy="692497"/>
          </a:xfrm>
          <a:prstGeom prst="rect">
            <a:avLst/>
          </a:prstGeom>
          <a:noFill/>
        </p:spPr>
        <p:txBody>
          <a:bodyPr wrap="square" lIns="0" tIns="0" rIns="0" bIns="0" rtlCol="0">
            <a:spAutoFit/>
          </a:bodyPr>
          <a:lstStyle>
            <a:defPPr>
              <a:defRPr lang="en-US"/>
            </a:defPPr>
            <a:lvl1pPr defTabSz="685783">
              <a:defRPr sz="800" kern="0">
                <a:solidFill>
                  <a:schemeClr val="accent1"/>
                </a:solidFill>
                <a:latin typeface="+mj-lt"/>
                <a:cs typeface="Calibri" panose="020F0502020204030204" pitchFamily="34" charset="0"/>
              </a:defRPr>
            </a:lvl1p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23004C"/>
                </a:solidFill>
                <a:effectLst/>
                <a:uLnTx/>
                <a:uFillTx/>
                <a:ea typeface="+mn-ea"/>
                <a:cs typeface="Calibri" panose="020F0502020204030204" pitchFamily="34" charset="0"/>
              </a:rPr>
              <a:t>E.g. nonsense (p.R227X, p.R220X, p.R342X), frameshift, deletion, and many missense variants</a:t>
            </a:r>
          </a:p>
        </p:txBody>
      </p:sp>
      <p:sp>
        <p:nvSpPr>
          <p:cNvPr id="44" name="Up Arrow 44">
            <a:extLst>
              <a:ext uri="{FF2B5EF4-FFF2-40B4-BE49-F238E27FC236}">
                <a16:creationId xmlns:a16="http://schemas.microsoft.com/office/drawing/2014/main" id="{1400295B-16D7-46ED-A194-175EAA7CB58C}"/>
              </a:ext>
            </a:extLst>
          </p:cNvPr>
          <p:cNvSpPr/>
          <p:nvPr/>
        </p:nvSpPr>
        <p:spPr>
          <a:xfrm>
            <a:off x="327025" y="1182860"/>
            <a:ext cx="335756" cy="2328304"/>
          </a:xfrm>
          <a:prstGeom prst="upArrow">
            <a:avLst>
              <a:gd name="adj1" fmla="val 54591"/>
              <a:gd name="adj2" fmla="val 66674"/>
            </a:avLst>
          </a:prstGeom>
          <a:gradFill>
            <a:gsLst>
              <a:gs pos="0">
                <a:srgbClr val="00B050"/>
              </a:gs>
              <a:gs pos="39000">
                <a:srgbClr val="FFC000"/>
              </a:gs>
              <a:gs pos="100000">
                <a:srgbClr val="ED5B43">
                  <a:shade val="94000"/>
                  <a:satMod val="135000"/>
                </a:srgbClr>
              </a:gs>
            </a:gsLst>
            <a:lin ang="16200000" scaled="0"/>
          </a:gradFill>
          <a:ln w="25400" cap="flat" cmpd="sng" algn="ctr">
            <a:noFill/>
            <a:prstDash val="solid"/>
          </a:ln>
          <a:effectLst/>
        </p:spPr>
        <p:txBody>
          <a:bodyPr vert="vert270"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mj-lt"/>
                <a:ea typeface="+mn-ea"/>
                <a:cs typeface="Calibri" panose="020F0502020204030204" pitchFamily="34" charset="0"/>
              </a:rPr>
              <a:t>VARIANT SEVERITY</a:t>
            </a:r>
          </a:p>
        </p:txBody>
      </p:sp>
      <p:sp>
        <p:nvSpPr>
          <p:cNvPr id="48" name="Left-Right Arrow 37">
            <a:extLst>
              <a:ext uri="{FF2B5EF4-FFF2-40B4-BE49-F238E27FC236}">
                <a16:creationId xmlns:a16="http://schemas.microsoft.com/office/drawing/2014/main" id="{D3CE0ED5-856C-4967-BF27-DD89A6000520}"/>
              </a:ext>
            </a:extLst>
          </p:cNvPr>
          <p:cNvSpPr/>
          <p:nvPr/>
        </p:nvSpPr>
        <p:spPr>
          <a:xfrm>
            <a:off x="1903906" y="3863633"/>
            <a:ext cx="3463115" cy="289315"/>
          </a:xfrm>
          <a:prstGeom prst="leftRightArrow">
            <a:avLst>
              <a:gd name="adj1" fmla="val 63532"/>
              <a:gd name="adj2" fmla="val 50000"/>
            </a:avLst>
          </a:prstGeom>
          <a:solidFill>
            <a:schemeClr val="accent1"/>
          </a:solidFill>
          <a:ln w="9525" cap="flat" cmpd="sng" algn="ctr">
            <a:noFill/>
            <a:prstDash val="solid"/>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FFFFFF"/>
                </a:solidFill>
                <a:effectLst/>
                <a:uLnTx/>
                <a:uFillTx/>
                <a:latin typeface="+mj-lt"/>
                <a:ea typeface="+mn-ea"/>
                <a:cs typeface="Calibri" panose="020F0502020204030204" pitchFamily="34" charset="0"/>
              </a:rPr>
              <a:t>PREVALENCE</a:t>
            </a:r>
          </a:p>
        </p:txBody>
      </p:sp>
      <p:sp>
        <p:nvSpPr>
          <p:cNvPr id="50" name="Text Placeholder 8">
            <a:extLst>
              <a:ext uri="{FF2B5EF4-FFF2-40B4-BE49-F238E27FC236}">
                <a16:creationId xmlns:a16="http://schemas.microsoft.com/office/drawing/2014/main" id="{6577CE78-ABF3-44A0-8970-0DFBE2498F98}"/>
              </a:ext>
            </a:extLst>
          </p:cNvPr>
          <p:cNvSpPr txBox="1">
            <a:spLocks/>
          </p:cNvSpPr>
          <p:nvPr/>
        </p:nvSpPr>
        <p:spPr>
          <a:xfrm>
            <a:off x="5753100" y="1201579"/>
            <a:ext cx="3070225" cy="2875121"/>
          </a:xfrm>
          <a:prstGeom prst="rect">
            <a:avLst/>
          </a:prstGeom>
          <a:solidFill>
            <a:schemeClr val="accent1"/>
          </a:solidFill>
          <a:ln>
            <a:noFill/>
          </a:ln>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lvl="1" indent="-182880" defTabSz="914400">
              <a:lnSpc>
                <a:spcPct val="100000"/>
              </a:lnSpc>
              <a:spcBef>
                <a:spcPts val="300"/>
              </a:spcBef>
              <a:spcAft>
                <a:spcPts val="300"/>
              </a:spcAft>
              <a:buClrTx/>
              <a:buBlip>
                <a:blip r:embed="rId4"/>
              </a:buBlip>
              <a:defRPr/>
            </a:pPr>
            <a:r>
              <a:rPr lang="en-US" sz="1000" dirty="0">
                <a:solidFill>
                  <a:schemeClr val="bg1"/>
                </a:solidFill>
                <a:latin typeface="+mj-lt"/>
                <a:ea typeface="+mn-ea"/>
                <a:cs typeface="Arial"/>
              </a:rPr>
              <a:t>Genotype–phenotype correlation in Fabry disease is variable</a:t>
            </a:r>
          </a:p>
          <a:p>
            <a:pPr marL="365760" lvl="1" indent="-182880" defTabSz="914400">
              <a:lnSpc>
                <a:spcPct val="100000"/>
              </a:lnSpc>
              <a:spcBef>
                <a:spcPts val="300"/>
              </a:spcBef>
              <a:spcAft>
                <a:spcPts val="300"/>
              </a:spcAft>
              <a:buClrTx/>
              <a:buBlip>
                <a:blip r:embed="rId4"/>
              </a:buBlip>
              <a:defRPr/>
            </a:pPr>
            <a:r>
              <a:rPr lang="en-US" sz="1000" dirty="0">
                <a:solidFill>
                  <a:schemeClr val="bg1"/>
                </a:solidFill>
                <a:latin typeface="+mj-lt"/>
                <a:ea typeface="+mn-ea"/>
                <a:cs typeface="Arial"/>
              </a:rPr>
              <a:t>Some variants are reliably </a:t>
            </a:r>
            <a:br>
              <a:rPr lang="en-US" sz="1000" dirty="0">
                <a:solidFill>
                  <a:schemeClr val="bg1"/>
                </a:solidFill>
                <a:latin typeface="+mj-lt"/>
                <a:ea typeface="+mn-ea"/>
                <a:cs typeface="Arial"/>
              </a:rPr>
            </a:br>
            <a:r>
              <a:rPr lang="en-US" sz="1000" dirty="0">
                <a:solidFill>
                  <a:schemeClr val="bg1"/>
                </a:solidFill>
                <a:latin typeface="+mj-lt"/>
                <a:ea typeface="+mn-ea"/>
                <a:cs typeface="Arial"/>
              </a:rPr>
              <a:t>associated with classic, </a:t>
            </a:r>
            <a:br>
              <a:rPr lang="en-US" sz="1000" dirty="0">
                <a:solidFill>
                  <a:schemeClr val="bg1"/>
                </a:solidFill>
                <a:latin typeface="+mj-lt"/>
                <a:ea typeface="+mn-ea"/>
                <a:cs typeface="Arial"/>
              </a:rPr>
            </a:br>
            <a:r>
              <a:rPr lang="en-US" sz="1000" dirty="0">
                <a:solidFill>
                  <a:schemeClr val="bg1"/>
                </a:solidFill>
                <a:latin typeface="+mj-lt"/>
                <a:ea typeface="+mn-ea"/>
                <a:cs typeface="Arial"/>
              </a:rPr>
              <a:t>non-classic, or benign phenotypes</a:t>
            </a:r>
          </a:p>
          <a:p>
            <a:pPr marL="365760" lvl="1" indent="-182880" defTabSz="914400">
              <a:lnSpc>
                <a:spcPct val="100000"/>
              </a:lnSpc>
              <a:spcBef>
                <a:spcPts val="300"/>
              </a:spcBef>
              <a:spcAft>
                <a:spcPts val="300"/>
              </a:spcAft>
              <a:buClrTx/>
              <a:buBlip>
                <a:blip r:embed="rId4"/>
              </a:buBlip>
              <a:defRPr/>
            </a:pPr>
            <a:r>
              <a:rPr lang="en-US" sz="1000" dirty="0">
                <a:solidFill>
                  <a:schemeClr val="bg1"/>
                </a:solidFill>
                <a:latin typeface="+mj-lt"/>
                <a:ea typeface="+mn-ea"/>
                <a:cs typeface="Arial"/>
              </a:rPr>
              <a:t>Other </a:t>
            </a:r>
            <a:r>
              <a:rPr lang="en-US" sz="1000" i="1" dirty="0">
                <a:solidFill>
                  <a:schemeClr val="bg1"/>
                </a:solidFill>
                <a:latin typeface="+mj-lt"/>
                <a:ea typeface="+mn-ea"/>
                <a:cs typeface="Arial"/>
              </a:rPr>
              <a:t>GLA</a:t>
            </a:r>
            <a:r>
              <a:rPr lang="en-US" sz="1000" dirty="0">
                <a:solidFill>
                  <a:schemeClr val="bg1"/>
                </a:solidFill>
                <a:latin typeface="+mj-lt"/>
                <a:ea typeface="+mn-ea"/>
                <a:cs typeface="Arial"/>
              </a:rPr>
              <a:t> variants have unclear phenotypic significance (GVUS)</a:t>
            </a:r>
          </a:p>
          <a:p>
            <a:pPr marL="182880" lvl="1" indent="-182880" defTabSz="914400">
              <a:lnSpc>
                <a:spcPct val="100000"/>
              </a:lnSpc>
              <a:spcBef>
                <a:spcPts val="300"/>
              </a:spcBef>
              <a:spcAft>
                <a:spcPts val="300"/>
              </a:spcAft>
              <a:buClrTx/>
              <a:buBlip>
                <a:blip r:embed="rId4"/>
              </a:buBlip>
              <a:defRPr/>
            </a:pPr>
            <a:r>
              <a:rPr lang="en-US" sz="1000" dirty="0">
                <a:solidFill>
                  <a:schemeClr val="bg1"/>
                </a:solidFill>
                <a:latin typeface="+mj-lt"/>
                <a:ea typeface="+mn-ea"/>
                <a:cs typeface="Arial"/>
              </a:rPr>
              <a:t>Nonsense, consensus splice site, and most frameshift variants result in little or no </a:t>
            </a:r>
            <a:r>
              <a:rPr lang="el-GR" sz="1000" dirty="0">
                <a:solidFill>
                  <a:schemeClr val="bg1"/>
                </a:solidFill>
                <a:latin typeface="+mj-lt"/>
                <a:ea typeface="+mn-ea"/>
                <a:cs typeface="Arial"/>
              </a:rPr>
              <a:t>α-</a:t>
            </a:r>
            <a:r>
              <a:rPr lang="en-US" sz="1000" dirty="0">
                <a:solidFill>
                  <a:schemeClr val="bg1"/>
                </a:solidFill>
                <a:latin typeface="+mj-lt"/>
                <a:ea typeface="+mn-ea"/>
                <a:cs typeface="Arial"/>
              </a:rPr>
              <a:t>Gal A activity</a:t>
            </a:r>
          </a:p>
          <a:p>
            <a:pPr marL="365760" lvl="2" indent="-182880" defTabSz="914400">
              <a:lnSpc>
                <a:spcPct val="100000"/>
              </a:lnSpc>
              <a:spcBef>
                <a:spcPts val="300"/>
              </a:spcBef>
              <a:spcAft>
                <a:spcPts val="300"/>
              </a:spcAft>
              <a:buBlip>
                <a:blip r:embed="rId4"/>
              </a:buBlip>
              <a:defRPr/>
            </a:pPr>
            <a:r>
              <a:rPr lang="en-US" sz="1000" dirty="0">
                <a:solidFill>
                  <a:schemeClr val="bg1"/>
                </a:solidFill>
                <a:latin typeface="+mj-lt"/>
                <a:ea typeface="+mn-ea"/>
                <a:cs typeface="Arial"/>
              </a:rPr>
              <a:t>These variants are typically associated with classic Fabry disease</a:t>
            </a:r>
          </a:p>
          <a:p>
            <a:pPr marL="182880" lvl="1" indent="-182880" defTabSz="914400">
              <a:lnSpc>
                <a:spcPct val="100000"/>
              </a:lnSpc>
              <a:spcBef>
                <a:spcPts val="300"/>
              </a:spcBef>
              <a:spcAft>
                <a:spcPts val="300"/>
              </a:spcAft>
              <a:buClrTx/>
              <a:buBlip>
                <a:blip r:embed="rId4"/>
              </a:buBlip>
              <a:defRPr/>
            </a:pPr>
            <a:r>
              <a:rPr lang="en-US" sz="1000" dirty="0">
                <a:solidFill>
                  <a:schemeClr val="bg1"/>
                </a:solidFill>
                <a:latin typeface="+mj-lt"/>
                <a:ea typeface="+mn-ea"/>
                <a:cs typeface="Arial"/>
              </a:rPr>
              <a:t>Non-classic phenotype usually results from missense or splicing variants that have residual </a:t>
            </a:r>
            <a:r>
              <a:rPr lang="el-GR" sz="1000" dirty="0">
                <a:solidFill>
                  <a:schemeClr val="bg1"/>
                </a:solidFill>
                <a:latin typeface="+mj-lt"/>
                <a:ea typeface="+mn-ea"/>
                <a:cs typeface="Arial"/>
              </a:rPr>
              <a:t>α-</a:t>
            </a:r>
            <a:r>
              <a:rPr lang="en-US" sz="1000" dirty="0">
                <a:solidFill>
                  <a:schemeClr val="bg1"/>
                </a:solidFill>
                <a:latin typeface="+mj-lt"/>
                <a:ea typeface="+mn-ea"/>
                <a:cs typeface="Arial"/>
              </a:rPr>
              <a:t>Gal A enzyme activity</a:t>
            </a:r>
          </a:p>
        </p:txBody>
      </p:sp>
      <p:cxnSp>
        <p:nvCxnSpPr>
          <p:cNvPr id="51" name="Straight Connector 50">
            <a:extLst>
              <a:ext uri="{FF2B5EF4-FFF2-40B4-BE49-F238E27FC236}">
                <a16:creationId xmlns:a16="http://schemas.microsoft.com/office/drawing/2014/main" id="{93CA9E32-83BF-422C-A533-3A0CB78AC48A}"/>
              </a:ext>
            </a:extLst>
          </p:cNvPr>
          <p:cNvCxnSpPr>
            <a:cxnSpLocks/>
          </p:cNvCxnSpPr>
          <p:nvPr/>
        </p:nvCxnSpPr>
        <p:spPr>
          <a:xfrm>
            <a:off x="3788251" y="1569615"/>
            <a:ext cx="340043" cy="0"/>
          </a:xfrm>
          <a:prstGeom prst="line">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F285850-5E8C-4A64-8B51-B9B8F915761D}"/>
              </a:ext>
            </a:extLst>
          </p:cNvPr>
          <p:cNvSpPr txBox="1"/>
          <p:nvPr/>
        </p:nvSpPr>
        <p:spPr>
          <a:xfrm>
            <a:off x="7452440" y="4792820"/>
            <a:ext cx="1357085" cy="276999"/>
          </a:xfrm>
          <a:prstGeom prst="rect">
            <a:avLst/>
          </a:prstGeom>
          <a:solidFill>
            <a:schemeClr val="bg2"/>
          </a:solidFill>
        </p:spPr>
        <p:txBody>
          <a:bodyPr wrap="square" rtlCol="0">
            <a:spAutoFit/>
          </a:bodyPr>
          <a:lstStyle/>
          <a:p>
            <a:r>
              <a:rPr lang="en-US" sz="600" dirty="0"/>
              <a:t>MAT-US-2100520 v2.0-P</a:t>
            </a:r>
          </a:p>
          <a:p>
            <a:r>
              <a:rPr lang="en-US" sz="600" dirty="0"/>
              <a:t>Expiration Date: 1/25/2025</a:t>
            </a:r>
          </a:p>
        </p:txBody>
      </p:sp>
      <p:sp>
        <p:nvSpPr>
          <p:cNvPr id="22" name="TextBox 21">
            <a:extLst>
              <a:ext uri="{FF2B5EF4-FFF2-40B4-BE49-F238E27FC236}">
                <a16:creationId xmlns:a16="http://schemas.microsoft.com/office/drawing/2014/main" id="{E0AF97E9-50BE-4E50-B340-30D15AA82482}"/>
              </a:ext>
            </a:extLst>
          </p:cNvPr>
          <p:cNvSpPr txBox="1"/>
          <p:nvPr/>
        </p:nvSpPr>
        <p:spPr>
          <a:xfrm>
            <a:off x="7449488" y="4778018"/>
            <a:ext cx="1357085"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3" name="Slide Number Placeholder 2">
            <a:extLst>
              <a:ext uri="{FF2B5EF4-FFF2-40B4-BE49-F238E27FC236}">
                <a16:creationId xmlns:a16="http://schemas.microsoft.com/office/drawing/2014/main" id="{F5783801-8499-4382-94F7-5D065796F092}"/>
              </a:ext>
            </a:extLst>
          </p:cNvPr>
          <p:cNvSpPr txBox="1">
            <a:spLocks/>
          </p:cNvSpPr>
          <p:nvPr/>
        </p:nvSpPr>
        <p:spPr>
          <a:xfrm>
            <a:off x="8676667" y="4860938"/>
            <a:ext cx="265715" cy="205121"/>
          </a:xfrm>
          <a:prstGeom prst="rect">
            <a:avLst/>
          </a:prstGeom>
        </p:spPr>
        <p:txBody>
          <a:bodyPr vert="horz" lIns="0" tIns="0" rIns="0" bIns="0" rtlCol="0" anchor="ctr"/>
          <a:lstStyle>
            <a:defPPr>
              <a:defRPr lang="en-US"/>
            </a:defPPr>
            <a:lvl1pPr marL="0" algn="r" defTabSz="457200" rtl="0" eaLnBrk="1" latinLnBrk="0" hangingPunct="1">
              <a:defRPr sz="6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54B0F7-55DD-40D6-B7F4-70B586885C0B}" type="slidenum">
              <a:rPr lang="en-US" smtClean="0"/>
              <a:pPr/>
              <a:t>7</a:t>
            </a:fld>
            <a:endParaRPr lang="en-US" dirty="0"/>
          </a:p>
        </p:txBody>
      </p:sp>
      <p:sp>
        <p:nvSpPr>
          <p:cNvPr id="24" name="TextBox 23">
            <a:extLst>
              <a:ext uri="{FF2B5EF4-FFF2-40B4-BE49-F238E27FC236}">
                <a16:creationId xmlns:a16="http://schemas.microsoft.com/office/drawing/2014/main" id="{263B2606-D539-41B6-98E6-BAD9617AA716}"/>
              </a:ext>
            </a:extLst>
          </p:cNvPr>
          <p:cNvSpPr txBox="1"/>
          <p:nvPr/>
        </p:nvSpPr>
        <p:spPr>
          <a:xfrm>
            <a:off x="7459315"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4" name="TextBox 3">
            <a:extLst>
              <a:ext uri="{FF2B5EF4-FFF2-40B4-BE49-F238E27FC236}">
                <a16:creationId xmlns:a16="http://schemas.microsoft.com/office/drawing/2014/main" id="{116E4928-B8A0-E7D9-E4C9-A74BAD803A81}"/>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939425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5D292BB-7D89-40C1-898D-7B2D295F088F}"/>
              </a:ext>
            </a:extLst>
          </p:cNvPr>
          <p:cNvSpPr>
            <a:spLocks noGrp="1"/>
          </p:cNvSpPr>
          <p:nvPr>
            <p:ph type="ftr" sz="quarter" idx="15"/>
          </p:nvPr>
        </p:nvSpPr>
        <p:spPr>
          <a:xfrm>
            <a:off x="2054317" y="5021341"/>
            <a:ext cx="4844338" cy="127750"/>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all" spc="0" normalizeH="0" baseline="0" noProof="0" dirty="0">
                <a:ln>
                  <a:noFill/>
                </a:ln>
                <a:solidFill>
                  <a:prstClr val="black"/>
                </a:solidFill>
                <a:effectLst/>
                <a:uLnTx/>
                <a:uFillTx/>
                <a:latin typeface="Verdana" panose="020B0604030504040204" pitchFamily="34" charset="0"/>
                <a:ea typeface="Verdana" panose="020B0604030504040204" pitchFamily="34" charset="0"/>
              </a:rPr>
              <a:t>For use by medical for scientific and medical discussions only. Do not photograph, copy or distribute.</a:t>
            </a:r>
          </a:p>
        </p:txBody>
      </p:sp>
      <p:sp>
        <p:nvSpPr>
          <p:cNvPr id="6" name="Title 5">
            <a:extLst>
              <a:ext uri="{FF2B5EF4-FFF2-40B4-BE49-F238E27FC236}">
                <a16:creationId xmlns:a16="http://schemas.microsoft.com/office/drawing/2014/main" id="{F5981E3B-DC69-4B0F-B3E9-98077163079B}"/>
              </a:ext>
            </a:extLst>
          </p:cNvPr>
          <p:cNvSpPr>
            <a:spLocks noGrp="1"/>
          </p:cNvSpPr>
          <p:nvPr>
            <p:ph type="title"/>
          </p:nvPr>
        </p:nvSpPr>
        <p:spPr>
          <a:xfrm>
            <a:off x="273143" y="278090"/>
            <a:ext cx="8485200" cy="561185"/>
          </a:xfrm>
        </p:spPr>
        <p:txBody>
          <a:bodyPr>
            <a:noAutofit/>
          </a:bodyPr>
          <a:lstStyle/>
          <a:p>
            <a:r>
              <a:rPr lang="en-US" dirty="0"/>
              <a:t>Biochemical Pathophysiology</a:t>
            </a:r>
          </a:p>
        </p:txBody>
      </p:sp>
      <p:sp>
        <p:nvSpPr>
          <p:cNvPr id="7" name="Text Placeholder 6">
            <a:extLst>
              <a:ext uri="{FF2B5EF4-FFF2-40B4-BE49-F238E27FC236}">
                <a16:creationId xmlns:a16="http://schemas.microsoft.com/office/drawing/2014/main" id="{494DFA5D-D472-4D2E-B9B0-2E6507CA2BFD}"/>
              </a:ext>
            </a:extLst>
          </p:cNvPr>
          <p:cNvSpPr>
            <a:spLocks noGrp="1"/>
          </p:cNvSpPr>
          <p:nvPr>
            <p:ph type="body" sz="quarter" idx="23"/>
          </p:nvPr>
        </p:nvSpPr>
        <p:spPr>
          <a:xfrm>
            <a:off x="1266563" y="4654720"/>
            <a:ext cx="6086588" cy="302323"/>
          </a:xfrm>
        </p:spPr>
        <p:txBody>
          <a:bodyPr/>
          <a:lstStyle/>
          <a:p>
            <a:br>
              <a:rPr lang="da-DK" sz="500" dirty="0"/>
            </a:br>
            <a:r>
              <a:rPr lang="da-DK" sz="500" dirty="0"/>
              <a:t>1.</a:t>
            </a:r>
            <a:r>
              <a:rPr lang="en-GB" sz="500" dirty="0">
                <a:solidFill>
                  <a:schemeClr val="bg2">
                    <a:lumMod val="25000"/>
                  </a:schemeClr>
                </a:solidFill>
              </a:rPr>
              <a:t> Wilcox WR, et al. Mol Genet </a:t>
            </a:r>
            <a:r>
              <a:rPr lang="en-GB" sz="500" dirty="0" err="1">
                <a:solidFill>
                  <a:schemeClr val="bg2">
                    <a:lumMod val="25000"/>
                  </a:schemeClr>
                </a:solidFill>
              </a:rPr>
              <a:t>Metab</a:t>
            </a:r>
            <a:r>
              <a:rPr lang="en-GB" sz="500" dirty="0">
                <a:solidFill>
                  <a:schemeClr val="bg2">
                    <a:lumMod val="25000"/>
                  </a:schemeClr>
                </a:solidFill>
              </a:rPr>
              <a:t> 2008;93:112–128</a:t>
            </a:r>
            <a:r>
              <a:rPr lang="da-DK" sz="500" dirty="0"/>
              <a:t>; 2. NIH US National Library of Medicine https://ghr.nlm.nih.gov/gene/GLA#location. Accessed Dec 2020; 3. Weidemann F, et al. Ann Rev Med 2011;62:59–67; 4. Desnick RJ, et al. Ann Intern Med 2003;138:338–346; 5. Niemann M, et al. JACC Cardiovasc Imaging 2011;4:592–601; 6. Veloso VSP, et al. Nephron 2018;138:147–156; 7. Ortiz A, et al. Mol Genet Metab 2018;123:416–427; 8. </a:t>
            </a:r>
            <a:r>
              <a:rPr lang="da-DK" sz="500" noProof="0" dirty="0"/>
              <a:t>Waldek S, et al. Genet Med 2009;11:790–796; 9. Mehta A, et al. J Med Genet 2009;46:548–552.</a:t>
            </a:r>
            <a:endParaRPr lang="en-US" sz="500" dirty="0"/>
          </a:p>
          <a:p>
            <a:endParaRPr lang="da-DK" sz="500" dirty="0"/>
          </a:p>
        </p:txBody>
      </p:sp>
      <p:sp>
        <p:nvSpPr>
          <p:cNvPr id="31" name="Text Placeholder 8">
            <a:extLst>
              <a:ext uri="{FF2B5EF4-FFF2-40B4-BE49-F238E27FC236}">
                <a16:creationId xmlns:a16="http://schemas.microsoft.com/office/drawing/2014/main" id="{EB74604F-4898-4469-BF27-B551BD49224A}"/>
              </a:ext>
            </a:extLst>
          </p:cNvPr>
          <p:cNvSpPr txBox="1">
            <a:spLocks/>
          </p:cNvSpPr>
          <p:nvPr/>
        </p:nvSpPr>
        <p:spPr>
          <a:xfrm>
            <a:off x="6359731" y="808247"/>
            <a:ext cx="2494126" cy="3508572"/>
          </a:xfrm>
          <a:prstGeom prst="rect">
            <a:avLst/>
          </a:prstGeom>
          <a:solidFill>
            <a:schemeClr val="accent1"/>
          </a:solidFill>
        </p:spPr>
        <p:txBody>
          <a:bodyPr vert="horz" lIns="91440" tIns="91440" rIns="91440" bIns="91440" rtlCol="0">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2880" marR="0" lvl="0" indent="-182880" algn="l" defTabSz="914400" rtl="0" eaLnBrk="1" fontAlgn="auto" latinLnBrk="0" hangingPunct="1">
              <a:lnSpc>
                <a:spcPct val="100000"/>
              </a:lnSpc>
              <a:spcBef>
                <a:spcPts val="400"/>
              </a:spcBef>
              <a:spcAft>
                <a:spcPts val="400"/>
              </a:spcAft>
              <a:buClrTx/>
              <a:buSzTx/>
              <a:buBlip>
                <a:blip r:embed="rId4"/>
              </a:buBlip>
              <a:tabLst/>
              <a:defRPr/>
            </a:pPr>
            <a:r>
              <a:rPr kumimoji="0" lang="en-GB" sz="1100" b="0" i="1" u="none" strike="noStrike" kern="1200" cap="none" spc="0" normalizeH="0" baseline="0" noProof="0" dirty="0">
                <a:ln>
                  <a:noFill/>
                </a:ln>
                <a:solidFill>
                  <a:schemeClr val="bg1"/>
                </a:solidFill>
                <a:effectLst/>
                <a:uLnTx/>
                <a:uFillTx/>
                <a:latin typeface="+mj-lt"/>
                <a:ea typeface="+mn-ea"/>
                <a:cs typeface="Arial"/>
              </a:rPr>
              <a:t>GLA </a:t>
            </a:r>
            <a:r>
              <a:rPr lang="en-GB" sz="1100" dirty="0">
                <a:solidFill>
                  <a:schemeClr val="bg1"/>
                </a:solidFill>
                <a:latin typeface="+mj-lt"/>
                <a:cs typeface="Arial"/>
              </a:rPr>
              <a:t>variant</a:t>
            </a:r>
            <a:r>
              <a:rPr kumimoji="0" lang="en-GB" sz="1100" b="0" i="0" u="none" strike="noStrike" kern="1200" cap="none" spc="0" normalizeH="0" baseline="0" noProof="0" dirty="0">
                <a:ln>
                  <a:noFill/>
                </a:ln>
                <a:solidFill>
                  <a:schemeClr val="bg1"/>
                </a:solidFill>
                <a:effectLst/>
                <a:uLnTx/>
                <a:uFillTx/>
                <a:latin typeface="+mj-lt"/>
                <a:ea typeface="+mn-ea"/>
                <a:cs typeface="Arial"/>
              </a:rPr>
              <a:t>s affect α-Gal A by:</a:t>
            </a:r>
            <a:r>
              <a:rPr kumimoji="0" lang="en-GB" sz="1100" b="0" i="0" u="none" strike="noStrike" kern="1200" cap="none" spc="0" normalizeH="0" baseline="30000" noProof="0" dirty="0">
                <a:ln>
                  <a:noFill/>
                </a:ln>
                <a:solidFill>
                  <a:schemeClr val="bg1"/>
                </a:solidFill>
                <a:effectLst/>
                <a:uLnTx/>
                <a:uFillTx/>
                <a:latin typeface="+mj-lt"/>
                <a:ea typeface="+mn-ea"/>
                <a:cs typeface="Arial"/>
              </a:rPr>
              <a:t>10</a:t>
            </a:r>
            <a:endParaRPr kumimoji="0" lang="en-GB" sz="1100" b="0" i="0" u="none" strike="noStrike" kern="1200" cap="none" spc="0" normalizeH="0" baseline="0" noProof="0" dirty="0">
              <a:ln>
                <a:noFill/>
              </a:ln>
              <a:solidFill>
                <a:schemeClr val="bg1"/>
              </a:solidFill>
              <a:effectLst/>
              <a:uLnTx/>
              <a:uFillTx/>
              <a:latin typeface="+mj-lt"/>
              <a:ea typeface="+mn-ea"/>
              <a:cs typeface="Arial"/>
            </a:endParaRP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Reducing its stability</a:t>
            </a: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Altering active site functionality</a:t>
            </a: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Altering its specificity</a:t>
            </a:r>
          </a:p>
          <a:p>
            <a:pPr marL="182880" marR="0" lvl="0" indent="-18288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Accumulation of GL-3 occurs due to reduced/absent/non-functioning </a:t>
            </a:r>
            <a:br>
              <a:rPr kumimoji="0" lang="en-GB" sz="1100" b="0" i="0" u="none" strike="noStrike" kern="1200" cap="none" spc="0" normalizeH="0" baseline="0" noProof="0" dirty="0">
                <a:ln>
                  <a:noFill/>
                </a:ln>
                <a:solidFill>
                  <a:schemeClr val="bg1"/>
                </a:solidFill>
                <a:effectLst/>
                <a:uLnTx/>
                <a:uFillTx/>
                <a:latin typeface="+mj-lt"/>
                <a:ea typeface="+mn-ea"/>
                <a:cs typeface="Arial"/>
              </a:rPr>
            </a:br>
            <a:r>
              <a:rPr kumimoji="0" lang="en-GB" sz="1100" b="0" i="0" u="none" strike="noStrike" kern="1200" cap="none" spc="0" normalizeH="0" baseline="0" noProof="0" dirty="0">
                <a:ln>
                  <a:noFill/>
                </a:ln>
                <a:solidFill>
                  <a:schemeClr val="bg1"/>
                </a:solidFill>
                <a:effectLst/>
                <a:uLnTx/>
                <a:uFillTx/>
                <a:latin typeface="+mj-lt"/>
                <a:ea typeface="+mn-ea"/>
                <a:cs typeface="Arial"/>
              </a:rPr>
              <a:t>α-Gal A, leading to:</a:t>
            </a:r>
            <a:r>
              <a:rPr kumimoji="0" lang="en-GB" sz="1100" b="0" i="0" u="none" strike="noStrike" kern="1200" cap="none" spc="0" normalizeH="0" baseline="30000" noProof="0" dirty="0">
                <a:ln>
                  <a:noFill/>
                </a:ln>
                <a:solidFill>
                  <a:schemeClr val="bg1"/>
                </a:solidFill>
                <a:effectLst/>
                <a:uLnTx/>
                <a:uFillTx/>
                <a:latin typeface="+mj-lt"/>
                <a:ea typeface="+mn-ea"/>
                <a:cs typeface="Arial"/>
              </a:rPr>
              <a:t>5–7</a:t>
            </a:r>
            <a:endParaRPr kumimoji="0" lang="en-GB" sz="1100" b="0" i="0" u="none" strike="noStrike" kern="1200" cap="none" spc="0" normalizeH="0" baseline="0" noProof="0" dirty="0">
              <a:ln>
                <a:noFill/>
              </a:ln>
              <a:solidFill>
                <a:schemeClr val="bg1"/>
              </a:solidFill>
              <a:effectLst/>
              <a:uLnTx/>
              <a:uFillTx/>
              <a:latin typeface="+mj-lt"/>
              <a:ea typeface="+mn-ea"/>
              <a:cs typeface="Arial"/>
            </a:endParaRP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Cellular and tissue damage</a:t>
            </a: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Inflammation</a:t>
            </a: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Immune response</a:t>
            </a:r>
          </a:p>
          <a:p>
            <a:pPr marL="365760" marR="0" lvl="1" indent="-180000" algn="l" defTabSz="914400" rtl="0" eaLnBrk="1" fontAlgn="auto" latinLnBrk="0" hangingPunct="1">
              <a:lnSpc>
                <a:spcPct val="100000"/>
              </a:lnSpc>
              <a:spcBef>
                <a:spcPts val="400"/>
              </a:spcBef>
              <a:spcAft>
                <a:spcPts val="400"/>
              </a:spcAft>
              <a:buClrTx/>
              <a:buSzTx/>
              <a:buBlip>
                <a:blip r:embed="rId4"/>
              </a:buBlip>
              <a:tabLst/>
              <a:defRPr/>
            </a:pPr>
            <a:r>
              <a:rPr kumimoji="0" lang="en-GB" sz="1100" b="0" i="0" u="none" strike="noStrike" kern="1200" cap="none" spc="0" normalizeH="0" baseline="0" noProof="0" dirty="0">
                <a:ln>
                  <a:noFill/>
                </a:ln>
                <a:solidFill>
                  <a:schemeClr val="bg1"/>
                </a:solidFill>
                <a:effectLst/>
                <a:uLnTx/>
                <a:uFillTx/>
                <a:latin typeface="+mj-lt"/>
                <a:ea typeface="+mn-ea"/>
                <a:cs typeface="Arial"/>
              </a:rPr>
              <a:t>Fibrosis</a:t>
            </a:r>
          </a:p>
        </p:txBody>
      </p:sp>
      <p:sp>
        <p:nvSpPr>
          <p:cNvPr id="33" name="Text Placeholder 4">
            <a:extLst>
              <a:ext uri="{FF2B5EF4-FFF2-40B4-BE49-F238E27FC236}">
                <a16:creationId xmlns:a16="http://schemas.microsoft.com/office/drawing/2014/main" id="{77B3EAAC-0ADD-48A5-A2DE-283A9EEAF1EE}"/>
              </a:ext>
            </a:extLst>
          </p:cNvPr>
          <p:cNvSpPr txBox="1">
            <a:spLocks/>
          </p:cNvSpPr>
          <p:nvPr/>
        </p:nvSpPr>
        <p:spPr>
          <a:xfrm>
            <a:off x="2149831" y="835034"/>
            <a:ext cx="3721281" cy="235984"/>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X-linked, but 69.4% of females report signs and symptoms of Fabry Disease</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1</a:t>
            </a:r>
          </a:p>
        </p:txBody>
      </p:sp>
      <p:sp>
        <p:nvSpPr>
          <p:cNvPr id="37" name="Rectangle 36">
            <a:extLst>
              <a:ext uri="{FF2B5EF4-FFF2-40B4-BE49-F238E27FC236}">
                <a16:creationId xmlns:a16="http://schemas.microsoft.com/office/drawing/2014/main" id="{655E3CB2-9A80-485D-B291-77D6D0CF35E1}"/>
              </a:ext>
            </a:extLst>
          </p:cNvPr>
          <p:cNvSpPr>
            <a:spLocks/>
          </p:cNvSpPr>
          <p:nvPr/>
        </p:nvSpPr>
        <p:spPr>
          <a:xfrm>
            <a:off x="327026" y="808247"/>
            <a:ext cx="1781174" cy="3023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Variant in </a:t>
            </a:r>
            <a:r>
              <a:rPr kumimoji="0" lang="en-US" sz="1050" b="1" i="1" u="none" strike="noStrike" kern="1200" cap="none" spc="0" normalizeH="0" baseline="0" noProof="0" dirty="0">
                <a:ln>
                  <a:noFill/>
                </a:ln>
                <a:solidFill>
                  <a:prstClr val="white"/>
                </a:solidFill>
                <a:effectLst/>
                <a:uLnTx/>
                <a:uFillTx/>
                <a:latin typeface="+mj-lt"/>
                <a:ea typeface="+mn-ea"/>
                <a:cs typeface="+mn-cs"/>
              </a:rPr>
              <a:t>GLA</a:t>
            </a:r>
          </a:p>
        </p:txBody>
      </p:sp>
      <p:sp>
        <p:nvSpPr>
          <p:cNvPr id="38" name="Text Placeholder 4">
            <a:extLst>
              <a:ext uri="{FF2B5EF4-FFF2-40B4-BE49-F238E27FC236}">
                <a16:creationId xmlns:a16="http://schemas.microsoft.com/office/drawing/2014/main" id="{69596CF6-EBE0-4EAF-8EB4-D46CF8A8CD4E}"/>
              </a:ext>
            </a:extLst>
          </p:cNvPr>
          <p:cNvSpPr txBox="1">
            <a:spLocks/>
          </p:cNvSpPr>
          <p:nvPr/>
        </p:nvSpPr>
        <p:spPr>
          <a:xfrm>
            <a:off x="2149831" y="1287097"/>
            <a:ext cx="3721281" cy="235984"/>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Responsible for breaking down GL-3</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2</a:t>
            </a:r>
          </a:p>
        </p:txBody>
      </p:sp>
      <p:sp>
        <p:nvSpPr>
          <p:cNvPr id="39" name="Rectangle 38">
            <a:extLst>
              <a:ext uri="{FF2B5EF4-FFF2-40B4-BE49-F238E27FC236}">
                <a16:creationId xmlns:a16="http://schemas.microsoft.com/office/drawing/2014/main" id="{4FBDB775-822A-4468-9364-F8987A626685}"/>
              </a:ext>
            </a:extLst>
          </p:cNvPr>
          <p:cNvSpPr>
            <a:spLocks/>
          </p:cNvSpPr>
          <p:nvPr/>
        </p:nvSpPr>
        <p:spPr>
          <a:xfrm>
            <a:off x="308544" y="1275590"/>
            <a:ext cx="1781174" cy="3023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Deficiency of </a:t>
            </a:r>
            <a:r>
              <a:rPr kumimoji="0" lang="el-GR" sz="1050" b="1" i="0" u="none" strike="noStrike" kern="1200" cap="none" spc="0" normalizeH="0" baseline="0" noProof="0" dirty="0">
                <a:ln>
                  <a:noFill/>
                </a:ln>
                <a:solidFill>
                  <a:prstClr val="white"/>
                </a:solidFill>
                <a:effectLst/>
                <a:uLnTx/>
                <a:uFillTx/>
                <a:latin typeface="+mj-lt"/>
                <a:ea typeface="+mn-ea"/>
                <a:cs typeface="+mn-cs"/>
              </a:rPr>
              <a:t>α-</a:t>
            </a:r>
            <a:r>
              <a:rPr kumimoji="0" lang="en-US" sz="1050" b="1" i="0" u="none" strike="noStrike" kern="1200" cap="none" spc="0" normalizeH="0" baseline="0" noProof="0" dirty="0">
                <a:ln>
                  <a:noFill/>
                </a:ln>
                <a:solidFill>
                  <a:prstClr val="white"/>
                </a:solidFill>
                <a:effectLst/>
                <a:uLnTx/>
                <a:uFillTx/>
                <a:latin typeface="+mj-lt"/>
                <a:ea typeface="+mn-ea"/>
                <a:cs typeface="+mn-cs"/>
              </a:rPr>
              <a:t>Gal A</a:t>
            </a:r>
          </a:p>
        </p:txBody>
      </p:sp>
      <p:sp>
        <p:nvSpPr>
          <p:cNvPr id="42" name="Text Placeholder 4">
            <a:extLst>
              <a:ext uri="{FF2B5EF4-FFF2-40B4-BE49-F238E27FC236}">
                <a16:creationId xmlns:a16="http://schemas.microsoft.com/office/drawing/2014/main" id="{DF91CD0A-9B49-4358-B0D9-C0E778C0E90B}"/>
              </a:ext>
            </a:extLst>
          </p:cNvPr>
          <p:cNvSpPr txBox="1">
            <a:spLocks/>
          </p:cNvSpPr>
          <p:nvPr/>
        </p:nvSpPr>
        <p:spPr>
          <a:xfrm>
            <a:off x="2099902" y="1750672"/>
            <a:ext cx="3721281" cy="235984"/>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Starts before birth</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3</a:t>
            </a:r>
          </a:p>
        </p:txBody>
      </p:sp>
      <p:sp>
        <p:nvSpPr>
          <p:cNvPr id="43" name="Rectangle 42">
            <a:extLst>
              <a:ext uri="{FF2B5EF4-FFF2-40B4-BE49-F238E27FC236}">
                <a16:creationId xmlns:a16="http://schemas.microsoft.com/office/drawing/2014/main" id="{FA41D59D-DE89-476C-BA0A-1C7167E6D72D}"/>
              </a:ext>
            </a:extLst>
          </p:cNvPr>
          <p:cNvSpPr>
            <a:spLocks/>
          </p:cNvSpPr>
          <p:nvPr/>
        </p:nvSpPr>
        <p:spPr>
          <a:xfrm>
            <a:off x="327026" y="1743684"/>
            <a:ext cx="1781174" cy="3023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GL-3 accumulation</a:t>
            </a:r>
          </a:p>
        </p:txBody>
      </p:sp>
      <p:sp>
        <p:nvSpPr>
          <p:cNvPr id="45" name="Text Placeholder 4">
            <a:extLst>
              <a:ext uri="{FF2B5EF4-FFF2-40B4-BE49-F238E27FC236}">
                <a16:creationId xmlns:a16="http://schemas.microsoft.com/office/drawing/2014/main" id="{C5CA2C38-BF59-4158-83B2-20F5C6F38252}"/>
              </a:ext>
            </a:extLst>
          </p:cNvPr>
          <p:cNvSpPr txBox="1">
            <a:spLocks/>
          </p:cNvSpPr>
          <p:nvPr/>
        </p:nvSpPr>
        <p:spPr>
          <a:xfrm>
            <a:off x="2099903" y="2697066"/>
            <a:ext cx="3721281" cy="235984"/>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Occurs before overt clinical signs</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5,6</a:t>
            </a:r>
          </a:p>
        </p:txBody>
      </p:sp>
      <p:sp>
        <p:nvSpPr>
          <p:cNvPr id="46" name="Rectangle 45">
            <a:extLst>
              <a:ext uri="{FF2B5EF4-FFF2-40B4-BE49-F238E27FC236}">
                <a16:creationId xmlns:a16="http://schemas.microsoft.com/office/drawing/2014/main" id="{616B421B-6391-4115-969A-E5542D5D31D1}"/>
              </a:ext>
            </a:extLst>
          </p:cNvPr>
          <p:cNvSpPr>
            <a:spLocks/>
          </p:cNvSpPr>
          <p:nvPr/>
        </p:nvSpPr>
        <p:spPr>
          <a:xfrm>
            <a:off x="273143" y="2648294"/>
            <a:ext cx="1781174" cy="3565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Tissue damage/fibrosis</a:t>
            </a:r>
          </a:p>
        </p:txBody>
      </p:sp>
      <p:sp>
        <p:nvSpPr>
          <p:cNvPr id="48" name="Text Placeholder 4">
            <a:extLst>
              <a:ext uri="{FF2B5EF4-FFF2-40B4-BE49-F238E27FC236}">
                <a16:creationId xmlns:a16="http://schemas.microsoft.com/office/drawing/2014/main" id="{9B01979B-06D7-47FE-8883-5DA908132BA5}"/>
              </a:ext>
            </a:extLst>
          </p:cNvPr>
          <p:cNvSpPr txBox="1">
            <a:spLocks/>
          </p:cNvSpPr>
          <p:nvPr/>
        </p:nvSpPr>
        <p:spPr>
          <a:xfrm>
            <a:off x="2054317" y="3307027"/>
            <a:ext cx="4180395" cy="139241"/>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Pain, GI distress, hypohidrosis, renal failure, arrhythmias, </a:t>
            </a:r>
            <a:b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b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cardiac failure, stroke</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7</a:t>
            </a:r>
          </a:p>
        </p:txBody>
      </p:sp>
      <p:sp>
        <p:nvSpPr>
          <p:cNvPr id="49" name="Rectangle 48">
            <a:extLst>
              <a:ext uri="{FF2B5EF4-FFF2-40B4-BE49-F238E27FC236}">
                <a16:creationId xmlns:a16="http://schemas.microsoft.com/office/drawing/2014/main" id="{BAFB5C86-DA9A-432C-B53E-8AAD0058409A}"/>
              </a:ext>
            </a:extLst>
          </p:cNvPr>
          <p:cNvSpPr>
            <a:spLocks/>
          </p:cNvSpPr>
          <p:nvPr/>
        </p:nvSpPr>
        <p:spPr>
          <a:xfrm>
            <a:off x="297344" y="3173605"/>
            <a:ext cx="1781174" cy="437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Symptoms and </a:t>
            </a:r>
            <a:br>
              <a:rPr kumimoji="0" lang="en-US" sz="1050" b="1" i="0" u="none" strike="noStrike" kern="1200" cap="none" spc="0" normalizeH="0" baseline="0" noProof="0" dirty="0">
                <a:ln>
                  <a:noFill/>
                </a:ln>
                <a:solidFill>
                  <a:prstClr val="white"/>
                </a:solidFill>
                <a:effectLst/>
                <a:uLnTx/>
                <a:uFillTx/>
                <a:latin typeface="+mj-lt"/>
                <a:ea typeface="+mn-ea"/>
                <a:cs typeface="+mn-cs"/>
              </a:rPr>
            </a:br>
            <a:r>
              <a:rPr kumimoji="0" lang="en-US" sz="1050" b="1" i="0" u="none" strike="noStrike" kern="1200" cap="none" spc="0" normalizeH="0" baseline="0" noProof="0" dirty="0">
                <a:ln>
                  <a:noFill/>
                </a:ln>
                <a:solidFill>
                  <a:prstClr val="white"/>
                </a:solidFill>
                <a:effectLst/>
                <a:uLnTx/>
                <a:uFillTx/>
                <a:latin typeface="+mj-lt"/>
                <a:ea typeface="+mn-ea"/>
                <a:cs typeface="+mn-cs"/>
              </a:rPr>
              <a:t>organ failure</a:t>
            </a:r>
          </a:p>
        </p:txBody>
      </p:sp>
      <p:sp>
        <p:nvSpPr>
          <p:cNvPr id="52" name="Rectangle 51">
            <a:extLst>
              <a:ext uri="{FF2B5EF4-FFF2-40B4-BE49-F238E27FC236}">
                <a16:creationId xmlns:a16="http://schemas.microsoft.com/office/drawing/2014/main" id="{22C63C05-EA6E-49DF-AC9D-9923E675264B}"/>
              </a:ext>
            </a:extLst>
          </p:cNvPr>
          <p:cNvSpPr>
            <a:spLocks/>
          </p:cNvSpPr>
          <p:nvPr/>
        </p:nvSpPr>
        <p:spPr>
          <a:xfrm>
            <a:off x="304174" y="3813921"/>
            <a:ext cx="1781174" cy="4055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Early death</a:t>
            </a:r>
          </a:p>
        </p:txBody>
      </p:sp>
      <p:sp>
        <p:nvSpPr>
          <p:cNvPr id="54" name="Text Placeholder 4">
            <a:extLst>
              <a:ext uri="{FF2B5EF4-FFF2-40B4-BE49-F238E27FC236}">
                <a16:creationId xmlns:a16="http://schemas.microsoft.com/office/drawing/2014/main" id="{B8FD615A-333B-41CB-A9AB-F21D371A4D83}"/>
              </a:ext>
            </a:extLst>
          </p:cNvPr>
          <p:cNvSpPr txBox="1">
            <a:spLocks/>
          </p:cNvSpPr>
          <p:nvPr/>
        </p:nvSpPr>
        <p:spPr>
          <a:xfrm>
            <a:off x="2133884" y="2212938"/>
            <a:ext cx="3721281" cy="235984"/>
          </a:xfrm>
          <a:prstGeom prst="rect">
            <a:avLst/>
          </a:prstGeom>
          <a:noFill/>
          <a:ln>
            <a:noFill/>
          </a:ln>
        </p:spPr>
        <p:txBody>
          <a:bodyPr vert="horz" lIns="91440" tIns="0" rIns="0" bIns="0" rtlCol="0" anchor="ctr">
            <a:noAutofit/>
          </a:bodyPr>
          <a:lst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1" indent="0" algn="l" defTabSz="685800" rtl="0" eaLnBrk="1" fontAlgn="auto" latinLnBrk="0" hangingPunct="1">
              <a:lnSpc>
                <a:spcPct val="125000"/>
              </a:lnSpc>
              <a:spcBef>
                <a:spcPts val="0"/>
              </a:spcBef>
              <a:spcAft>
                <a:spcPts val="1000"/>
              </a:spcAft>
              <a:buClr>
                <a:srgbClr val="7A00E6"/>
              </a:buClr>
              <a:buSzTx/>
              <a:buNone/>
              <a:tabLst/>
              <a:defRPr/>
            </a:pPr>
            <a:r>
              <a:rPr kumimoji="0" lang="en-US" sz="1100" b="0" i="0" u="none" strike="noStrike" kern="1200" cap="none" spc="0" normalizeH="0" baseline="0" noProof="0" dirty="0">
                <a:ln>
                  <a:noFill/>
                </a:ln>
                <a:solidFill>
                  <a:prstClr val="black"/>
                </a:solidFill>
                <a:effectLst/>
                <a:uLnTx/>
                <a:uFillTx/>
                <a:latin typeface="+mj-lt"/>
                <a:ea typeface="Verdana" panose="020B0604030504040204" pitchFamily="34" charset="0"/>
              </a:rPr>
              <a:t>Affecting multiple tissue cell types and the vascular endothelium</a:t>
            </a:r>
            <a:r>
              <a:rPr kumimoji="0" lang="en-US" sz="1100" b="0" i="0" u="none" strike="noStrike" kern="1200" cap="none" spc="0" normalizeH="0" baseline="30000" noProof="0" dirty="0">
                <a:ln>
                  <a:noFill/>
                </a:ln>
                <a:solidFill>
                  <a:prstClr val="black"/>
                </a:solidFill>
                <a:effectLst/>
                <a:uLnTx/>
                <a:uFillTx/>
                <a:latin typeface="+mj-lt"/>
                <a:ea typeface="Verdana" panose="020B0604030504040204" pitchFamily="34" charset="0"/>
              </a:rPr>
              <a:t>4</a:t>
            </a:r>
          </a:p>
        </p:txBody>
      </p:sp>
      <p:sp>
        <p:nvSpPr>
          <p:cNvPr id="55" name="Rectangle 54">
            <a:extLst>
              <a:ext uri="{FF2B5EF4-FFF2-40B4-BE49-F238E27FC236}">
                <a16:creationId xmlns:a16="http://schemas.microsoft.com/office/drawing/2014/main" id="{A6E47C7B-ADBB-4DF7-968E-FFA184D136A8}"/>
              </a:ext>
            </a:extLst>
          </p:cNvPr>
          <p:cNvSpPr>
            <a:spLocks/>
          </p:cNvSpPr>
          <p:nvPr/>
        </p:nvSpPr>
        <p:spPr>
          <a:xfrm>
            <a:off x="318729" y="2189520"/>
            <a:ext cx="1781174" cy="3023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effectLst/>
                <a:uLnTx/>
                <a:uFillTx/>
                <a:latin typeface="+mj-lt"/>
                <a:ea typeface="+mn-ea"/>
                <a:cs typeface="+mn-cs"/>
              </a:rPr>
              <a:t>Cellular dysfunction</a:t>
            </a:r>
          </a:p>
        </p:txBody>
      </p:sp>
      <p:sp>
        <p:nvSpPr>
          <p:cNvPr id="4" name="Isosceles Triangle 3">
            <a:extLst>
              <a:ext uri="{FF2B5EF4-FFF2-40B4-BE49-F238E27FC236}">
                <a16:creationId xmlns:a16="http://schemas.microsoft.com/office/drawing/2014/main" id="{87F29642-A229-427C-B701-79F10B506E58}"/>
              </a:ext>
            </a:extLst>
          </p:cNvPr>
          <p:cNvSpPr/>
          <p:nvPr/>
        </p:nvSpPr>
        <p:spPr>
          <a:xfrm flipH="1" flipV="1">
            <a:off x="1117998" y="1108548"/>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4" name="Isosceles Triangle 43">
            <a:extLst>
              <a:ext uri="{FF2B5EF4-FFF2-40B4-BE49-F238E27FC236}">
                <a16:creationId xmlns:a16="http://schemas.microsoft.com/office/drawing/2014/main" id="{7D33A053-39ED-4C5F-B5BB-8B1810CBA920}"/>
              </a:ext>
            </a:extLst>
          </p:cNvPr>
          <p:cNvSpPr/>
          <p:nvPr/>
        </p:nvSpPr>
        <p:spPr>
          <a:xfrm flipH="1" flipV="1">
            <a:off x="1110738" y="1576412"/>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7" name="Isosceles Triangle 46">
            <a:extLst>
              <a:ext uri="{FF2B5EF4-FFF2-40B4-BE49-F238E27FC236}">
                <a16:creationId xmlns:a16="http://schemas.microsoft.com/office/drawing/2014/main" id="{A5A42695-07DC-440D-B30F-A423FFEAFA1E}"/>
              </a:ext>
            </a:extLst>
          </p:cNvPr>
          <p:cNvSpPr/>
          <p:nvPr/>
        </p:nvSpPr>
        <p:spPr>
          <a:xfrm flipH="1" flipV="1">
            <a:off x="1099515" y="2041187"/>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0" name="Isosceles Triangle 49">
            <a:extLst>
              <a:ext uri="{FF2B5EF4-FFF2-40B4-BE49-F238E27FC236}">
                <a16:creationId xmlns:a16="http://schemas.microsoft.com/office/drawing/2014/main" id="{A7AD643F-A208-48E2-A40A-4A863CCBD5F0}"/>
              </a:ext>
            </a:extLst>
          </p:cNvPr>
          <p:cNvSpPr/>
          <p:nvPr/>
        </p:nvSpPr>
        <p:spPr>
          <a:xfrm flipH="1" flipV="1">
            <a:off x="1099514" y="2496101"/>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3" name="Isosceles Triangle 52">
            <a:extLst>
              <a:ext uri="{FF2B5EF4-FFF2-40B4-BE49-F238E27FC236}">
                <a16:creationId xmlns:a16="http://schemas.microsoft.com/office/drawing/2014/main" id="{3A944E51-4B3B-4E22-BA5C-5161B9FBFC50}"/>
              </a:ext>
            </a:extLst>
          </p:cNvPr>
          <p:cNvSpPr/>
          <p:nvPr/>
        </p:nvSpPr>
        <p:spPr>
          <a:xfrm flipH="1" flipV="1">
            <a:off x="1088315" y="3005083"/>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6" name="Isosceles Triangle 55">
            <a:extLst>
              <a:ext uri="{FF2B5EF4-FFF2-40B4-BE49-F238E27FC236}">
                <a16:creationId xmlns:a16="http://schemas.microsoft.com/office/drawing/2014/main" id="{EA434A37-0FA6-4221-AFF0-85D27AF676CA}"/>
              </a:ext>
            </a:extLst>
          </p:cNvPr>
          <p:cNvSpPr/>
          <p:nvPr/>
        </p:nvSpPr>
        <p:spPr>
          <a:xfrm flipH="1" flipV="1">
            <a:off x="1064114" y="3637063"/>
            <a:ext cx="199231" cy="1717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 name="Slide Number Placeholder 4">
            <a:extLst>
              <a:ext uri="{FF2B5EF4-FFF2-40B4-BE49-F238E27FC236}">
                <a16:creationId xmlns:a16="http://schemas.microsoft.com/office/drawing/2014/main" id="{E273F6CF-4B74-4C38-BA3E-9C51253BCAAF}"/>
              </a:ext>
            </a:extLst>
          </p:cNvPr>
          <p:cNvSpPr>
            <a:spLocks noGrp="1"/>
          </p:cNvSpPr>
          <p:nvPr>
            <p:ph type="sldNum" sz="quarter" idx="16"/>
          </p:nvPr>
        </p:nvSpPr>
        <p:spPr/>
        <p:txBody>
          <a:bodyPr/>
          <a:lstStyle/>
          <a:p>
            <a:fld id="{6B54B0F7-55DD-40D6-B7F4-70B586885C0B}" type="slidenum">
              <a:rPr lang="en-US" smtClean="0"/>
              <a:pPr/>
              <a:t>8</a:t>
            </a:fld>
            <a:endParaRPr lang="en-US" dirty="0"/>
          </a:p>
        </p:txBody>
      </p:sp>
      <p:sp>
        <p:nvSpPr>
          <p:cNvPr id="3" name="TextBox 2">
            <a:extLst>
              <a:ext uri="{FF2B5EF4-FFF2-40B4-BE49-F238E27FC236}">
                <a16:creationId xmlns:a16="http://schemas.microsoft.com/office/drawing/2014/main" id="{6D48D2D3-3A76-4053-896E-40C0FF589F14}"/>
              </a:ext>
            </a:extLst>
          </p:cNvPr>
          <p:cNvSpPr txBox="1"/>
          <p:nvPr/>
        </p:nvSpPr>
        <p:spPr>
          <a:xfrm>
            <a:off x="127591" y="4382040"/>
            <a:ext cx="1781174" cy="276999"/>
          </a:xfrm>
          <a:prstGeom prst="rect">
            <a:avLst/>
          </a:prstGeom>
          <a:noFill/>
        </p:spPr>
        <p:txBody>
          <a:bodyPr wrap="square" rtlCol="0">
            <a:spAutoFit/>
          </a:bodyPr>
          <a:lstStyle/>
          <a:p>
            <a:r>
              <a:rPr lang="da-DK" sz="600" dirty="0"/>
              <a:t>GI, gastrointestinal; GL-3, globotriaosylceramide.</a:t>
            </a:r>
            <a:endParaRPr lang="en-US" sz="600" dirty="0"/>
          </a:p>
        </p:txBody>
      </p:sp>
      <p:sp>
        <p:nvSpPr>
          <p:cNvPr id="28" name="TextBox 27">
            <a:extLst>
              <a:ext uri="{FF2B5EF4-FFF2-40B4-BE49-F238E27FC236}">
                <a16:creationId xmlns:a16="http://schemas.microsoft.com/office/drawing/2014/main" id="{CDCFBA46-2AB5-464F-90B1-AB74CED728F4}"/>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9" name="TextBox 28">
            <a:extLst>
              <a:ext uri="{FF2B5EF4-FFF2-40B4-BE49-F238E27FC236}">
                <a16:creationId xmlns:a16="http://schemas.microsoft.com/office/drawing/2014/main" id="{EED0C108-15ED-439C-9C8C-3464A7B282BD}"/>
              </a:ext>
            </a:extLst>
          </p:cNvPr>
          <p:cNvSpPr txBox="1"/>
          <p:nvPr/>
        </p:nvSpPr>
        <p:spPr>
          <a:xfrm>
            <a:off x="7374216" y="4755068"/>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8" name="TextBox 7">
            <a:extLst>
              <a:ext uri="{FF2B5EF4-FFF2-40B4-BE49-F238E27FC236}">
                <a16:creationId xmlns:a16="http://schemas.microsoft.com/office/drawing/2014/main" id="{FEA55D29-7535-47F1-B9C1-910660D6600E}"/>
              </a:ext>
            </a:extLst>
          </p:cNvPr>
          <p:cNvSpPr txBox="1"/>
          <p:nvPr/>
        </p:nvSpPr>
        <p:spPr>
          <a:xfrm>
            <a:off x="2078518" y="3770602"/>
            <a:ext cx="4126512" cy="769441"/>
          </a:xfrm>
          <a:prstGeom prst="rect">
            <a:avLst/>
          </a:prstGeom>
          <a:noFill/>
        </p:spPr>
        <p:txBody>
          <a:bodyPr wrap="square" rtlCol="0">
            <a:spAutoFit/>
          </a:bodyPr>
          <a:lstStyle/>
          <a:p>
            <a:r>
              <a:rPr kumimoji="0" lang="en-US" altLang="en-US" sz="1100" b="0" i="0" u="none" strike="noStrike" kern="1200" cap="none" spc="0" normalizeH="0" baseline="0" noProof="0" dirty="0">
                <a:ln>
                  <a:noFill/>
                </a:ln>
                <a:effectLst/>
                <a:uLnTx/>
                <a:uFillTx/>
                <a:ea typeface="+mn-ea"/>
                <a:cs typeface="Arial"/>
              </a:rPr>
              <a:t>Approximately</a:t>
            </a:r>
            <a:r>
              <a:rPr kumimoji="0" lang="en-US" altLang="en-US" sz="1100" b="0" i="0" u="none" strike="noStrike" kern="1200" cap="none" spc="0" normalizeH="0" noProof="0" dirty="0">
                <a:ln>
                  <a:noFill/>
                </a:ln>
                <a:effectLst/>
                <a:uLnTx/>
                <a:uFillTx/>
                <a:ea typeface="+mn-ea"/>
                <a:cs typeface="Arial"/>
              </a:rPr>
              <a:t> </a:t>
            </a:r>
            <a:r>
              <a:rPr kumimoji="0" lang="en-US" altLang="en-US" sz="1100" b="0" i="0" u="none" strike="noStrike" kern="1200" cap="none" spc="0" normalizeH="0" baseline="0" noProof="0" dirty="0">
                <a:ln>
                  <a:noFill/>
                </a:ln>
                <a:effectLst/>
                <a:uLnTx/>
                <a:uFillTx/>
                <a:ea typeface="+mn-ea"/>
                <a:cs typeface="Arial"/>
              </a:rPr>
              <a:t>16-year</a:t>
            </a:r>
            <a:r>
              <a:rPr lang="en-US" altLang="en-US" sz="1100" dirty="0">
                <a:cs typeface="Arial"/>
              </a:rPr>
              <a:t> reduction in lifespan for males and a range of </a:t>
            </a:r>
            <a:r>
              <a:rPr kumimoji="0" lang="en-US" altLang="en-US" sz="1100" b="0" i="0" u="none" strike="noStrike" kern="1200" cap="none" spc="0" normalizeH="0" baseline="0" noProof="0" dirty="0">
                <a:ln>
                  <a:noFill/>
                </a:ln>
                <a:effectLst/>
                <a:uLnTx/>
                <a:uFillTx/>
                <a:ea typeface="+mn-ea"/>
                <a:cs typeface="Arial"/>
              </a:rPr>
              <a:t>5-14-year reduction</a:t>
            </a:r>
            <a:r>
              <a:rPr kumimoji="0" lang="en-US" altLang="en-US" sz="1100" b="0" i="0" u="none" strike="noStrike" kern="1200" cap="none" spc="0" normalizeH="0" noProof="0" dirty="0">
                <a:ln>
                  <a:noFill/>
                </a:ln>
                <a:effectLst/>
                <a:uLnTx/>
                <a:uFillTx/>
                <a:ea typeface="+mn-ea"/>
                <a:cs typeface="Arial"/>
              </a:rPr>
              <a:t> in lifespan for females</a:t>
            </a:r>
            <a:r>
              <a:rPr kumimoji="0" lang="en-US" altLang="en-US" sz="1100" b="0" i="0" u="none" strike="noStrike" kern="1200" cap="none" spc="0" normalizeH="0" baseline="0" noProof="0" dirty="0">
                <a:ln>
                  <a:noFill/>
                </a:ln>
                <a:effectLst/>
                <a:uLnTx/>
                <a:uFillTx/>
                <a:ea typeface="+mn-ea"/>
                <a:cs typeface="Arial"/>
              </a:rPr>
              <a:t> compared with the general population</a:t>
            </a:r>
            <a:r>
              <a:rPr kumimoji="0" lang="en-US" altLang="en-US" sz="1100" b="0" i="0" u="none" strike="noStrike" kern="1200" cap="none" spc="0" normalizeH="0" baseline="30000" noProof="0" dirty="0">
                <a:ln>
                  <a:noFill/>
                </a:ln>
                <a:effectLst/>
                <a:uLnTx/>
                <a:uFillTx/>
                <a:ea typeface="+mn-ea"/>
                <a:cs typeface="Arial"/>
              </a:rPr>
              <a:t>8,9</a:t>
            </a:r>
            <a:endParaRPr kumimoji="0" lang="en-US" altLang="en-US" sz="1100" b="0" i="0" u="none" strike="noStrike" kern="1200" cap="none" spc="0" normalizeH="0" baseline="0" noProof="0" dirty="0">
              <a:ln>
                <a:noFill/>
              </a:ln>
              <a:effectLst/>
              <a:uLnTx/>
              <a:uFillTx/>
              <a:ea typeface="+mn-ea"/>
              <a:cs typeface="Arial"/>
            </a:endParaRPr>
          </a:p>
          <a:p>
            <a:endParaRPr lang="en-US" sz="1100" dirty="0"/>
          </a:p>
        </p:txBody>
      </p:sp>
      <p:sp>
        <p:nvSpPr>
          <p:cNvPr id="9" name="TextBox 8">
            <a:extLst>
              <a:ext uri="{FF2B5EF4-FFF2-40B4-BE49-F238E27FC236}">
                <a16:creationId xmlns:a16="http://schemas.microsoft.com/office/drawing/2014/main" id="{6E644D2A-9EF9-2B36-20B1-58B4F3835BDF}"/>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30396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6B84A6FD-0B47-451F-85C2-D5E5C1800E51}"/>
              </a:ext>
            </a:extLst>
          </p:cNvPr>
          <p:cNvSpPr/>
          <p:nvPr/>
        </p:nvSpPr>
        <p:spPr>
          <a:xfrm>
            <a:off x="7071257" y="2419350"/>
            <a:ext cx="1041399" cy="9874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j-lt"/>
              <a:ea typeface="+mn-ea"/>
              <a:cs typeface="Arial"/>
            </a:endParaRPr>
          </a:p>
        </p:txBody>
      </p:sp>
      <p:sp>
        <p:nvSpPr>
          <p:cNvPr id="39" name="Rectangle 38">
            <a:extLst>
              <a:ext uri="{FF2B5EF4-FFF2-40B4-BE49-F238E27FC236}">
                <a16:creationId xmlns:a16="http://schemas.microsoft.com/office/drawing/2014/main" id="{3E3516C1-D27D-421F-A7DF-2661C2788F31}"/>
              </a:ext>
            </a:extLst>
          </p:cNvPr>
          <p:cNvSpPr/>
          <p:nvPr/>
        </p:nvSpPr>
        <p:spPr>
          <a:xfrm>
            <a:off x="4937657" y="2419350"/>
            <a:ext cx="1117599" cy="9874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j-lt"/>
              <a:ea typeface="+mn-ea"/>
              <a:cs typeface="Arial"/>
            </a:endParaRPr>
          </a:p>
        </p:txBody>
      </p:sp>
      <p:sp>
        <p:nvSpPr>
          <p:cNvPr id="2" name="Footer Placeholder 1">
            <a:extLst>
              <a:ext uri="{FF2B5EF4-FFF2-40B4-BE49-F238E27FC236}">
                <a16:creationId xmlns:a16="http://schemas.microsoft.com/office/drawing/2014/main" id="{490EA762-2729-48EC-AFFA-A2EA399D3C2B}"/>
              </a:ext>
            </a:extLst>
          </p:cNvPr>
          <p:cNvSpPr>
            <a:spLocks noGrp="1"/>
          </p:cNvSpPr>
          <p:nvPr>
            <p:ph type="ftr" sz="quarter" idx="15"/>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all" spc="0" normalizeH="0" baseline="0" noProof="0" dirty="0">
                <a:ln>
                  <a:noFill/>
                </a:ln>
                <a:solidFill>
                  <a:prstClr val="black"/>
                </a:solidFill>
                <a:effectLst/>
                <a:uLnTx/>
                <a:uFillTx/>
                <a:latin typeface="Verdana" panose="020B0604030504040204" pitchFamily="34" charset="0"/>
                <a:ea typeface="Verdana" panose="020B0604030504040204" pitchFamily="34" charset="0"/>
              </a:rPr>
              <a:t>For use by medical for scientific and medical discussions only. Do not photograph, copy or distribute.</a:t>
            </a:r>
          </a:p>
        </p:txBody>
      </p:sp>
      <p:sp>
        <p:nvSpPr>
          <p:cNvPr id="6" name="Title 5">
            <a:extLst>
              <a:ext uri="{FF2B5EF4-FFF2-40B4-BE49-F238E27FC236}">
                <a16:creationId xmlns:a16="http://schemas.microsoft.com/office/drawing/2014/main" id="{3E6E160D-5FAB-4ECB-8472-46191F864B65}"/>
              </a:ext>
            </a:extLst>
          </p:cNvPr>
          <p:cNvSpPr>
            <a:spLocks noGrp="1"/>
          </p:cNvSpPr>
          <p:nvPr>
            <p:ph type="title"/>
          </p:nvPr>
        </p:nvSpPr>
        <p:spPr>
          <a:xfrm>
            <a:off x="324325" y="373016"/>
            <a:ext cx="8485200" cy="561185"/>
          </a:xfrm>
        </p:spPr>
        <p:txBody>
          <a:bodyPr>
            <a:noAutofit/>
          </a:bodyPr>
          <a:lstStyle/>
          <a:p>
            <a:r>
              <a:rPr lang="en-US" dirty="0"/>
              <a:t>X-linked Inheritance</a:t>
            </a:r>
          </a:p>
        </p:txBody>
      </p:sp>
      <p:sp>
        <p:nvSpPr>
          <p:cNvPr id="7" name="Text Placeholder 6">
            <a:extLst>
              <a:ext uri="{FF2B5EF4-FFF2-40B4-BE49-F238E27FC236}">
                <a16:creationId xmlns:a16="http://schemas.microsoft.com/office/drawing/2014/main" id="{F701C433-36E9-4740-BD6F-9C4CA008BC93}"/>
              </a:ext>
            </a:extLst>
          </p:cNvPr>
          <p:cNvSpPr>
            <a:spLocks noGrp="1"/>
          </p:cNvSpPr>
          <p:nvPr>
            <p:ph type="body" sz="quarter" idx="23"/>
          </p:nvPr>
        </p:nvSpPr>
        <p:spPr/>
        <p:txBody>
          <a:bodyPr/>
          <a:lstStyle/>
          <a:p>
            <a:r>
              <a:rPr lang="pt-BR" dirty="0"/>
              <a:t>*Each cell in a female’s body contains two X chromosomes, but one is not transcribed due to X-inactivation; see slide 42. </a:t>
            </a:r>
          </a:p>
          <a:p>
            <a:r>
              <a:rPr lang="pt-BR" dirty="0"/>
              <a:t>Figure is original by A Walter, Sanofi Genzyme, US Medical Affairs</a:t>
            </a:r>
            <a:br>
              <a:rPr lang="pt-BR" dirty="0"/>
            </a:br>
            <a:r>
              <a:rPr lang="pt-BR" dirty="0"/>
              <a:t>1. Desnick RJ, et al. </a:t>
            </a:r>
            <a:r>
              <a:rPr lang="el-GR" dirty="0"/>
              <a:t>α-</a:t>
            </a:r>
            <a:r>
              <a:rPr lang="pt-BR" dirty="0"/>
              <a:t>Galactosidase A Deficiency: Fabry Disease. In: Valle D, et al; eds. New York, NY. McGraw Hill, 2001; 2. Germain DP. Orphanet J Rare Dis 2010;5:30; 3. Echeverria L, et al. Clin Genet 2016;89:44</a:t>
            </a:r>
          </a:p>
        </p:txBody>
      </p:sp>
      <p:sp>
        <p:nvSpPr>
          <p:cNvPr id="14" name="Text Placeholder 8">
            <a:extLst>
              <a:ext uri="{FF2B5EF4-FFF2-40B4-BE49-F238E27FC236}">
                <a16:creationId xmlns:a16="http://schemas.microsoft.com/office/drawing/2014/main" id="{C35FA063-1D36-4BC1-878C-ED8F33053DF1}"/>
              </a:ext>
            </a:extLst>
          </p:cNvPr>
          <p:cNvSpPr>
            <a:spLocks noGrp="1"/>
          </p:cNvSpPr>
          <p:nvPr>
            <p:ph type="body" sz="quarter" idx="21"/>
          </p:nvPr>
        </p:nvSpPr>
        <p:spPr>
          <a:xfrm>
            <a:off x="300852" y="980538"/>
            <a:ext cx="3650662" cy="3007261"/>
          </a:xfrm>
          <a:solidFill>
            <a:schemeClr val="accent1"/>
          </a:solidFill>
        </p:spPr>
        <p:txBody>
          <a:bodyPr lIns="91440" tIns="91440" rIns="91440" bIns="91440"/>
          <a:lstStyle/>
          <a:p>
            <a:pPr lvl="1">
              <a:spcAft>
                <a:spcPts val="500"/>
              </a:spcAft>
              <a:buBlip>
                <a:blip r:embed="rId3"/>
              </a:buBlip>
            </a:pPr>
            <a:r>
              <a:rPr kumimoji="0" lang="en-US" sz="1200" b="0" i="0" u="none" strike="noStrike" kern="1200" cap="none" spc="0" normalizeH="0" baseline="0" noProof="0" dirty="0">
                <a:ln>
                  <a:noFill/>
                </a:ln>
                <a:solidFill>
                  <a:schemeClr val="bg1"/>
                </a:solidFill>
                <a:effectLst/>
                <a:uLnTx/>
                <a:uFillTx/>
                <a:latin typeface="+mj-lt"/>
                <a:ea typeface="+mn-ea"/>
                <a:cs typeface="Arial"/>
              </a:rPr>
              <a:t>As an X-linked disease, the genetic defect that causes Fabry disease can be transmitted by both males and females</a:t>
            </a:r>
            <a:r>
              <a:rPr kumimoji="0" lang="en-US" sz="1200" b="0" i="0" u="none" strike="noStrike" kern="1200" cap="none" spc="0" normalizeH="0" baseline="30000" noProof="0" dirty="0">
                <a:ln>
                  <a:noFill/>
                </a:ln>
                <a:solidFill>
                  <a:schemeClr val="bg1"/>
                </a:solidFill>
                <a:effectLst/>
                <a:uLnTx/>
                <a:uFillTx/>
                <a:latin typeface="+mj-lt"/>
                <a:ea typeface="+mn-ea"/>
                <a:cs typeface="Arial"/>
              </a:rPr>
              <a:t>1–3</a:t>
            </a:r>
            <a:endParaRPr lang="en-US" baseline="30000" dirty="0">
              <a:solidFill>
                <a:schemeClr val="bg1"/>
              </a:solidFill>
              <a:latin typeface="+mj-lt"/>
            </a:endParaRPr>
          </a:p>
          <a:p>
            <a:pPr lvl="2">
              <a:spcAft>
                <a:spcPts val="500"/>
              </a:spcAft>
              <a:buBlip>
                <a:blip r:embed="rId3"/>
              </a:buBlip>
            </a:pPr>
            <a:r>
              <a:rPr kumimoji="0" lang="en-GB" b="0" i="0" u="none" strike="noStrike" kern="1200" cap="none" spc="0" normalizeH="0" baseline="0" noProof="0" dirty="0">
                <a:ln>
                  <a:noFill/>
                </a:ln>
                <a:solidFill>
                  <a:schemeClr val="bg1"/>
                </a:solidFill>
                <a:effectLst/>
                <a:uLnTx/>
                <a:uFillTx/>
                <a:latin typeface="+mj-lt"/>
                <a:ea typeface="+mn-ea"/>
                <a:cs typeface="Arial"/>
              </a:rPr>
              <a:t>Sons with a pathogenic </a:t>
            </a:r>
            <a:r>
              <a:rPr kumimoji="0" lang="en-GB" b="0" i="1" u="none" strike="noStrike" kern="1200" cap="none" spc="0" normalizeH="0" baseline="0" noProof="0" dirty="0">
                <a:ln>
                  <a:noFill/>
                </a:ln>
                <a:solidFill>
                  <a:schemeClr val="bg1"/>
                </a:solidFill>
                <a:effectLst/>
                <a:uLnTx/>
                <a:uFillTx/>
                <a:latin typeface="+mj-lt"/>
                <a:ea typeface="+mn-ea"/>
                <a:cs typeface="Arial"/>
              </a:rPr>
              <a:t>GLA</a:t>
            </a:r>
            <a:r>
              <a:rPr kumimoji="0" lang="en-GB" b="0" i="0" u="none" strike="noStrike" kern="1200" cap="none" spc="0" normalizeH="0" baseline="0" noProof="0" dirty="0">
                <a:ln>
                  <a:noFill/>
                </a:ln>
                <a:solidFill>
                  <a:schemeClr val="bg1"/>
                </a:solidFill>
                <a:effectLst/>
                <a:uLnTx/>
                <a:uFillTx/>
                <a:latin typeface="+mj-lt"/>
                <a:ea typeface="+mn-ea"/>
                <a:cs typeface="Arial"/>
              </a:rPr>
              <a:t> </a:t>
            </a:r>
            <a:r>
              <a:rPr lang="en-GB" dirty="0">
                <a:solidFill>
                  <a:schemeClr val="bg1"/>
                </a:solidFill>
                <a:latin typeface="+mj-lt"/>
                <a:cs typeface="Arial"/>
              </a:rPr>
              <a:t>variant</a:t>
            </a:r>
            <a:r>
              <a:rPr kumimoji="0" lang="en-GB" b="0" i="0" u="none" strike="noStrike" kern="1200" cap="none" spc="0" normalizeH="0" baseline="0" noProof="0" dirty="0">
                <a:ln>
                  <a:noFill/>
                </a:ln>
                <a:solidFill>
                  <a:schemeClr val="bg1"/>
                </a:solidFill>
                <a:effectLst/>
                <a:uLnTx/>
                <a:uFillTx/>
                <a:latin typeface="+mj-lt"/>
                <a:ea typeface="+mn-ea"/>
                <a:cs typeface="Arial"/>
              </a:rPr>
              <a:t> are affected</a:t>
            </a:r>
          </a:p>
          <a:p>
            <a:pPr lvl="2">
              <a:spcAft>
                <a:spcPts val="500"/>
              </a:spcAft>
              <a:buBlip>
                <a:blip r:embed="rId3"/>
              </a:buBlip>
            </a:pPr>
            <a:r>
              <a:rPr kumimoji="0" lang="en-GB" b="0" i="0" u="none" strike="noStrike" kern="1200" cap="none" spc="0" normalizeH="0" baseline="0" noProof="0" dirty="0">
                <a:ln>
                  <a:noFill/>
                </a:ln>
                <a:solidFill>
                  <a:schemeClr val="bg1"/>
                </a:solidFill>
                <a:effectLst/>
                <a:uLnTx/>
                <a:uFillTx/>
                <a:latin typeface="+mj-lt"/>
                <a:ea typeface="+mn-ea"/>
                <a:cs typeface="Arial"/>
              </a:rPr>
              <a:t>Daughters with a pathogenic </a:t>
            </a:r>
            <a:r>
              <a:rPr kumimoji="0" lang="en-GB" b="0" i="1" u="none" strike="noStrike" kern="1200" cap="none" spc="0" normalizeH="0" baseline="0" noProof="0" dirty="0">
                <a:ln>
                  <a:noFill/>
                </a:ln>
                <a:solidFill>
                  <a:schemeClr val="bg1"/>
                </a:solidFill>
                <a:effectLst/>
                <a:uLnTx/>
                <a:uFillTx/>
                <a:latin typeface="+mj-lt"/>
                <a:ea typeface="+mn-ea"/>
                <a:cs typeface="Arial"/>
              </a:rPr>
              <a:t>GLA</a:t>
            </a:r>
            <a:r>
              <a:rPr kumimoji="0" lang="en-GB" b="0" i="0" u="none" strike="noStrike" kern="1200" cap="none" spc="0" normalizeH="0" baseline="0" noProof="0" dirty="0">
                <a:ln>
                  <a:noFill/>
                </a:ln>
                <a:solidFill>
                  <a:schemeClr val="bg1"/>
                </a:solidFill>
                <a:effectLst/>
                <a:uLnTx/>
                <a:uFillTx/>
                <a:latin typeface="+mj-lt"/>
                <a:ea typeface="+mn-ea"/>
                <a:cs typeface="Arial"/>
              </a:rPr>
              <a:t> variant can </a:t>
            </a:r>
            <a:br>
              <a:rPr kumimoji="0" lang="en-GB" b="0" i="0" u="none" strike="noStrike" kern="1200" cap="none" spc="0" normalizeH="0" baseline="0" noProof="0" dirty="0">
                <a:ln>
                  <a:noFill/>
                </a:ln>
                <a:solidFill>
                  <a:schemeClr val="bg1"/>
                </a:solidFill>
                <a:effectLst/>
                <a:uLnTx/>
                <a:uFillTx/>
                <a:latin typeface="+mj-lt"/>
                <a:ea typeface="+mn-ea"/>
                <a:cs typeface="Arial"/>
              </a:rPr>
            </a:br>
            <a:r>
              <a:rPr kumimoji="0" lang="en-GB" b="0" i="0" u="none" strike="noStrike" kern="1200" cap="none" spc="0" normalizeH="0" baseline="0" noProof="0" dirty="0">
                <a:ln>
                  <a:noFill/>
                </a:ln>
                <a:solidFill>
                  <a:schemeClr val="bg1"/>
                </a:solidFill>
                <a:effectLst/>
                <a:uLnTx/>
                <a:uFillTx/>
                <a:latin typeface="+mj-lt"/>
                <a:ea typeface="+mn-ea"/>
                <a:cs typeface="Arial"/>
              </a:rPr>
              <a:t>have variable clinical severity, ranging from asymptomatic to severe disease due to X-inactivation*</a:t>
            </a:r>
            <a:endParaRPr lang="en-US" baseline="30000" dirty="0">
              <a:solidFill>
                <a:schemeClr val="bg1"/>
              </a:solidFill>
              <a:latin typeface="+mj-lt"/>
            </a:endParaRPr>
          </a:p>
          <a:p>
            <a:pPr lvl="1">
              <a:spcAft>
                <a:spcPts val="500"/>
              </a:spcAft>
            </a:pPr>
            <a:endParaRPr lang="en-US" dirty="0">
              <a:solidFill>
                <a:schemeClr val="bg1"/>
              </a:solidFill>
              <a:latin typeface="+mj-lt"/>
            </a:endParaRPr>
          </a:p>
        </p:txBody>
      </p:sp>
      <p:sp>
        <p:nvSpPr>
          <p:cNvPr id="35" name="TextBox 34">
            <a:extLst>
              <a:ext uri="{FF2B5EF4-FFF2-40B4-BE49-F238E27FC236}">
                <a16:creationId xmlns:a16="http://schemas.microsoft.com/office/drawing/2014/main" id="{610A484C-D282-4472-AF85-F2F4E9884F9B}"/>
              </a:ext>
            </a:extLst>
          </p:cNvPr>
          <p:cNvSpPr txBox="1"/>
          <p:nvPr/>
        </p:nvSpPr>
        <p:spPr>
          <a:xfrm>
            <a:off x="4566925" y="980538"/>
            <a:ext cx="413067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23004C"/>
                </a:solidFill>
                <a:effectLst/>
                <a:uLnTx/>
                <a:uFillTx/>
                <a:latin typeface="+mj-lt"/>
                <a:ea typeface="+mn-ea"/>
                <a:cs typeface="Arial"/>
              </a:rPr>
              <a:t>Segregation of X-Linked Trait </a:t>
            </a:r>
          </a:p>
        </p:txBody>
      </p:sp>
      <p:pic>
        <p:nvPicPr>
          <p:cNvPr id="36" name="Picture 35">
            <a:extLst>
              <a:ext uri="{FF2B5EF4-FFF2-40B4-BE49-F238E27FC236}">
                <a16:creationId xmlns:a16="http://schemas.microsoft.com/office/drawing/2014/main" id="{E70D37AD-0FDF-4C19-9096-B0B0AAA11855}"/>
              </a:ext>
            </a:extLst>
          </p:cNvPr>
          <p:cNvPicPr>
            <a:picLocks noChangeAspect="1"/>
          </p:cNvPicPr>
          <p:nvPr/>
        </p:nvPicPr>
        <p:blipFill>
          <a:blip r:embed="rId4">
            <a:duotone>
              <a:schemeClr val="accent2">
                <a:shade val="45000"/>
                <a:satMod val="135000"/>
              </a:schemeClr>
              <a:prstClr val="white"/>
            </a:duotone>
          </a:blip>
          <a:stretch>
            <a:fillRect/>
          </a:stretch>
        </p:blipFill>
        <p:spPr>
          <a:xfrm>
            <a:off x="4956295" y="1752600"/>
            <a:ext cx="3134136" cy="1638299"/>
          </a:xfrm>
          <a:prstGeom prst="rect">
            <a:avLst/>
          </a:prstGeom>
        </p:spPr>
      </p:pic>
      <p:grpSp>
        <p:nvGrpSpPr>
          <p:cNvPr id="4" name="Group 3">
            <a:extLst>
              <a:ext uri="{FF2B5EF4-FFF2-40B4-BE49-F238E27FC236}">
                <a16:creationId xmlns:a16="http://schemas.microsoft.com/office/drawing/2014/main" id="{6677860C-FC2B-4F44-A516-33CEACE572E9}"/>
              </a:ext>
            </a:extLst>
          </p:cNvPr>
          <p:cNvGrpSpPr/>
          <p:nvPr/>
        </p:nvGrpSpPr>
        <p:grpSpPr>
          <a:xfrm>
            <a:off x="4486807" y="3514723"/>
            <a:ext cx="4130675" cy="716761"/>
            <a:chOff x="4165128" y="4919504"/>
            <a:chExt cx="4827906" cy="632040"/>
          </a:xfrm>
          <a:solidFill>
            <a:schemeClr val="accent3"/>
          </a:solidFill>
        </p:grpSpPr>
        <p:sp>
          <p:nvSpPr>
            <p:cNvPr id="37" name="TextBox 36">
              <a:extLst>
                <a:ext uri="{FF2B5EF4-FFF2-40B4-BE49-F238E27FC236}">
                  <a16:creationId xmlns:a16="http://schemas.microsoft.com/office/drawing/2014/main" id="{093EB5B5-7E45-4028-991A-F2223CF31AD6}"/>
                </a:ext>
              </a:extLst>
            </p:cNvPr>
            <p:cNvSpPr txBox="1"/>
            <p:nvPr/>
          </p:nvSpPr>
          <p:spPr>
            <a:xfrm>
              <a:off x="4165128" y="4919504"/>
              <a:ext cx="2362200" cy="63204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lIns="45720" rIns="45720" rtlCol="0" anchor="ctr"/>
            <a:lstStyle>
              <a:defPPr>
                <a:defRPr lang="en-US"/>
              </a:defPPr>
              <a:lvl1pPr marL="285750" lvl="0" indent="-285750">
                <a:buFont typeface="Arial" panose="020B0604020202020204" pitchFamily="34" charset="0"/>
                <a:buChar char="•"/>
                <a:defRPr sz="1600"/>
              </a:lvl1pPr>
              <a:lvl2pPr marL="540000" lvl="1" indent="-285750">
                <a:buFont typeface="Arial" panose="020B0604020202020204" pitchFamily="34" charset="0"/>
                <a:buChar char="•"/>
                <a:defRPr sz="1600"/>
              </a:lvl2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chemeClr val="bg1"/>
                  </a:solidFill>
                  <a:effectLst/>
                  <a:uLnTx/>
                  <a:uFillTx/>
                  <a:latin typeface="+mj-lt"/>
                  <a:ea typeface="+mn-ea"/>
                  <a:cs typeface="Arial"/>
                </a:rPr>
                <a:t>Males pass a </a:t>
              </a:r>
              <a:r>
                <a:rPr kumimoji="0" lang="en-US" sz="1000" b="1" i="1" u="none" strike="noStrike" kern="1200" cap="none" spc="0" normalizeH="0" baseline="0" noProof="0" dirty="0">
                  <a:ln>
                    <a:noFill/>
                  </a:ln>
                  <a:solidFill>
                    <a:schemeClr val="bg1"/>
                  </a:solidFill>
                  <a:effectLst/>
                  <a:uLnTx/>
                  <a:uFillTx/>
                  <a:latin typeface="+mj-lt"/>
                  <a:ea typeface="+mn-ea"/>
                  <a:cs typeface="Arial"/>
                </a:rPr>
                <a:t>GLA</a:t>
              </a:r>
              <a:r>
                <a:rPr kumimoji="0" lang="en-US" sz="1000" b="1" i="0" u="none" strike="noStrike" kern="1200" cap="none" spc="0" normalizeH="0" baseline="0" noProof="0" dirty="0">
                  <a:ln>
                    <a:noFill/>
                  </a:ln>
                  <a:solidFill>
                    <a:schemeClr val="bg1"/>
                  </a:solidFill>
                  <a:effectLst/>
                  <a:uLnTx/>
                  <a:uFillTx/>
                  <a:latin typeface="+mj-lt"/>
                  <a:ea typeface="+mn-ea"/>
                  <a:cs typeface="Arial"/>
                </a:rPr>
                <a:t> variant to all of their daughters and none of their sons</a:t>
              </a:r>
              <a:r>
                <a:rPr kumimoji="0" lang="en-US" sz="1000" b="1" i="0" u="none" strike="noStrike" kern="1200" cap="none" spc="0" normalizeH="0" baseline="30000" noProof="0" dirty="0">
                  <a:ln>
                    <a:noFill/>
                  </a:ln>
                  <a:solidFill>
                    <a:schemeClr val="bg1"/>
                  </a:solidFill>
                  <a:effectLst/>
                  <a:uLnTx/>
                  <a:uFillTx/>
                  <a:latin typeface="+mj-lt"/>
                  <a:ea typeface="+mn-ea"/>
                  <a:cs typeface="Arial"/>
                </a:rPr>
                <a:t>2</a:t>
              </a:r>
              <a:endParaRPr kumimoji="0" lang="en-US" sz="1000" b="0" i="0" u="none" strike="noStrike" kern="1200" cap="none" spc="0" normalizeH="0" baseline="0" noProof="0" dirty="0">
                <a:ln>
                  <a:noFill/>
                </a:ln>
                <a:solidFill>
                  <a:schemeClr val="bg1"/>
                </a:solidFill>
                <a:effectLst/>
                <a:uLnTx/>
                <a:uFillTx/>
                <a:latin typeface="+mj-lt"/>
                <a:ea typeface="+mn-ea"/>
                <a:cs typeface="Arial"/>
              </a:endParaRPr>
            </a:p>
          </p:txBody>
        </p:sp>
        <p:sp>
          <p:nvSpPr>
            <p:cNvPr id="38" name="TextBox 37">
              <a:extLst>
                <a:ext uri="{FF2B5EF4-FFF2-40B4-BE49-F238E27FC236}">
                  <a16:creationId xmlns:a16="http://schemas.microsoft.com/office/drawing/2014/main" id="{9BD34B1A-46F4-4002-9ED7-60F18558A4A0}"/>
                </a:ext>
              </a:extLst>
            </p:cNvPr>
            <p:cNvSpPr txBox="1"/>
            <p:nvPr/>
          </p:nvSpPr>
          <p:spPr>
            <a:xfrm>
              <a:off x="6630834" y="4919504"/>
              <a:ext cx="2362200" cy="632040"/>
            </a:xfrm>
            <a:prstGeom prst="rect">
              <a:avLst/>
            </a:prstGeom>
            <a:grpFill/>
            <a:effectLst/>
          </p:spPr>
          <p:style>
            <a:lnRef idx="0">
              <a:schemeClr val="accent1"/>
            </a:lnRef>
            <a:fillRef idx="3">
              <a:schemeClr val="accent1"/>
            </a:fillRef>
            <a:effectRef idx="3">
              <a:schemeClr val="accent1"/>
            </a:effectRef>
            <a:fontRef idx="minor">
              <a:schemeClr val="lt1"/>
            </a:fontRef>
          </p:style>
          <p:txBody>
            <a:bodyPr lIns="45720" rIns="45720" rtlCol="0" anchor="ctr"/>
            <a:lstStyle>
              <a:defPPr>
                <a:defRPr lang="en-US"/>
              </a:defPPr>
              <a:lvl1pPr marL="285750" lvl="0" indent="-285750">
                <a:buFont typeface="Arial" panose="020B0604020202020204" pitchFamily="34" charset="0"/>
                <a:buChar char="•"/>
                <a:defRPr sz="1600"/>
              </a:lvl1pPr>
              <a:lvl2pPr marL="540000" lvl="1" indent="-285750">
                <a:buFont typeface="Arial" panose="020B0604020202020204" pitchFamily="34" charset="0"/>
                <a:buChar char="•"/>
                <a:defRPr sz="1600"/>
              </a:lvl2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chemeClr val="bg1"/>
                  </a:solidFill>
                  <a:effectLst/>
                  <a:uLnTx/>
                  <a:uFillTx/>
                  <a:latin typeface="+mj-lt"/>
                  <a:ea typeface="+mn-ea"/>
                  <a:cs typeface="Arial"/>
                </a:rPr>
                <a:t>Females have a 50% chance to pass a </a:t>
              </a:r>
              <a:r>
                <a:rPr kumimoji="0" lang="en-US" sz="1000" b="1" i="1" u="none" strike="noStrike" kern="1200" cap="none" spc="0" normalizeH="0" baseline="0" noProof="0" dirty="0">
                  <a:ln>
                    <a:noFill/>
                  </a:ln>
                  <a:solidFill>
                    <a:schemeClr val="bg1"/>
                  </a:solidFill>
                  <a:effectLst/>
                  <a:uLnTx/>
                  <a:uFillTx/>
                  <a:latin typeface="+mj-lt"/>
                  <a:ea typeface="+mn-ea"/>
                  <a:cs typeface="Arial"/>
                </a:rPr>
                <a:t>GLA </a:t>
              </a:r>
              <a:r>
                <a:rPr kumimoji="0" lang="en-US" sz="1000" b="1" i="0" u="none" strike="noStrike" kern="1200" cap="none" spc="0" normalizeH="0" baseline="0" noProof="0" dirty="0">
                  <a:ln>
                    <a:noFill/>
                  </a:ln>
                  <a:solidFill>
                    <a:schemeClr val="bg1"/>
                  </a:solidFill>
                  <a:effectLst/>
                  <a:uLnTx/>
                  <a:uFillTx/>
                  <a:latin typeface="+mj-lt"/>
                  <a:ea typeface="+mn-ea"/>
                  <a:cs typeface="Arial"/>
                </a:rPr>
                <a:t>variant with </a:t>
              </a:r>
              <a:br>
                <a:rPr kumimoji="0" lang="en-US" sz="1000" b="1" i="0" u="none" strike="noStrike" kern="1200" cap="none" spc="0" normalizeH="0" baseline="0" noProof="0" dirty="0">
                  <a:ln>
                    <a:noFill/>
                  </a:ln>
                  <a:solidFill>
                    <a:schemeClr val="bg1"/>
                  </a:solidFill>
                  <a:effectLst/>
                  <a:uLnTx/>
                  <a:uFillTx/>
                  <a:latin typeface="+mj-lt"/>
                  <a:ea typeface="+mn-ea"/>
                  <a:cs typeface="Arial"/>
                </a:rPr>
              </a:br>
              <a:r>
                <a:rPr kumimoji="0" lang="en-US" sz="1000" b="1" i="0" u="none" strike="noStrike" kern="1200" cap="none" spc="0" normalizeH="0" baseline="0" noProof="0" dirty="0">
                  <a:ln>
                    <a:noFill/>
                  </a:ln>
                  <a:solidFill>
                    <a:schemeClr val="bg1"/>
                  </a:solidFill>
                  <a:effectLst/>
                  <a:uLnTx/>
                  <a:uFillTx/>
                  <a:latin typeface="+mj-lt"/>
                  <a:ea typeface="+mn-ea"/>
                  <a:cs typeface="Arial"/>
                </a:rPr>
                <a:t>each pregnancy</a:t>
              </a:r>
              <a:r>
                <a:rPr kumimoji="0" lang="en-US" sz="1000" b="1" i="0" u="none" strike="noStrike" kern="1200" cap="none" spc="0" normalizeH="0" baseline="30000" noProof="0" dirty="0">
                  <a:ln>
                    <a:noFill/>
                  </a:ln>
                  <a:solidFill>
                    <a:schemeClr val="bg1"/>
                  </a:solidFill>
                  <a:effectLst/>
                  <a:uLnTx/>
                  <a:uFillTx/>
                  <a:latin typeface="+mj-lt"/>
                  <a:ea typeface="+mn-ea"/>
                  <a:cs typeface="Arial"/>
                </a:rPr>
                <a:t>2</a:t>
              </a:r>
              <a:endParaRPr kumimoji="0" lang="en-US" sz="1000" b="0" i="0" u="none" strike="noStrike" kern="1200" cap="none" spc="0" normalizeH="0" baseline="0" noProof="0" dirty="0">
                <a:ln>
                  <a:noFill/>
                </a:ln>
                <a:solidFill>
                  <a:schemeClr val="bg1"/>
                </a:solidFill>
                <a:effectLst/>
                <a:uLnTx/>
                <a:uFillTx/>
                <a:latin typeface="+mj-lt"/>
                <a:ea typeface="+mn-ea"/>
                <a:cs typeface="Arial"/>
              </a:endParaRPr>
            </a:p>
          </p:txBody>
        </p:sp>
      </p:grpSp>
      <p:grpSp>
        <p:nvGrpSpPr>
          <p:cNvPr id="28" name="Group 27">
            <a:extLst>
              <a:ext uri="{FF2B5EF4-FFF2-40B4-BE49-F238E27FC236}">
                <a16:creationId xmlns:a16="http://schemas.microsoft.com/office/drawing/2014/main" id="{48273C9C-23AE-4E47-AC69-DAC2C3029C51}"/>
              </a:ext>
            </a:extLst>
          </p:cNvPr>
          <p:cNvGrpSpPr/>
          <p:nvPr/>
        </p:nvGrpSpPr>
        <p:grpSpPr>
          <a:xfrm>
            <a:off x="5053802" y="1315975"/>
            <a:ext cx="3350807" cy="336084"/>
            <a:chOff x="5257929" y="3867609"/>
            <a:chExt cx="3350807" cy="336084"/>
          </a:xfrm>
        </p:grpSpPr>
        <p:grpSp>
          <p:nvGrpSpPr>
            <p:cNvPr id="29" name="Group 28">
              <a:extLst>
                <a:ext uri="{FF2B5EF4-FFF2-40B4-BE49-F238E27FC236}">
                  <a16:creationId xmlns:a16="http://schemas.microsoft.com/office/drawing/2014/main" id="{F8148A96-C58F-4800-A4DD-5733C1DB2D6F}"/>
                </a:ext>
              </a:extLst>
            </p:cNvPr>
            <p:cNvGrpSpPr/>
            <p:nvPr/>
          </p:nvGrpSpPr>
          <p:grpSpPr>
            <a:xfrm>
              <a:off x="5285140" y="3867609"/>
              <a:ext cx="3323596" cy="336084"/>
              <a:chOff x="5461488" y="3867609"/>
              <a:chExt cx="3323596" cy="336084"/>
            </a:xfrm>
          </p:grpSpPr>
          <p:sp>
            <p:nvSpPr>
              <p:cNvPr id="33" name="Oval 32">
                <a:extLst>
                  <a:ext uri="{FF2B5EF4-FFF2-40B4-BE49-F238E27FC236}">
                    <a16:creationId xmlns:a16="http://schemas.microsoft.com/office/drawing/2014/main" id="{1D248C80-99B4-439E-A1EB-59B7192054C7}"/>
                  </a:ext>
                </a:extLst>
              </p:cNvPr>
              <p:cNvSpPr>
                <a:spLocks noChangeAspect="1"/>
              </p:cNvSpPr>
              <p:nvPr/>
            </p:nvSpPr>
            <p:spPr>
              <a:xfrm>
                <a:off x="6984471" y="4075677"/>
                <a:ext cx="128018" cy="128016"/>
              </a:xfrm>
              <a:prstGeom prst="ellipse">
                <a:avLst/>
              </a:prstGeom>
              <a:solidFill>
                <a:sysClr val="window" lastClr="FFFFFF"/>
              </a:solidFill>
              <a:ln w="12700" cap="flat" cmpd="sng" algn="ctr">
                <a:solidFill>
                  <a:srgbClr val="5500BD"/>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mj-lt"/>
                  <a:ea typeface="+mn-ea"/>
                  <a:cs typeface="+mn-cs"/>
                </a:endParaRPr>
              </a:p>
            </p:txBody>
          </p:sp>
          <p:sp>
            <p:nvSpPr>
              <p:cNvPr id="34" name="TextBox 33">
                <a:extLst>
                  <a:ext uri="{FF2B5EF4-FFF2-40B4-BE49-F238E27FC236}">
                    <a16:creationId xmlns:a16="http://schemas.microsoft.com/office/drawing/2014/main" id="{AFBFE15A-F7D8-426B-8F42-9CCF0873740E}"/>
                  </a:ext>
                </a:extLst>
              </p:cNvPr>
              <p:cNvSpPr txBox="1"/>
              <p:nvPr/>
            </p:nvSpPr>
            <p:spPr>
              <a:xfrm>
                <a:off x="5598994" y="4077373"/>
                <a:ext cx="1304844" cy="123111"/>
              </a:xfrm>
              <a:prstGeom prst="rect">
                <a:avLst/>
              </a:prstGeom>
              <a:noFill/>
            </p:spPr>
            <p:txBody>
              <a:bodyPr wrap="non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mj-lt"/>
                    <a:ea typeface="+mn-ea"/>
                    <a:cs typeface="+mn-cs"/>
                  </a:rPr>
                  <a:t>Female with </a:t>
                </a:r>
                <a:r>
                  <a:rPr kumimoji="0" lang="en-US" sz="800" b="0" i="1" u="none" strike="noStrike" kern="0" cap="none" spc="0" normalizeH="0" baseline="0" noProof="0" dirty="0">
                    <a:ln>
                      <a:noFill/>
                    </a:ln>
                    <a:solidFill>
                      <a:prstClr val="black"/>
                    </a:solidFill>
                    <a:effectLst/>
                    <a:uLnTx/>
                    <a:uFillTx/>
                    <a:latin typeface="+mj-lt"/>
                    <a:ea typeface="+mn-ea"/>
                    <a:cs typeface="+mn-cs"/>
                  </a:rPr>
                  <a:t>GLA</a:t>
                </a:r>
                <a:r>
                  <a:rPr kumimoji="0" lang="en-US" sz="800" b="0" i="0" u="none" strike="noStrike" kern="0" cap="none" spc="0" normalizeH="0" baseline="0" noProof="0" dirty="0">
                    <a:ln>
                      <a:noFill/>
                    </a:ln>
                    <a:solidFill>
                      <a:prstClr val="black"/>
                    </a:solidFill>
                    <a:effectLst/>
                    <a:uLnTx/>
                    <a:uFillTx/>
                    <a:latin typeface="+mj-lt"/>
                    <a:ea typeface="+mn-ea"/>
                    <a:cs typeface="+mn-cs"/>
                  </a:rPr>
                  <a:t> variant </a:t>
                </a:r>
              </a:p>
            </p:txBody>
          </p:sp>
          <p:sp>
            <p:nvSpPr>
              <p:cNvPr id="42" name="TextBox 41">
                <a:extLst>
                  <a:ext uri="{FF2B5EF4-FFF2-40B4-BE49-F238E27FC236}">
                    <a16:creationId xmlns:a16="http://schemas.microsoft.com/office/drawing/2014/main" id="{655F3730-4FE6-4BCA-9D66-7513A2FEA661}"/>
                  </a:ext>
                </a:extLst>
              </p:cNvPr>
              <p:cNvSpPr txBox="1"/>
              <p:nvPr/>
            </p:nvSpPr>
            <p:spPr>
              <a:xfrm>
                <a:off x="7158036" y="4077373"/>
                <a:ext cx="1627048" cy="123111"/>
              </a:xfrm>
              <a:prstGeom prst="rect">
                <a:avLst/>
              </a:prstGeom>
              <a:noFill/>
            </p:spPr>
            <p:txBody>
              <a:bodyPr wrap="non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mj-lt"/>
                    <a:ea typeface="+mn-ea"/>
                    <a:cs typeface="+mn-cs"/>
                  </a:rPr>
                  <a:t>Female with normal </a:t>
                </a:r>
                <a:r>
                  <a:rPr kumimoji="0" lang="en-US" sz="800" b="0" i="1" u="none" strike="noStrike" kern="0" cap="none" spc="0" normalizeH="0" baseline="0" noProof="0" dirty="0">
                    <a:ln>
                      <a:noFill/>
                    </a:ln>
                    <a:solidFill>
                      <a:prstClr val="black"/>
                    </a:solidFill>
                    <a:effectLst/>
                    <a:uLnTx/>
                    <a:uFillTx/>
                    <a:latin typeface="+mj-lt"/>
                    <a:ea typeface="+mn-ea"/>
                    <a:cs typeface="+mn-cs"/>
                  </a:rPr>
                  <a:t>GLA</a:t>
                </a:r>
                <a:r>
                  <a:rPr kumimoji="0" lang="en-US" sz="800" b="0" i="0" u="none" strike="noStrike" kern="0" cap="none" spc="0" normalizeH="0" baseline="0" noProof="0" dirty="0">
                    <a:ln>
                      <a:noFill/>
                    </a:ln>
                    <a:solidFill>
                      <a:prstClr val="black"/>
                    </a:solidFill>
                    <a:effectLst/>
                    <a:uLnTx/>
                    <a:uFillTx/>
                    <a:latin typeface="+mj-lt"/>
                    <a:ea typeface="+mn-ea"/>
                    <a:cs typeface="+mn-cs"/>
                  </a:rPr>
                  <a:t> alleles</a:t>
                </a:r>
              </a:p>
            </p:txBody>
          </p:sp>
          <p:sp>
            <p:nvSpPr>
              <p:cNvPr id="45" name="TextBox 44">
                <a:extLst>
                  <a:ext uri="{FF2B5EF4-FFF2-40B4-BE49-F238E27FC236}">
                    <a16:creationId xmlns:a16="http://schemas.microsoft.com/office/drawing/2014/main" id="{D3F9CDBA-131B-4D85-AC25-88B3E1B48321}"/>
                  </a:ext>
                </a:extLst>
              </p:cNvPr>
              <p:cNvSpPr txBox="1"/>
              <p:nvPr/>
            </p:nvSpPr>
            <p:spPr>
              <a:xfrm>
                <a:off x="5606072" y="3867609"/>
                <a:ext cx="1184620" cy="123111"/>
              </a:xfrm>
              <a:prstGeom prst="rect">
                <a:avLst/>
              </a:prstGeom>
              <a:noFill/>
            </p:spPr>
            <p:txBody>
              <a:bodyPr wrap="non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mj-lt"/>
                    <a:ea typeface="+mn-ea"/>
                    <a:cs typeface="+mn-cs"/>
                  </a:rPr>
                  <a:t>Male with </a:t>
                </a:r>
                <a:r>
                  <a:rPr kumimoji="0" lang="en-US" sz="800" b="0" i="1" u="none" strike="noStrike" kern="0" cap="none" spc="0" normalizeH="0" baseline="0" noProof="0" dirty="0">
                    <a:ln>
                      <a:noFill/>
                    </a:ln>
                    <a:solidFill>
                      <a:prstClr val="black"/>
                    </a:solidFill>
                    <a:effectLst/>
                    <a:uLnTx/>
                    <a:uFillTx/>
                    <a:latin typeface="+mj-lt"/>
                    <a:ea typeface="+mn-ea"/>
                    <a:cs typeface="+mn-cs"/>
                  </a:rPr>
                  <a:t>GLA</a:t>
                </a:r>
                <a:r>
                  <a:rPr kumimoji="0" lang="en-US" sz="800" b="0" i="0" u="none" strike="noStrike" kern="0" cap="none" spc="0" normalizeH="0" baseline="0" noProof="0" dirty="0">
                    <a:ln>
                      <a:noFill/>
                    </a:ln>
                    <a:solidFill>
                      <a:prstClr val="black"/>
                    </a:solidFill>
                    <a:effectLst/>
                    <a:uLnTx/>
                    <a:uFillTx/>
                    <a:latin typeface="+mj-lt"/>
                    <a:ea typeface="+mn-ea"/>
                    <a:cs typeface="+mn-cs"/>
                  </a:rPr>
                  <a:t> variant </a:t>
                </a:r>
              </a:p>
            </p:txBody>
          </p:sp>
          <p:sp>
            <p:nvSpPr>
              <p:cNvPr id="46" name="Rectangle 45">
                <a:extLst>
                  <a:ext uri="{FF2B5EF4-FFF2-40B4-BE49-F238E27FC236}">
                    <a16:creationId xmlns:a16="http://schemas.microsoft.com/office/drawing/2014/main" id="{EF8CAE68-9C6B-41D5-A6B3-B8BCD98D782A}"/>
                  </a:ext>
                </a:extLst>
              </p:cNvPr>
              <p:cNvSpPr/>
              <p:nvPr/>
            </p:nvSpPr>
            <p:spPr>
              <a:xfrm>
                <a:off x="5461488" y="3885946"/>
                <a:ext cx="86437" cy="86437"/>
              </a:xfrm>
              <a:prstGeom prst="rect">
                <a:avLst/>
              </a:prstGeom>
              <a:solidFill>
                <a:srgbClr val="5500BD"/>
              </a:solidFill>
              <a:ln w="25400" cap="flat" cmpd="sng" algn="ctr">
                <a:solidFill>
                  <a:srgbClr val="5500BD"/>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C000">
                      <a:lumMod val="50000"/>
                    </a:srgbClr>
                  </a:solidFill>
                  <a:effectLst/>
                  <a:uLnTx/>
                  <a:uFillTx/>
                  <a:latin typeface="+mj-lt"/>
                  <a:ea typeface="+mn-ea"/>
                  <a:cs typeface="+mn-cs"/>
                </a:endParaRPr>
              </a:p>
            </p:txBody>
          </p:sp>
          <p:sp>
            <p:nvSpPr>
              <p:cNvPr id="47" name="TextBox 46">
                <a:extLst>
                  <a:ext uri="{FF2B5EF4-FFF2-40B4-BE49-F238E27FC236}">
                    <a16:creationId xmlns:a16="http://schemas.microsoft.com/office/drawing/2014/main" id="{7EFB9BFA-7D81-47CF-8EC6-EB495B79E269}"/>
                  </a:ext>
                </a:extLst>
              </p:cNvPr>
              <p:cNvSpPr txBox="1"/>
              <p:nvPr/>
            </p:nvSpPr>
            <p:spPr>
              <a:xfrm>
                <a:off x="7158036" y="3867609"/>
                <a:ext cx="1441100" cy="123111"/>
              </a:xfrm>
              <a:prstGeom prst="rect">
                <a:avLst/>
              </a:prstGeom>
              <a:noFill/>
            </p:spPr>
            <p:txBody>
              <a:bodyPr wrap="non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mj-lt"/>
                    <a:ea typeface="+mn-ea"/>
                    <a:cs typeface="+mn-cs"/>
                  </a:rPr>
                  <a:t>Male with normal </a:t>
                </a:r>
                <a:r>
                  <a:rPr kumimoji="0" lang="en-US" sz="800" b="0" i="1" u="none" strike="noStrike" kern="0" cap="none" spc="0" normalizeH="0" baseline="0" noProof="0" dirty="0">
                    <a:ln>
                      <a:noFill/>
                    </a:ln>
                    <a:solidFill>
                      <a:prstClr val="black"/>
                    </a:solidFill>
                    <a:effectLst/>
                    <a:uLnTx/>
                    <a:uFillTx/>
                    <a:latin typeface="+mj-lt"/>
                    <a:ea typeface="+mn-ea"/>
                    <a:cs typeface="+mn-cs"/>
                  </a:rPr>
                  <a:t>GLA</a:t>
                </a:r>
                <a:r>
                  <a:rPr kumimoji="0" lang="en-US" sz="800" b="0" i="0" u="none" strike="noStrike" kern="0" cap="none" spc="0" normalizeH="0" baseline="0" noProof="0" dirty="0">
                    <a:ln>
                      <a:noFill/>
                    </a:ln>
                    <a:solidFill>
                      <a:prstClr val="black"/>
                    </a:solidFill>
                    <a:effectLst/>
                    <a:uLnTx/>
                    <a:uFillTx/>
                    <a:latin typeface="+mj-lt"/>
                    <a:ea typeface="+mn-ea"/>
                    <a:cs typeface="+mn-cs"/>
                  </a:rPr>
                  <a:t> allele</a:t>
                </a:r>
              </a:p>
            </p:txBody>
          </p:sp>
          <p:sp>
            <p:nvSpPr>
              <p:cNvPr id="48" name="Rectangle 47">
                <a:extLst>
                  <a:ext uri="{FF2B5EF4-FFF2-40B4-BE49-F238E27FC236}">
                    <a16:creationId xmlns:a16="http://schemas.microsoft.com/office/drawing/2014/main" id="{86CAA677-8C78-46C6-BDF3-4D856040EE67}"/>
                  </a:ext>
                </a:extLst>
              </p:cNvPr>
              <p:cNvSpPr>
                <a:spLocks noChangeAspect="1"/>
              </p:cNvSpPr>
              <p:nvPr/>
            </p:nvSpPr>
            <p:spPr>
              <a:xfrm>
                <a:off x="7004292" y="3885946"/>
                <a:ext cx="86437" cy="86437"/>
              </a:xfrm>
              <a:prstGeom prst="rect">
                <a:avLst/>
              </a:prstGeom>
              <a:solidFill>
                <a:sysClr val="window" lastClr="FFFFFF"/>
              </a:solidFill>
              <a:ln w="12700" cap="flat" cmpd="sng" algn="ctr">
                <a:solidFill>
                  <a:srgbClr val="5500BD"/>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mj-lt"/>
                  <a:ea typeface="+mn-ea"/>
                  <a:cs typeface="+mn-cs"/>
                </a:endParaRPr>
              </a:p>
            </p:txBody>
          </p:sp>
        </p:grpSp>
        <p:sp>
          <p:nvSpPr>
            <p:cNvPr id="30" name="Oval 29">
              <a:extLst>
                <a:ext uri="{FF2B5EF4-FFF2-40B4-BE49-F238E27FC236}">
                  <a16:creationId xmlns:a16="http://schemas.microsoft.com/office/drawing/2014/main" id="{676DB41A-A502-45BC-B8ED-3B0A09DE3D25}"/>
                </a:ext>
              </a:extLst>
            </p:cNvPr>
            <p:cNvSpPr>
              <a:spLocks noChangeAspect="1"/>
            </p:cNvSpPr>
            <p:nvPr/>
          </p:nvSpPr>
          <p:spPr>
            <a:xfrm>
              <a:off x="5257929" y="4075677"/>
              <a:ext cx="128018" cy="128016"/>
            </a:xfrm>
            <a:prstGeom prst="ellipse">
              <a:avLst/>
            </a:prstGeom>
            <a:solidFill>
              <a:schemeClr val="bg1"/>
            </a:solidFill>
            <a:ln w="12700" cap="flat" cmpd="sng" algn="ctr">
              <a:solidFill>
                <a:srgbClr val="5500BD"/>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mj-lt"/>
                <a:ea typeface="+mn-ea"/>
                <a:cs typeface="+mn-cs"/>
              </a:endParaRPr>
            </a:p>
          </p:txBody>
        </p:sp>
        <p:sp>
          <p:nvSpPr>
            <p:cNvPr id="32" name="Oval 31">
              <a:extLst>
                <a:ext uri="{FF2B5EF4-FFF2-40B4-BE49-F238E27FC236}">
                  <a16:creationId xmlns:a16="http://schemas.microsoft.com/office/drawing/2014/main" id="{98F99F75-44F0-4E7F-8D48-9E7C441B9182}"/>
                </a:ext>
              </a:extLst>
            </p:cNvPr>
            <p:cNvSpPr>
              <a:spLocks noChangeAspect="1"/>
            </p:cNvSpPr>
            <p:nvPr/>
          </p:nvSpPr>
          <p:spPr>
            <a:xfrm>
              <a:off x="5290827" y="4108575"/>
              <a:ext cx="62222" cy="62220"/>
            </a:xfrm>
            <a:prstGeom prst="ellipse">
              <a:avLst/>
            </a:prstGeom>
            <a:solidFill>
              <a:srgbClr val="5500BD"/>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mj-lt"/>
                <a:ea typeface="+mn-ea"/>
                <a:cs typeface="+mn-cs"/>
              </a:endParaRPr>
            </a:p>
          </p:txBody>
        </p:sp>
      </p:grpSp>
      <p:sp>
        <p:nvSpPr>
          <p:cNvPr id="10" name="Slide Number Placeholder 9">
            <a:extLst>
              <a:ext uri="{FF2B5EF4-FFF2-40B4-BE49-F238E27FC236}">
                <a16:creationId xmlns:a16="http://schemas.microsoft.com/office/drawing/2014/main" id="{25629722-7377-46CC-8630-A7367C0F0333}"/>
              </a:ext>
            </a:extLst>
          </p:cNvPr>
          <p:cNvSpPr>
            <a:spLocks noGrp="1"/>
          </p:cNvSpPr>
          <p:nvPr>
            <p:ph type="sldNum" sz="quarter" idx="16"/>
          </p:nvPr>
        </p:nvSpPr>
        <p:spPr/>
        <p:txBody>
          <a:bodyPr/>
          <a:lstStyle/>
          <a:p>
            <a:fld id="{6B54B0F7-55DD-40D6-B7F4-70B586885C0B}" type="slidenum">
              <a:rPr lang="en-US" smtClean="0"/>
              <a:pPr/>
              <a:t>9</a:t>
            </a:fld>
            <a:endParaRPr lang="en-US" dirty="0"/>
          </a:p>
        </p:txBody>
      </p:sp>
      <p:sp>
        <p:nvSpPr>
          <p:cNvPr id="26" name="TextBox 25">
            <a:extLst>
              <a:ext uri="{FF2B5EF4-FFF2-40B4-BE49-F238E27FC236}">
                <a16:creationId xmlns:a16="http://schemas.microsoft.com/office/drawing/2014/main" id="{BD78C105-DEE4-4280-82FE-39C91D789D4D}"/>
              </a:ext>
            </a:extLst>
          </p:cNvPr>
          <p:cNvSpPr txBox="1"/>
          <p:nvPr/>
        </p:nvSpPr>
        <p:spPr>
          <a:xfrm>
            <a:off x="7396557" y="4790836"/>
            <a:ext cx="1253569" cy="276999"/>
          </a:xfrm>
          <a:prstGeom prst="rect">
            <a:avLst/>
          </a:prstGeom>
          <a:solidFill>
            <a:schemeClr val="bg2"/>
          </a:solidFill>
        </p:spPr>
        <p:txBody>
          <a:bodyPr wrap="square" rtlCol="0">
            <a:spAutoFit/>
          </a:bodyPr>
          <a:lstStyle/>
          <a:p>
            <a:r>
              <a:rPr lang="en-US" sz="600" dirty="0"/>
              <a:t>MAT-US-2100520 v2.0-P</a:t>
            </a:r>
          </a:p>
          <a:p>
            <a:r>
              <a:rPr lang="en-US" sz="600" dirty="0"/>
              <a:t>Expiration Date: 1/31/2025</a:t>
            </a:r>
          </a:p>
        </p:txBody>
      </p:sp>
      <p:sp>
        <p:nvSpPr>
          <p:cNvPr id="27" name="TextBox 26">
            <a:extLst>
              <a:ext uri="{FF2B5EF4-FFF2-40B4-BE49-F238E27FC236}">
                <a16:creationId xmlns:a16="http://schemas.microsoft.com/office/drawing/2014/main" id="{0283CB61-5999-4390-A24D-75D32FE60004}"/>
              </a:ext>
            </a:extLst>
          </p:cNvPr>
          <p:cNvSpPr txBox="1"/>
          <p:nvPr/>
        </p:nvSpPr>
        <p:spPr>
          <a:xfrm>
            <a:off x="7366667" y="4784866"/>
            <a:ext cx="1357085" cy="276999"/>
          </a:xfrm>
          <a:prstGeom prst="rect">
            <a:avLst/>
          </a:prstGeom>
          <a:solidFill>
            <a:schemeClr val="bg2"/>
          </a:solidFill>
        </p:spPr>
        <p:txBody>
          <a:bodyPr wrap="square" rtlCol="0">
            <a:spAutoFit/>
          </a:bodyPr>
          <a:lstStyle/>
          <a:p>
            <a:r>
              <a:rPr lang="en-US" sz="600" dirty="0"/>
              <a:t>MAT-US-2100520 v2.0 - P</a:t>
            </a:r>
          </a:p>
          <a:p>
            <a:r>
              <a:rPr lang="en-US" sz="600" dirty="0"/>
              <a:t>Expiration Date: 1/31/2025</a:t>
            </a:r>
          </a:p>
        </p:txBody>
      </p:sp>
      <p:sp>
        <p:nvSpPr>
          <p:cNvPr id="3" name="TextBox 2">
            <a:extLst>
              <a:ext uri="{FF2B5EF4-FFF2-40B4-BE49-F238E27FC236}">
                <a16:creationId xmlns:a16="http://schemas.microsoft.com/office/drawing/2014/main" id="{D1A14A1A-5F10-C365-FD62-2FE035842DB2}"/>
              </a:ext>
            </a:extLst>
          </p:cNvPr>
          <p:cNvSpPr txBox="1"/>
          <p:nvPr/>
        </p:nvSpPr>
        <p:spPr>
          <a:xfrm>
            <a:off x="7340027" y="4784866"/>
            <a:ext cx="1357085" cy="276999"/>
          </a:xfrm>
          <a:prstGeom prst="rect">
            <a:avLst/>
          </a:prstGeom>
          <a:solidFill>
            <a:schemeClr val="bg2"/>
          </a:solidFill>
        </p:spPr>
        <p:txBody>
          <a:bodyPr wrap="square" rtlCol="0">
            <a:spAutoFit/>
          </a:bodyPr>
          <a:lstStyle/>
          <a:p>
            <a:pPr algn="r"/>
            <a:r>
              <a:rPr lang="en-US" sz="600" dirty="0"/>
              <a:t>MAT-US-2100520 v5.0 - P</a:t>
            </a:r>
          </a:p>
          <a:p>
            <a:pPr algn="r"/>
            <a:r>
              <a:rPr lang="en-US" sz="600" dirty="0"/>
              <a:t>Expiration Date: 1/22/2027</a:t>
            </a:r>
          </a:p>
        </p:txBody>
      </p:sp>
    </p:spTree>
    <p:extLst>
      <p:ext uri="{BB962C8B-B14F-4D97-AF65-F5344CB8AC3E}">
        <p14:creationId xmlns:p14="http://schemas.microsoft.com/office/powerpoint/2010/main" val="17792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9"/>
                                        </p:tgtEl>
                                      </p:cBhvr>
                                    </p:animEffect>
                                    <p:set>
                                      <p:cBhvr>
                                        <p:cTn id="12" dur="1" fill="hold">
                                          <p:stCondLst>
                                            <p:cond delay="499"/>
                                          </p:stCondLst>
                                        </p:cTn>
                                        <p:tgtEl>
                                          <p:spTgt spid="3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40"/>
                                        </p:tgtEl>
                                      </p:cBhvr>
                                    </p:animEffect>
                                    <p:set>
                                      <p:cBhvr>
                                        <p:cTn id="22"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39" grpId="0" animBg="1"/>
      <p:bldP spid="39" grpId="1" animBg="1"/>
    </p:bldLst>
  </p:timing>
</p:sld>
</file>

<file path=ppt/theme/theme1.xml><?xml version="1.0" encoding="utf-8"?>
<a:theme xmlns:a="http://schemas.openxmlformats.org/drawingml/2006/main" name="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Inspirational Presentation - v1.1.potx" id="{4CFEC47B-8BBC-4C05-8510-31BC64FCFB44}" vid="{BFB14AFE-52B0-4134-93B9-0F9EF24536E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458D69558ABB4A90B81D7E046ED1D8" ma:contentTypeVersion="14" ma:contentTypeDescription="Create a new document." ma:contentTypeScope="" ma:versionID="c318acb4a230178bc6911e1bde72981d">
  <xsd:schema xmlns:xsd="http://www.w3.org/2001/XMLSchema" xmlns:xs="http://www.w3.org/2001/XMLSchema" xmlns:p="http://schemas.microsoft.com/office/2006/metadata/properties" xmlns:ns2="3246fe7f-c9ec-47e0-b070-d91e567f56fb" xmlns:ns3="0d8d956a-da39-40a4-955a-e5a4371bc409" targetNamespace="http://schemas.microsoft.com/office/2006/metadata/properties" ma:root="true" ma:fieldsID="dbd5531119c20331e7bc1a58dba6eb2a" ns2:_="" ns3:_="">
    <xsd:import namespace="3246fe7f-c9ec-47e0-b070-d91e567f56fb"/>
    <xsd:import namespace="0d8d956a-da39-40a4-955a-e5a4371bc40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46fe7f-c9ec-47e0-b070-d91e567f56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8d956a-da39-40a4-955a-e5a4371bc4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f99b403a-a484-40cf-9f30-ff48226dd835}" ma:internalName="TaxCatchAll" ma:showField="CatchAllData" ma:web="0d8d956a-da39-40a4-955a-e5a4371bc40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d8d956a-da39-40a4-955a-e5a4371bc409" xsi:nil="true"/>
    <lcf76f155ced4ddcb4097134ff3c332f xmlns="3246fe7f-c9ec-47e0-b070-d91e567f56f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2C3A16-F2DC-45E1-A3EF-3BD113EED8D9}"/>
</file>

<file path=customXml/itemProps2.xml><?xml version="1.0" encoding="utf-8"?>
<ds:datastoreItem xmlns:ds="http://schemas.openxmlformats.org/officeDocument/2006/customXml" ds:itemID="{237B58BE-5C3A-4840-A409-4EB32649CC53}">
  <ds:schemaRefs>
    <ds:schemaRef ds:uri="http://schemas.microsoft.com/office/2006/metadata/properties"/>
    <ds:schemaRef ds:uri="http://schemas.microsoft.com/office/2006/documentManagement/types"/>
    <ds:schemaRef ds:uri="http://schemas.microsoft.com/office/infopath/2007/PartnerControls"/>
    <ds:schemaRef ds:uri="08277103-4a7f-417c-b236-647475c8ea0c"/>
    <ds:schemaRef ds:uri="http://schemas.openxmlformats.org/package/2006/metadata/core-properties"/>
    <ds:schemaRef ds:uri="http://www.w3.org/XML/1998/namespace"/>
    <ds:schemaRef ds:uri="http://purl.org/dc/terms/"/>
    <ds:schemaRef ds:uri="e86188ab-1e80-4e3c-8b11-aa62be8dbe7c"/>
    <ds:schemaRef ds:uri="http://purl.org/dc/dcmitype/"/>
    <ds:schemaRef ds:uri="http://purl.org/dc/elements/1.1/"/>
  </ds:schemaRefs>
</ds:datastoreItem>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Inspirational presentation</Template>
  <TotalTime>13396</TotalTime>
  <Words>10487</Words>
  <Application>Microsoft Office PowerPoint</Application>
  <PresentationFormat>On-screen Show (16:9)</PresentationFormat>
  <Paragraphs>1098</Paragraphs>
  <Slides>55</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vt:lpstr>
      <vt:lpstr>Calibri</vt:lpstr>
      <vt:lpstr>Georgia</vt:lpstr>
      <vt:lpstr>Sanofi Sans 3 Regular</vt:lpstr>
      <vt:lpstr>Verdana</vt:lpstr>
      <vt:lpstr>Wingdings</vt:lpstr>
      <vt:lpstr>Sanofi</vt:lpstr>
      <vt:lpstr>PowerPoint Presentation</vt:lpstr>
      <vt:lpstr>NOTICE</vt:lpstr>
      <vt:lpstr>Objectives</vt:lpstr>
      <vt:lpstr>PowerPoint Presentation</vt:lpstr>
      <vt:lpstr>What is Fabry Disease?</vt:lpstr>
      <vt:lpstr>Genetic Pathophysiology of Fabry Disease: GLA Gene</vt:lpstr>
      <vt:lpstr>Types of GLA Variants</vt:lpstr>
      <vt:lpstr>Biochemical Pathophysiology</vt:lpstr>
      <vt:lpstr>X-linked Inheritance</vt:lpstr>
      <vt:lpstr>Fabry Disease can be Divided into Classic and Non-Classic/ Later-Onset Phenotypes</vt:lpstr>
      <vt:lpstr>Disease Burden is a Function of Age and Progression:  Classic Fabry Disease</vt:lpstr>
      <vt:lpstr>Disease Burden is a Function of Age and Progression:  Non-classic Fabry Disease</vt:lpstr>
      <vt:lpstr>Some Individuals have a High Risk of Fabry Disease</vt:lpstr>
      <vt:lpstr>PowerPoint Presentation</vt:lpstr>
      <vt:lpstr>Renal Injury Progression in Patients with Classic Fabry Disease</vt:lpstr>
      <vt:lpstr>Case #1: Presentation</vt:lpstr>
      <vt:lpstr>Case #1: Initial Investigations</vt:lpstr>
      <vt:lpstr>Case #1: Histology</vt:lpstr>
      <vt:lpstr>Case #1: Diagnosis</vt:lpstr>
      <vt:lpstr>PowerPoint Presentation</vt:lpstr>
      <vt:lpstr>Cardiovascular Manifestations of Classic Fabry Disease</vt:lpstr>
      <vt:lpstr>Cardiovascular Manifestations of Non-classic Fabry Disease</vt:lpstr>
      <vt:lpstr>Ventricular Hypertrophy in Fabry Disease</vt:lpstr>
      <vt:lpstr>Role of Cardiac MRI in the Diagnosis of Fabry Disease</vt:lpstr>
      <vt:lpstr>Case #2: Presentation</vt:lpstr>
      <vt:lpstr>Case #2: Investigations</vt:lpstr>
      <vt:lpstr>Case #2: Diagnosis</vt:lpstr>
      <vt:lpstr>PowerPoint Presentation</vt:lpstr>
      <vt:lpstr>Neurologic Manifestations in Fabry Disease: Overview</vt:lpstr>
      <vt:lpstr>Neurologic Manifestations in Fabry Disease:  Peripheral Nervous System</vt:lpstr>
      <vt:lpstr>Neurologic Manifestations in Fabry Disease: Stroke</vt:lpstr>
      <vt:lpstr>PowerPoint Presentation</vt:lpstr>
      <vt:lpstr>Skin Manifestations of Fabry Disease</vt:lpstr>
      <vt:lpstr>Ocular Manifestations of Fabry Disease</vt:lpstr>
      <vt:lpstr>Auditory Manifestations of Fabry Disease</vt:lpstr>
      <vt:lpstr>Gastrointestinal Manifestations of Fabry Disease</vt:lpstr>
      <vt:lpstr>Pulmonary Manifestations of Fabry Disease</vt:lpstr>
      <vt:lpstr>Case #3: Presentation</vt:lpstr>
      <vt:lpstr>Case #3: Investigation</vt:lpstr>
      <vt:lpstr>Case #3: Diagnosis</vt:lpstr>
      <vt:lpstr>PowerPoint Presentation</vt:lpstr>
      <vt:lpstr>X-inactivation Partially Accounts for Wide Symptom Variation in Females with Fabry</vt:lpstr>
      <vt:lpstr>Prevalence of Fabry Disease in Females </vt:lpstr>
      <vt:lpstr>PowerPoint Presentation</vt:lpstr>
      <vt:lpstr>Challenge of Fabry Disease Diagnosis</vt:lpstr>
      <vt:lpstr>Duration of Diagnostic Delay</vt:lpstr>
      <vt:lpstr>Fabry Disease in Differential Diagnosis</vt:lpstr>
      <vt:lpstr>Increasing Vigilance for Fabry Disease Increases Diagnosis</vt:lpstr>
      <vt:lpstr>PowerPoint Presentation</vt:lpstr>
      <vt:lpstr>Diagnosing Fabry Disease Based on Clinical Suspicion</vt:lpstr>
      <vt:lpstr>Introduction to Lyso-GL3: The Fabry Disease Biomarker</vt:lpstr>
      <vt:lpstr>Next Steps in Diagnosis on Clinical Suspicion of Fabry Disease</vt:lpstr>
      <vt:lpstr>Overview of Diagnostic Algorithm on Clinical Suspicion of  Fabry Disease</vt:lpstr>
      <vt:lpstr>Summary</vt:lpstr>
      <vt:lpstr>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Ortins, Lena /US</dc:creator>
  <cp:lastModifiedBy>Ornstein, Rachel /US</cp:lastModifiedBy>
  <cp:revision>116</cp:revision>
  <dcterms:created xsi:type="dcterms:W3CDTF">2022-04-14T12:41:35Z</dcterms:created>
  <dcterms:modified xsi:type="dcterms:W3CDTF">2025-04-22T19:27:09Z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0x010100C2458D69558ABB4A90B81D7E046ED1D8</vt:lpwstr>
  </property>
  <property fmtid="{D5CDD505-2E9C-101B-9397-08002B2CF9AE}" pid="3" name="MediaServiceImageTags">
    <vt:lpwstr/>
  </property>
  <property fmtid="{D5CDD505-2E9C-101B-9397-08002B2CF9AE}" pid="4" name="MSIP_Label_d9088468-0951-4aef-9cc3-0a346e475ddc_Enabled">
    <vt:lpwstr>true</vt:lpwstr>
  </property>
  <property fmtid="{D5CDD505-2E9C-101B-9397-08002B2CF9AE}" pid="5" name="MSIP_Label_d9088468-0951-4aef-9cc3-0a346e475ddc_SetDate">
    <vt:lpwstr>2023-10-24T15:15:15Z</vt:lpwstr>
  </property>
  <property fmtid="{D5CDD505-2E9C-101B-9397-08002B2CF9AE}" pid="6" name="MSIP_Label_d9088468-0951-4aef-9cc3-0a346e475ddc_Method">
    <vt:lpwstr>Privileged</vt:lpwstr>
  </property>
  <property fmtid="{D5CDD505-2E9C-101B-9397-08002B2CF9AE}" pid="7" name="MSIP_Label_d9088468-0951-4aef-9cc3-0a346e475ddc_Name">
    <vt:lpwstr>Public</vt:lpwstr>
  </property>
  <property fmtid="{D5CDD505-2E9C-101B-9397-08002B2CF9AE}" pid="8" name="MSIP_Label_d9088468-0951-4aef-9cc3-0a346e475ddc_SiteId">
    <vt:lpwstr>aca3c8d6-aa71-4e1a-a10e-03572fc58c0b</vt:lpwstr>
  </property>
  <property fmtid="{D5CDD505-2E9C-101B-9397-08002B2CF9AE}" pid="9" name="MSIP_Label_d9088468-0951-4aef-9cc3-0a346e475ddc_ActionId">
    <vt:lpwstr>46d57f65-69fa-46b9-940d-9aca3a112f2d</vt:lpwstr>
  </property>
  <property fmtid="{D5CDD505-2E9C-101B-9397-08002B2CF9AE}" pid="10" name="MSIP_Label_d9088468-0951-4aef-9cc3-0a346e475ddc_ContentBits">
    <vt:lpwstr>0</vt:lpwstr>
  </property>
</Properties>
</file>