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4"/>
    <p:sldMasterId id="2147483752" r:id="rId5"/>
    <p:sldMasterId id="2147483777" r:id="rId6"/>
    <p:sldMasterId id="2147483802" r:id="rId7"/>
  </p:sldMasterIdLst>
  <p:notesMasterIdLst>
    <p:notesMasterId r:id="rId32"/>
  </p:notesMasterIdLst>
  <p:handoutMasterIdLst>
    <p:handoutMasterId r:id="rId33"/>
  </p:handoutMasterIdLst>
  <p:sldIdLst>
    <p:sldId id="1832" r:id="rId8"/>
    <p:sldId id="1737" r:id="rId9"/>
    <p:sldId id="1812" r:id="rId10"/>
    <p:sldId id="267" r:id="rId11"/>
    <p:sldId id="1799" r:id="rId12"/>
    <p:sldId id="1815" r:id="rId13"/>
    <p:sldId id="1749" r:id="rId14"/>
    <p:sldId id="1750" r:id="rId15"/>
    <p:sldId id="1751" r:id="rId16"/>
    <p:sldId id="1752" r:id="rId17"/>
    <p:sldId id="1753" r:id="rId18"/>
    <p:sldId id="1802" r:id="rId19"/>
    <p:sldId id="1817" r:id="rId20"/>
    <p:sldId id="5705" r:id="rId21"/>
    <p:sldId id="5706" r:id="rId22"/>
    <p:sldId id="1807" r:id="rId23"/>
    <p:sldId id="5707" r:id="rId24"/>
    <p:sldId id="322" r:id="rId25"/>
    <p:sldId id="5708" r:id="rId26"/>
    <p:sldId id="1778" r:id="rId27"/>
    <p:sldId id="310" r:id="rId28"/>
    <p:sldId id="1793" r:id="rId29"/>
    <p:sldId id="1795" r:id="rId30"/>
    <p:sldId id="260"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5570292-D255-9BAE-E284-DB97378E4BBE}" name="Long, Catherine /US" initials="LC/" userId="S::Catherine.Long@sanofi.com::db752ba0-e939-4a78-84d8-4788d9a13053" providerId="AD"/>
  <p188:author id="{8377D8E0-5421-80E4-16D3-C52CDF114AEB}" name="Lucas, Ann /US" initials="LA/" userId="S::Ann.Lucas@sanofi.com::db49215f-0be7-43a8-9185-3b648002664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Uhrich, Stefanie /US" initials="US/" lastIdx="1" clrIdx="0">
    <p:extLst>
      <p:ext uri="{19B8F6BF-5375-455C-9EA6-DF929625EA0E}">
        <p15:presenceInfo xmlns:p15="http://schemas.microsoft.com/office/powerpoint/2012/main" userId="S::Stefanie.Uhrich@sanofi.com::5d158659-6e87-4567-b3f1-e6fb3b3499a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3004C"/>
    <a:srgbClr val="F5F5F5"/>
    <a:srgbClr val="FFFFFF"/>
    <a:srgbClr val="F5F3F8"/>
    <a:srgbClr val="FFF3CF"/>
    <a:srgbClr val="FFE6A0"/>
    <a:srgbClr val="FFDA70"/>
    <a:srgbClr val="FFC111"/>
    <a:srgbClr val="EE6B4D"/>
    <a:srgbClr val="F5A6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autoAdjust="0"/>
    <p:restoredTop sz="96327" autoAdjust="0"/>
  </p:normalViewPr>
  <p:slideViewPr>
    <p:cSldViewPr snapToGrid="0">
      <p:cViewPr varScale="1">
        <p:scale>
          <a:sx n="146" d="100"/>
          <a:sy n="146" d="100"/>
        </p:scale>
        <p:origin x="594" y="114"/>
      </p:cViewPr>
      <p:guideLst/>
    </p:cSldViewPr>
  </p:slideViewPr>
  <p:outlineViewPr>
    <p:cViewPr>
      <p:scale>
        <a:sx n="33" d="100"/>
        <a:sy n="33" d="100"/>
      </p:scale>
      <p:origin x="0" y="-6816"/>
    </p:cViewPr>
  </p:outlineViewPr>
  <p:notesTextViewPr>
    <p:cViewPr>
      <p:scale>
        <a:sx n="3" d="2"/>
        <a:sy n="3" d="2"/>
      </p:scale>
      <p:origin x="0" y="0"/>
    </p:cViewPr>
  </p:notesTextViewPr>
  <p:sorterViewPr>
    <p:cViewPr>
      <p:scale>
        <a:sx n="75" d="100"/>
        <a:sy n="75" d="100"/>
      </p:scale>
      <p:origin x="0" y="0"/>
    </p:cViewPr>
  </p:sorterViewPr>
  <p:notesViewPr>
    <p:cSldViewPr snapToGrid="0">
      <p:cViewPr>
        <p:scale>
          <a:sx n="1" d="2"/>
          <a:sy n="1" d="2"/>
        </p:scale>
        <p:origin x="4632" y="105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microsoft.com/office/2018/10/relationships/authors" Target="authors.xml"/><Relationship Id="rId21" Type="http://schemas.openxmlformats.org/officeDocument/2006/relationships/slide" Target="slides/slide14.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608275429705867E-3"/>
          <c:y val="2.2742143623112011E-3"/>
          <c:w val="0.9209341204743744"/>
          <c:h val="0.99772578563768877"/>
        </c:manualLayout>
      </c:layout>
      <c:pieChart>
        <c:varyColors val="1"/>
        <c:ser>
          <c:idx val="0"/>
          <c:order val="0"/>
          <c:tx>
            <c:strRef>
              <c:f>Sheet1!$B$1</c:f>
              <c:strCache>
                <c:ptCount val="1"/>
                <c:pt idx="0">
                  <c:v>Sales</c:v>
                </c:pt>
              </c:strCache>
            </c:strRef>
          </c:tx>
          <c:dPt>
            <c:idx val="0"/>
            <c:bubble3D val="0"/>
            <c:explosion val="12"/>
            <c:spPr>
              <a:solidFill>
                <a:schemeClr val="accent1"/>
              </a:solidFill>
              <a:ln w="19050">
                <a:solidFill>
                  <a:schemeClr val="lt1"/>
                </a:solidFill>
              </a:ln>
              <a:effectLst/>
            </c:spPr>
            <c:extLst>
              <c:ext xmlns:c16="http://schemas.microsoft.com/office/drawing/2014/chart" uri="{C3380CC4-5D6E-409C-BE32-E72D297353CC}">
                <c16:uniqueId val="{00000001-64AD-4813-8E42-2ABE4AF2981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4AD-4813-8E42-2ABE4AF2981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1st Qtr</c:v>
                </c:pt>
                <c:pt idx="1">
                  <c:v>2nd Qtr</c:v>
                </c:pt>
              </c:strCache>
            </c:strRef>
          </c:cat>
          <c:val>
            <c:numRef>
              <c:f>Sheet1!$B$2:$B$3</c:f>
              <c:numCache>
                <c:formatCode>0%</c:formatCode>
                <c:ptCount val="2"/>
                <c:pt idx="0">
                  <c:v>0.14499999999999999</c:v>
                </c:pt>
                <c:pt idx="1">
                  <c:v>0.85</c:v>
                </c:pt>
              </c:numCache>
            </c:numRef>
          </c:val>
          <c:extLst>
            <c:ext xmlns:c16="http://schemas.microsoft.com/office/drawing/2014/chart" uri="{C3380CC4-5D6E-409C-BE32-E72D297353CC}">
              <c16:uniqueId val="{00000004-64AD-4813-8E42-2ABE4AF29815}"/>
            </c:ext>
          </c:extLst>
        </c:ser>
        <c:dLbls>
          <c:showLegendKey val="0"/>
          <c:showVal val="0"/>
          <c:showCatName val="0"/>
          <c:showSerName val="0"/>
          <c:showPercent val="0"/>
          <c:showBubbleSize val="0"/>
          <c:showLeaderLines val="1"/>
        </c:dLbls>
        <c:firstSliceAng val="62"/>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09/04/2025</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09/04/2025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848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926C2B8-FDF7-4F5B-AC13-5DD37868117C}"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alt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484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926C2B8-FDF7-4F5B-AC13-5DD37868117C}"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alt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0339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232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10000"/>
              </a:spcBef>
            </a:pPr>
            <a:endParaRPr lang="en-US" altLang="en-US" sz="2000" b="1" dirty="0">
              <a:solidFill>
                <a:srgbClr val="4D4D4D"/>
              </a:solidFill>
              <a:latin typeface="+mn-lt"/>
            </a:endParaRPr>
          </a:p>
          <a:p>
            <a:pPr eaLnBrk="1" hangingPunct="1">
              <a:spcBef>
                <a:spcPct val="10000"/>
              </a:spcBef>
            </a:pPr>
            <a:endParaRPr lang="en-US" altLang="en-US" sz="500" b="1" dirty="0">
              <a:solidFill>
                <a:srgbClr val="4D4D4D"/>
              </a:solidFill>
              <a:latin typeface="+mn-lt"/>
            </a:endParaRPr>
          </a:p>
          <a:p>
            <a:pPr eaLnBrk="1" hangingPunct="1">
              <a:spcBef>
                <a:spcPct val="10000"/>
              </a:spcBef>
              <a:buClr>
                <a:srgbClr val="095AA6"/>
              </a:buClr>
              <a:buFontTx/>
              <a:buChar char="•"/>
            </a:pPr>
            <a:endParaRPr lang="en-US" altLang="en-US" sz="1200" dirty="0">
              <a:solidFill>
                <a:srgbClr val="000000"/>
              </a:solidFill>
              <a:latin typeface="+mn-lt"/>
            </a:endParaRPr>
          </a:p>
          <a:p>
            <a:endParaRPr lang="en-US" b="1" dirty="0"/>
          </a:p>
        </p:txBody>
      </p:sp>
      <p:sp>
        <p:nvSpPr>
          <p:cNvPr id="4" name="Slide Number Placeholder 3"/>
          <p:cNvSpPr>
            <a:spLocks noGrp="1"/>
          </p:cNvSpPr>
          <p:nvPr>
            <p:ph type="sldNum" sz="quarter" idx="5"/>
          </p:nvPr>
        </p:nvSpPr>
        <p:spPr/>
        <p:txBody>
          <a:bodyPr/>
          <a:lstStyle/>
          <a:p>
            <a:fld id="{316AA54A-322D-4EA8-8C06-8439F98CD463}" type="slidenum">
              <a:rPr lang="en-US" smtClean="0"/>
              <a:t>14</a:t>
            </a:fld>
            <a:endParaRPr lang="en-US" dirty="0"/>
          </a:p>
        </p:txBody>
      </p:sp>
    </p:spTree>
    <p:extLst>
      <p:ext uri="{BB962C8B-B14F-4D97-AF65-F5344CB8AC3E}">
        <p14:creationId xmlns:p14="http://schemas.microsoft.com/office/powerpoint/2010/main" val="40982273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6AA54A-322D-4EA8-8C06-8439F98CD463}" type="slidenum">
              <a:rPr lang="en-US" smtClean="0"/>
              <a:t>15</a:t>
            </a:fld>
            <a:endParaRPr lang="en-US" dirty="0"/>
          </a:p>
        </p:txBody>
      </p:sp>
    </p:spTree>
    <p:extLst>
      <p:ext uri="{BB962C8B-B14F-4D97-AF65-F5344CB8AC3E}">
        <p14:creationId xmlns:p14="http://schemas.microsoft.com/office/powerpoint/2010/main" val="22072283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6AA54A-322D-4EA8-8C06-8439F98CD463}" type="slidenum">
              <a:rPr lang="en-US" smtClean="0"/>
              <a:t>16</a:t>
            </a:fld>
            <a:endParaRPr lang="en-US" dirty="0"/>
          </a:p>
        </p:txBody>
      </p:sp>
    </p:spTree>
    <p:extLst>
      <p:ext uri="{BB962C8B-B14F-4D97-AF65-F5344CB8AC3E}">
        <p14:creationId xmlns:p14="http://schemas.microsoft.com/office/powerpoint/2010/main" val="2207825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6AA54A-322D-4EA8-8C06-8439F98CD463}" type="slidenum">
              <a:rPr lang="en-US" smtClean="0"/>
              <a:t>17</a:t>
            </a:fld>
            <a:endParaRPr lang="en-US" dirty="0"/>
          </a:p>
        </p:txBody>
      </p:sp>
    </p:spTree>
    <p:extLst>
      <p:ext uri="{BB962C8B-B14F-4D97-AF65-F5344CB8AC3E}">
        <p14:creationId xmlns:p14="http://schemas.microsoft.com/office/powerpoint/2010/main" val="899900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901A13-1C25-4686-ABAF-982D796B1BDA}" type="slidenum">
              <a:rPr lang="en-US" smtClean="0"/>
              <a:t>18</a:t>
            </a:fld>
            <a:endParaRPr lang="en-US" dirty="0"/>
          </a:p>
        </p:txBody>
      </p:sp>
    </p:spTree>
    <p:extLst>
      <p:ext uri="{BB962C8B-B14F-4D97-AF65-F5344CB8AC3E}">
        <p14:creationId xmlns:p14="http://schemas.microsoft.com/office/powerpoint/2010/main" val="2278463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6AA54A-322D-4EA8-8C06-8439F98CD463}" type="slidenum">
              <a:rPr lang="en-US" smtClean="0"/>
              <a:t>19</a:t>
            </a:fld>
            <a:endParaRPr lang="en-US" dirty="0"/>
          </a:p>
        </p:txBody>
      </p:sp>
    </p:spTree>
    <p:extLst>
      <p:ext uri="{BB962C8B-B14F-4D97-AF65-F5344CB8AC3E}">
        <p14:creationId xmlns:p14="http://schemas.microsoft.com/office/powerpoint/2010/main" val="1899385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4704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335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901A13-1C25-4686-ABAF-982D796B1BDA}" type="slidenum">
              <a:rPr lang="en-US" smtClean="0"/>
              <a:t>21</a:t>
            </a:fld>
            <a:endParaRPr lang="en-US" dirty="0"/>
          </a:p>
        </p:txBody>
      </p:sp>
    </p:spTree>
    <p:extLst>
      <p:ext uri="{BB962C8B-B14F-4D97-AF65-F5344CB8AC3E}">
        <p14:creationId xmlns:p14="http://schemas.microsoft.com/office/powerpoint/2010/main" val="2068951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31481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4054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76107-2EC1-4836-BBE2-B29C7F5CEAC4}" type="slidenum">
              <a:rPr lang="fr-FR" smtClean="0"/>
              <a:t>24</a:t>
            </a:fld>
            <a:endParaRPr lang="fr-FR"/>
          </a:p>
        </p:txBody>
      </p:sp>
    </p:spTree>
    <p:extLst>
      <p:ext uri="{BB962C8B-B14F-4D97-AF65-F5344CB8AC3E}">
        <p14:creationId xmlns:p14="http://schemas.microsoft.com/office/powerpoint/2010/main" val="1046453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1688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350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7245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2091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835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945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6AA54A-322D-4EA8-8C06-8439F98CD4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9677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7509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8" name="Espace réservé du texte 17">
            <a:extLst>
              <a:ext uri="{FF2B5EF4-FFF2-40B4-BE49-F238E27FC236}">
                <a16:creationId xmlns:a16="http://schemas.microsoft.com/office/drawing/2014/main" id="{0769BEBC-7765-4066-98E6-DCA767130052}"/>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bg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9" name="Espace réservé du texte 17">
            <a:extLst>
              <a:ext uri="{FF2B5EF4-FFF2-40B4-BE49-F238E27FC236}">
                <a16:creationId xmlns:a16="http://schemas.microsoft.com/office/drawing/2014/main" id="{3AED2226-94E9-4522-A668-7274CF4EB450}"/>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11F8087E-3028-4753-8145-09D0F3090EB4}"/>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Espace réservé du texte 17">
            <a:extLst>
              <a:ext uri="{FF2B5EF4-FFF2-40B4-BE49-F238E27FC236}">
                <a16:creationId xmlns:a16="http://schemas.microsoft.com/office/drawing/2014/main" id="{754A9ECA-E049-4F8E-90ED-E0DEDB685A50}"/>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281504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vl4pPr marL="684000" indent="0">
              <a:buFont typeface="Arial" panose="020B0604020202020204" pitchFamily="34" charset="0"/>
              <a:buNone/>
              <a:defRPr/>
            </a:lvl4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marL="226800" indent="0" algn="l">
              <a:lnSpc>
                <a:spcPct val="90000"/>
              </a:lnSpc>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285750" lvl="0" indent="-285750" algn="l" defTabSz="685800" rtl="0" eaLnBrk="1" latinLnBrk="0" hangingPunct="1">
              <a:lnSpc>
                <a:spcPct val="100000"/>
              </a:lnSpc>
              <a:spcBef>
                <a:spcPts val="1000"/>
              </a:spcBef>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buFont typeface="Arial" panose="020B0604020202020204" pitchFamily="34" charset="0"/>
              <a:buNone/>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marL="2304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sp>
        <p:nvSpPr>
          <p:cNvPr id="25" name="Forme libre : forme 9">
            <a:extLst>
              <a:ext uri="{FF2B5EF4-FFF2-40B4-BE49-F238E27FC236}">
                <a16:creationId xmlns:a16="http://schemas.microsoft.com/office/drawing/2014/main" id="{F4B8DA8B-2C07-4FC6-911D-D340BE461554}"/>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300751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p:txBody>
          <a:bodyPr/>
          <a:lstStyle>
            <a:lvl1pPr>
              <a:defRPr>
                <a:solidFill>
                  <a:schemeClr val="accent1"/>
                </a:solidFill>
              </a:defRPr>
            </a:lvl1pPr>
          </a:lstStyle>
          <a:p>
            <a:r>
              <a:rPr lang="en-US"/>
              <a:t>For use by Medical for scientific and medical discussions only. Do not photograph, copy or distribute. MAT-US-2016501 v2.0 Expires 7/11/2024</a:t>
            </a:r>
            <a:endParaRPr lang="fr-F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marL="0" indent="0" algn="ctr">
              <a:lnSpc>
                <a:spcPct val="96000"/>
              </a:lnSpc>
              <a:spcAft>
                <a:spcPts val="1000"/>
              </a:spcAft>
              <a:buFont typeface="Arial" panose="020B0604020202020204" pitchFamily="34" charset="0"/>
              <a:buNone/>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262880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84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C8958FB1-822C-4B2B-9E60-C0C47D904D74}"/>
              </a:ext>
            </a:extLst>
          </p:cNvPr>
          <p:cNvSpPr>
            <a:spLocks noGrp="1"/>
          </p:cNvSpPr>
          <p:nvPr>
            <p:ph type="body" sz="quarter" idx="18"/>
          </p:nvPr>
        </p:nvSpPr>
        <p:spPr>
          <a:xfrm>
            <a:off x="333730" y="318887"/>
            <a:ext cx="573334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020872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
        <p:nvSpPr>
          <p:cNvPr id="12" name="Espace réservé du texte 5">
            <a:extLst>
              <a:ext uri="{FF2B5EF4-FFF2-40B4-BE49-F238E27FC236}">
                <a16:creationId xmlns:a16="http://schemas.microsoft.com/office/drawing/2014/main" id="{04813340-F4EB-4657-BBC8-D1489E0614FA}"/>
              </a:ext>
            </a:extLst>
          </p:cNvPr>
          <p:cNvSpPr>
            <a:spLocks noGrp="1"/>
          </p:cNvSpPr>
          <p:nvPr>
            <p:ph type="body" sz="quarter" idx="18"/>
          </p:nvPr>
        </p:nvSpPr>
        <p:spPr>
          <a:xfrm>
            <a:off x="333730" y="318887"/>
            <a:ext cx="4025721"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09604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3" name="Espace réservé du texte 5">
            <a:extLst>
              <a:ext uri="{FF2B5EF4-FFF2-40B4-BE49-F238E27FC236}">
                <a16:creationId xmlns:a16="http://schemas.microsoft.com/office/drawing/2014/main" id="{0ECD6AB6-FDA6-4E98-9559-44A7DF1F2079}"/>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82881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smtClean="0"/>
              <a:pPr/>
              <a:t>‹#›</a:t>
            </a:fld>
            <a:endParaRPr lang="en-US"/>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43" name="Espace réservé du texte 5">
            <a:extLst>
              <a:ext uri="{FF2B5EF4-FFF2-40B4-BE49-F238E27FC236}">
                <a16:creationId xmlns:a16="http://schemas.microsoft.com/office/drawing/2014/main" id="{55CF6E0B-A728-4D36-84A3-9989D7D67242}"/>
              </a:ext>
            </a:extLst>
          </p:cNvPr>
          <p:cNvSpPr>
            <a:spLocks noGrp="1"/>
          </p:cNvSpPr>
          <p:nvPr>
            <p:ph type="body" sz="quarter" idx="42"/>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87285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sp>
        <p:nvSpPr>
          <p:cNvPr id="26" name="Forme libre : forme 9">
            <a:extLst>
              <a:ext uri="{FF2B5EF4-FFF2-40B4-BE49-F238E27FC236}">
                <a16:creationId xmlns:a16="http://schemas.microsoft.com/office/drawing/2014/main" id="{A9C36C71-038F-4436-BBC3-96ADAFADF4C5}"/>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7" name="Graphique 7">
            <a:extLst>
              <a:ext uri="{FF2B5EF4-FFF2-40B4-BE49-F238E27FC236}">
                <a16:creationId xmlns:a16="http://schemas.microsoft.com/office/drawing/2014/main" id="{DBF91248-A888-4963-A212-5E5A4549B33C}"/>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28" name="Forme libre : forme 9">
              <a:extLst>
                <a:ext uri="{FF2B5EF4-FFF2-40B4-BE49-F238E27FC236}">
                  <a16:creationId xmlns:a16="http://schemas.microsoft.com/office/drawing/2014/main" id="{68EE507B-C9A9-4C38-B6EF-2887A9778C9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34" name="Forme libre : forme 10">
              <a:extLst>
                <a:ext uri="{FF2B5EF4-FFF2-40B4-BE49-F238E27FC236}">
                  <a16:creationId xmlns:a16="http://schemas.microsoft.com/office/drawing/2014/main" id="{AE069B0D-3A77-4024-93DE-B14818FED9C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46" name="Forme libre : forme 11">
              <a:extLst>
                <a:ext uri="{FF2B5EF4-FFF2-40B4-BE49-F238E27FC236}">
                  <a16:creationId xmlns:a16="http://schemas.microsoft.com/office/drawing/2014/main" id="{4FEF900E-F4FF-408E-9225-41DC79A3C40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36" name="Espace réservé du texte 5">
            <a:extLst>
              <a:ext uri="{FF2B5EF4-FFF2-40B4-BE49-F238E27FC236}">
                <a16:creationId xmlns:a16="http://schemas.microsoft.com/office/drawing/2014/main" id="{E84A8FD7-8FA2-4544-A842-D034742C4BED}"/>
              </a:ext>
            </a:extLst>
          </p:cNvPr>
          <p:cNvSpPr>
            <a:spLocks noGrp="1"/>
          </p:cNvSpPr>
          <p:nvPr>
            <p:ph type="body" sz="quarter" idx="50"/>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597377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For use by Medical for scientific and medical discussions only. Do not photograph, copy or distribute. MAT-US-2016501 v2.0 Expires 7/11/2024</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vl2pPr marL="0" indent="0">
              <a:buFont typeface="Arial" panose="020B0604020202020204" pitchFamily="34" charset="0"/>
              <a:buNone/>
              <a:defRPr/>
            </a:lvl2pPr>
            <a:lvl3pPr marL="230400" indent="0">
              <a:buFont typeface="Arial" panose="020B0604020202020204" pitchFamily="34" charset="0"/>
              <a:buNone/>
              <a:defRPr/>
            </a:lvl3pPr>
          </a:lstStyle>
          <a:p>
            <a:pPr lvl="0"/>
            <a:r>
              <a:rPr lang="en-US"/>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D6189EAE-21AC-4957-96D6-8677EA99838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925629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1578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371361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02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428-9CE2-4221-AD4E-F78AB666E4C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C2E666E-DDC2-40B8-9EED-75A8B4D7676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26E474F-8D02-4D09-BC9C-128208264597}"/>
              </a:ext>
            </a:extLst>
          </p:cNvPr>
          <p:cNvSpPr>
            <a:spLocks noGrp="1"/>
          </p:cNvSpPr>
          <p:nvPr>
            <p:ph type="dt" sz="half" idx="10"/>
          </p:nvPr>
        </p:nvSpPr>
        <p:spPr/>
        <p:txBody>
          <a:bodyPr/>
          <a:lstStyle/>
          <a:p>
            <a:fld id="{AD540430-22EA-4F22-BB01-2BBF93A00D8D}" type="datetime1">
              <a:rPr lang="en-US" smtClean="0"/>
              <a:t>4/9/2025</a:t>
            </a:fld>
            <a:endParaRPr lang="en-US"/>
          </a:p>
        </p:txBody>
      </p:sp>
      <p:sp>
        <p:nvSpPr>
          <p:cNvPr id="5" name="Footer Placeholder 4">
            <a:extLst>
              <a:ext uri="{FF2B5EF4-FFF2-40B4-BE49-F238E27FC236}">
                <a16:creationId xmlns:a16="http://schemas.microsoft.com/office/drawing/2014/main" id="{39D51D11-400A-44B4-8765-598D75A0F241}"/>
              </a:ext>
            </a:extLst>
          </p:cNvPr>
          <p:cNvSpPr>
            <a:spLocks noGrp="1"/>
          </p:cNvSpPr>
          <p:nvPr>
            <p:ph type="ftr" sz="quarter" idx="11"/>
          </p:nvPr>
        </p:nvSpPr>
        <p:spPr/>
        <p:txBody>
          <a:bodyPr/>
          <a:lstStyle/>
          <a:p>
            <a:r>
              <a:rPr lang="en-US"/>
              <a:t>For use by Medical for scientific and medical discussions only. Do not photograph, copy or distribute. MAT-US-2016501 v2.0 Expires 7/11/2024</a:t>
            </a:r>
          </a:p>
        </p:txBody>
      </p:sp>
      <p:sp>
        <p:nvSpPr>
          <p:cNvPr id="6" name="Slide Number Placeholder 5">
            <a:extLst>
              <a:ext uri="{FF2B5EF4-FFF2-40B4-BE49-F238E27FC236}">
                <a16:creationId xmlns:a16="http://schemas.microsoft.com/office/drawing/2014/main" id="{A7A62C48-3A23-4CBB-AFCD-FE82C7EAD6EA}"/>
              </a:ext>
            </a:extLst>
          </p:cNvPr>
          <p:cNvSpPr>
            <a:spLocks noGrp="1"/>
          </p:cNvSpPr>
          <p:nvPr>
            <p:ph type="sldNum" sz="quarter" idx="12"/>
          </p:nvPr>
        </p:nvSpPr>
        <p:spPr/>
        <p:txBody>
          <a:bodyPr/>
          <a:lstStyle/>
          <a:p>
            <a:fld id="{7DDAC438-A93C-4B97-BF18-E9521495E542}" type="slidenum">
              <a:rPr lang="en-US" smtClean="0"/>
              <a:t>‹#›</a:t>
            </a:fld>
            <a:endParaRPr lang="en-US"/>
          </a:p>
        </p:txBody>
      </p:sp>
      <p:pic>
        <p:nvPicPr>
          <p:cNvPr id="14" name="Picture 13" descr="A picture containing drawing&#10;&#10;Description automatically generated">
            <a:extLst>
              <a:ext uri="{FF2B5EF4-FFF2-40B4-BE49-F238E27FC236}">
                <a16:creationId xmlns:a16="http://schemas.microsoft.com/office/drawing/2014/main" id="{1C1E8C78-CA3E-4207-83EF-C9FBFB2FEC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727" y="4665929"/>
            <a:ext cx="1815150" cy="508242"/>
          </a:xfrm>
          <a:prstGeom prst="rect">
            <a:avLst/>
          </a:prstGeom>
        </p:spPr>
      </p:pic>
      <p:sp>
        <p:nvSpPr>
          <p:cNvPr id="7" name="Rectangle 6">
            <a:extLst>
              <a:ext uri="{FF2B5EF4-FFF2-40B4-BE49-F238E27FC236}">
                <a16:creationId xmlns:a16="http://schemas.microsoft.com/office/drawing/2014/main" id="{7C22C4C2-D698-401D-A55F-FC3D00CDB23E}"/>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pic>
        <p:nvPicPr>
          <p:cNvPr id="19" name="Picture 18" descr="A picture containing basketball, underwear&#10;&#10;Description automatically generated">
            <a:extLst>
              <a:ext uri="{FF2B5EF4-FFF2-40B4-BE49-F238E27FC236}">
                <a16:creationId xmlns:a16="http://schemas.microsoft.com/office/drawing/2014/main" id="{37BCE7B2-0478-45DB-9A3B-ADA47EC155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0" y="-30672"/>
            <a:ext cx="6858000" cy="5174171"/>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8B7B57BC-BD9D-4A91-BB2D-8813A05949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0909" y="4504931"/>
            <a:ext cx="2225832" cy="623234"/>
          </a:xfrm>
          <a:prstGeom prst="rect">
            <a:avLst/>
          </a:prstGeom>
        </p:spPr>
      </p:pic>
    </p:spTree>
    <p:extLst>
      <p:ext uri="{BB962C8B-B14F-4D97-AF65-F5344CB8AC3E}">
        <p14:creationId xmlns:p14="http://schemas.microsoft.com/office/powerpoint/2010/main" val="4361657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Tree>
    <p:extLst>
      <p:ext uri="{BB962C8B-B14F-4D97-AF65-F5344CB8AC3E}">
        <p14:creationId xmlns:p14="http://schemas.microsoft.com/office/powerpoint/2010/main" val="343954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Tree>
    <p:extLst>
      <p:ext uri="{BB962C8B-B14F-4D97-AF65-F5344CB8AC3E}">
        <p14:creationId xmlns:p14="http://schemas.microsoft.com/office/powerpoint/2010/main" val="364161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80"/>
            <a:ext cx="2057400" cy="274637"/>
          </a:xfrm>
        </p:spPr>
        <p:txBody>
          <a:bodyPr/>
          <a:lstStyle/>
          <a:p>
            <a:fld id="{61E4A05D-E05E-4599-B842-4B742621D24C}" type="datetime1">
              <a:rPr lang="en-US" noProof="0" smtClean="0"/>
              <a:t>4/9/2025</a:t>
            </a:fld>
            <a:endParaRPr lang="en-US" noProof="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383038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fld id="{193EEB0A-8BC5-4793-89D0-F1ED0D512996}" type="datetime1">
              <a:rPr lang="en-US" smtClean="0"/>
              <a:t>4/9/2025</a:t>
            </a:fld>
            <a:endParaRPr lang="en-US"/>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3" name="Espace réservé du texte 5">
            <a:extLst>
              <a:ext uri="{FF2B5EF4-FFF2-40B4-BE49-F238E27FC236}">
                <a16:creationId xmlns:a16="http://schemas.microsoft.com/office/drawing/2014/main" id="{32DF4F2F-CDE6-47B5-B736-164AD5BDC429}"/>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4" name="Espace réservé du texte 5">
            <a:extLst>
              <a:ext uri="{FF2B5EF4-FFF2-40B4-BE49-F238E27FC236}">
                <a16:creationId xmlns:a16="http://schemas.microsoft.com/office/drawing/2014/main" id="{9BD1C04A-0CE9-46FE-B14B-F397AB075666}"/>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5" name="Espace réservé du texte 5">
            <a:extLst>
              <a:ext uri="{FF2B5EF4-FFF2-40B4-BE49-F238E27FC236}">
                <a16:creationId xmlns:a16="http://schemas.microsoft.com/office/drawing/2014/main" id="{BC1E8140-9EA1-425B-BC80-E50BA686FE38}"/>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076499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80"/>
            <a:ext cx="2057400" cy="274637"/>
          </a:xfrm>
        </p:spPr>
        <p:txBody>
          <a:bodyPr/>
          <a:lstStyle/>
          <a:p>
            <a:fld id="{58C3449D-2960-423A-A4DB-45D8E04DBCAF}" type="datetime1">
              <a:rPr lang="en-US" smtClean="0"/>
              <a:t>4/9/2025</a:t>
            </a:fld>
            <a:endParaRPr lang="fr-FR"/>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1" y="387186"/>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712029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80"/>
            <a:ext cx="2057400" cy="274637"/>
          </a:xfrm>
        </p:spPr>
        <p:txBody>
          <a:bodyPr/>
          <a:lstStyle>
            <a:lvl1pPr>
              <a:defRPr>
                <a:solidFill>
                  <a:schemeClr val="bg2"/>
                </a:solidFill>
              </a:defRPr>
            </a:lvl1pPr>
          </a:lstStyle>
          <a:p>
            <a:fld id="{64074138-7C6A-4F1E-9561-6A5960AC8267}" type="datetime1">
              <a:rPr lang="en-US" smtClean="0"/>
              <a:t>4/9/2025</a:t>
            </a:fld>
            <a:endParaRPr lang="en-US"/>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1" y="387186"/>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2"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60" y="1322815"/>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60" y="38773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7" name="Espace réservé du texte 5">
            <a:extLst>
              <a:ext uri="{FF2B5EF4-FFF2-40B4-BE49-F238E27FC236}">
                <a16:creationId xmlns:a16="http://schemas.microsoft.com/office/drawing/2014/main" id="{F0F559FE-3E76-48FC-AA29-2B2239C1E5E8}"/>
              </a:ext>
            </a:extLst>
          </p:cNvPr>
          <p:cNvSpPr>
            <a:spLocks noGrp="1"/>
          </p:cNvSpPr>
          <p:nvPr>
            <p:ph type="body" sz="quarter" idx="21"/>
          </p:nvPr>
        </p:nvSpPr>
        <p:spPr>
          <a:xfrm>
            <a:off x="5087573" y="1444726"/>
            <a:ext cx="3712306" cy="1243611"/>
          </a:xfrm>
        </p:spPr>
        <p:txBody>
          <a:bodyPr anchor="b">
            <a:noAutofit/>
          </a:bodyPr>
          <a:lstStyle>
            <a:lvl1pPr algn="ctr">
              <a:lnSpc>
                <a:spcPct val="96000"/>
              </a:lnSpc>
              <a:spcAft>
                <a:spcPts val="1000"/>
              </a:spcAft>
              <a:defRPr lang="fr-FR" sz="30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D5746B6F-61CE-4336-AE2B-64E25227F170}"/>
              </a:ext>
            </a:extLst>
          </p:cNvPr>
          <p:cNvSpPr>
            <a:spLocks noGrp="1"/>
          </p:cNvSpPr>
          <p:nvPr>
            <p:ph type="body" sz="quarter" idx="22"/>
          </p:nvPr>
        </p:nvSpPr>
        <p:spPr>
          <a:xfrm>
            <a:off x="5087573" y="2818618"/>
            <a:ext cx="3712306" cy="403469"/>
          </a:xfrm>
        </p:spPr>
        <p:txBody>
          <a:bodyPr anchor="t">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E57E010B-5E1B-4CAB-8D53-F9C9328F65D0}"/>
              </a:ext>
            </a:extLst>
          </p:cNvPr>
          <p:cNvSpPr>
            <a:spLocks noGrp="1"/>
          </p:cNvSpPr>
          <p:nvPr>
            <p:ph type="body" sz="quarter" idx="23"/>
          </p:nvPr>
        </p:nvSpPr>
        <p:spPr>
          <a:xfrm>
            <a:off x="5087573" y="3240374"/>
            <a:ext cx="3712306" cy="577995"/>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4151289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800"/>
            <a:ext cx="4756746" cy="4132943"/>
          </a:xfrm>
        </p:spPr>
        <p:txBody>
          <a:bodyPr>
            <a:noAutofit/>
          </a:bodyPr>
          <a:lstStyle>
            <a:lvl1pPr>
              <a:defRPr>
                <a:noFill/>
              </a:defRPr>
            </a:lvl1pPr>
          </a:lstStyle>
          <a:p>
            <a:r>
              <a:rPr lang="en-US"/>
              <a:t>Click icon to add picture</a:t>
            </a:r>
            <a:endParaRPr lang="fr-FR"/>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2" y="4859492"/>
            <a:ext cx="4844338" cy="127750"/>
          </a:xfrm>
          <a:prstGeom prst="rect">
            <a:avLst/>
          </a:prstGeom>
        </p:spPr>
        <p:txBody>
          <a:bodyPr/>
          <a:lstStyle/>
          <a:p>
            <a:r>
              <a:rPr lang="en-US"/>
              <a:t>For use by Medical for scientific and medical discussions only. Do not photograph, copy or distribute. </a:t>
            </a:r>
            <a:endParaRPr lang="fr-F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056826" y="4229945"/>
            <a:ext cx="476250" cy="205743"/>
          </a:xfrm>
          <a:prstGeom prst="rect">
            <a:avLst/>
          </a:prstGeom>
        </p:spPr>
        <p:txBody>
          <a:bodyPr/>
          <a:lstStyle/>
          <a:p>
            <a:fld id="{6B54B0F7-55DD-40D6-B7F4-70B586885C0B}" type="slidenum">
              <a:rPr lang="fr-FR" smtClean="0"/>
              <a:pPr/>
              <a:t>‹#›</a:t>
            </a:fld>
            <a:endParaRPr lang="fr-FR"/>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1"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3" y="146849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1"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3"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1"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3" y="265599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1"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3" y="3249747"/>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1"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3" y="3849263"/>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1" y="532801"/>
            <a:ext cx="3548792" cy="561185"/>
          </a:xfrm>
        </p:spPr>
        <p:txBody>
          <a:bodyPr/>
          <a:lstStyle/>
          <a:p>
            <a:r>
              <a:rPr lang="en-US"/>
              <a:t>Click to edit Master title style</a:t>
            </a:r>
          </a:p>
        </p:txBody>
      </p:sp>
    </p:spTree>
    <p:extLst>
      <p:ext uri="{BB962C8B-B14F-4D97-AF65-F5344CB8AC3E}">
        <p14:creationId xmlns:p14="http://schemas.microsoft.com/office/powerpoint/2010/main" val="98352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fld id="{61E4A05D-E05E-4599-B842-4B742621D24C}" type="datetime1">
              <a:rPr lang="en-US" noProof="0" smtClean="0"/>
              <a:t>4/9/2025</a:t>
            </a:fld>
            <a:endParaRPr lang="en-US" noProof="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17430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5"/>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9982">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19982">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3"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5" y="146849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3"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5"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3"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5" y="265599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3"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5" y="3249747"/>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3"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5" y="3849263"/>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29123" y="173355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28235" y="1468493"/>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29123" y="233330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28235" y="206824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29123" y="2921053"/>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28235" y="2655996"/>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29123" y="3514804"/>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28235" y="3249747"/>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29123" y="411432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28235" y="3849263"/>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1138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defRPr lang="en-US" sz="2400" b="1" noProof="0" dirty="0">
                <a:solidFill>
                  <a:schemeClr val="tx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464295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3" y="3119438"/>
            <a:ext cx="953453" cy="942975"/>
          </a:xfrm>
          <a:prstGeom prst="rect">
            <a:avLst/>
          </a:prstGeom>
        </p:spPr>
      </p:pic>
      <p:sp>
        <p:nvSpPr>
          <p:cNvPr id="8" name="Espace réservé du texte 17">
            <a:extLst>
              <a:ext uri="{FF2B5EF4-FFF2-40B4-BE49-F238E27FC236}">
                <a16:creationId xmlns:a16="http://schemas.microsoft.com/office/drawing/2014/main" id="{0769BEBC-7765-4066-98E6-DCA767130052}"/>
              </a:ext>
            </a:extLst>
          </p:cNvPr>
          <p:cNvSpPr>
            <a:spLocks noGrp="1"/>
          </p:cNvSpPr>
          <p:nvPr>
            <p:ph type="body" sz="quarter" idx="22" hasCustomPrompt="1"/>
          </p:nvPr>
        </p:nvSpPr>
        <p:spPr>
          <a:xfrm>
            <a:off x="868681" y="2265748"/>
            <a:ext cx="838579" cy="332399"/>
          </a:xfrm>
        </p:spPr>
        <p:txBody>
          <a:bodyPr vert="horz" lIns="0" tIns="0" rIns="0" bIns="0" rtlCol="0">
            <a:noAutofit/>
          </a:bodyPr>
          <a:lstStyle>
            <a:lvl1pPr>
              <a:defRPr lang="en-US" sz="2400" b="1" noProof="0" dirty="0">
                <a:solidFill>
                  <a:schemeClr val="bg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9" name="Espace réservé du texte 17">
            <a:extLst>
              <a:ext uri="{FF2B5EF4-FFF2-40B4-BE49-F238E27FC236}">
                <a16:creationId xmlns:a16="http://schemas.microsoft.com/office/drawing/2014/main" id="{3AED2226-94E9-4522-A668-7274CF4EB450}"/>
              </a:ext>
            </a:extLst>
          </p:cNvPr>
          <p:cNvSpPr>
            <a:spLocks noGrp="1"/>
          </p:cNvSpPr>
          <p:nvPr>
            <p:ph type="body" sz="quarter" idx="23"/>
          </p:nvPr>
        </p:nvSpPr>
        <p:spPr>
          <a:xfrm>
            <a:off x="2009318" y="2265748"/>
            <a:ext cx="4888011" cy="332399"/>
          </a:xfrm>
        </p:spPr>
        <p:txBody>
          <a:bodyPr/>
          <a:lstStyle>
            <a:lvl1pPr>
              <a:lnSpc>
                <a:spcPct val="90000"/>
              </a:lnSpc>
              <a:defRPr lang="fr-FR" sz="24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11F8087E-3028-4753-8145-09D0F3090EB4}"/>
              </a:ext>
            </a:extLst>
          </p:cNvPr>
          <p:cNvSpPr>
            <a:spLocks noGrp="1"/>
          </p:cNvSpPr>
          <p:nvPr>
            <p:ph type="body" sz="quarter" idx="24"/>
          </p:nvPr>
        </p:nvSpPr>
        <p:spPr>
          <a:xfrm>
            <a:off x="2009318" y="2985659"/>
            <a:ext cx="4888011" cy="236561"/>
          </a:xfrm>
        </p:spPr>
        <p:txBody>
          <a:bodyPr/>
          <a:lstStyle>
            <a:lvl1pPr>
              <a:lnSpc>
                <a:spcPct val="90000"/>
              </a:lnSpc>
              <a:defRPr lang="fr-FR" sz="1400"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Espace réservé du texte 17">
            <a:extLst>
              <a:ext uri="{FF2B5EF4-FFF2-40B4-BE49-F238E27FC236}">
                <a16:creationId xmlns:a16="http://schemas.microsoft.com/office/drawing/2014/main" id="{754A9ECA-E049-4F8E-90ED-E0DEDB685A50}"/>
              </a:ext>
            </a:extLst>
          </p:cNvPr>
          <p:cNvSpPr>
            <a:spLocks noGrp="1"/>
          </p:cNvSpPr>
          <p:nvPr>
            <p:ph type="body" sz="quarter" idx="25"/>
          </p:nvPr>
        </p:nvSpPr>
        <p:spPr>
          <a:xfrm>
            <a:off x="2009318" y="2665619"/>
            <a:ext cx="4888011" cy="236561"/>
          </a:xfrm>
        </p:spPr>
        <p:txBody>
          <a:bodyPr/>
          <a:lstStyle>
            <a:lvl1pPr>
              <a:lnSpc>
                <a:spcPct val="90000"/>
              </a:lnSpc>
              <a:defRPr lang="fr-FR" sz="1400"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394"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384406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3"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9" y="2186524"/>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marL="457189"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vl4pPr marL="683983" indent="0">
              <a:buFont typeface="Arial" panose="020B0604020202020204" pitchFamily="34" charset="0"/>
              <a:buNone/>
              <a:defRPr/>
            </a:lvl4pPr>
          </a:lstStyle>
          <a:p>
            <a:pPr marL="571486" lvl="0" indent="-571486" algn="l" defTabSz="685783"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9" y="3296920"/>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marL="226794" indent="0" algn="l">
              <a:lnSpc>
                <a:spcPct val="90000"/>
              </a:lnSpc>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marL="457189" indent="0" algn="l">
              <a:lnSpc>
                <a:spcPct val="100000"/>
              </a:lnSpc>
              <a:spcBef>
                <a:spcPts val="1000"/>
              </a:spcBef>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285743" lvl="0" indent="-285743" algn="l" defTabSz="685783" rtl="0" eaLnBrk="1" latinLnBrk="0" hangingPunct="1">
              <a:lnSpc>
                <a:spcPct val="100000"/>
              </a:lnSpc>
              <a:spcBef>
                <a:spcPts val="1000"/>
              </a:spcBef>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9" y="1344696"/>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buFont typeface="Arial" panose="020B0604020202020204" pitchFamily="34" charset="0"/>
              <a:buNone/>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marL="230394"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sp>
        <p:nvSpPr>
          <p:cNvPr id="25" name="Forme libre : forme 9">
            <a:extLst>
              <a:ext uri="{FF2B5EF4-FFF2-40B4-BE49-F238E27FC236}">
                <a16:creationId xmlns:a16="http://schemas.microsoft.com/office/drawing/2014/main" id="{F4B8DA8B-2C07-4FC6-911D-D340BE461554}"/>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5"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Tree>
    <p:extLst>
      <p:ext uri="{BB962C8B-B14F-4D97-AF65-F5344CB8AC3E}">
        <p14:creationId xmlns:p14="http://schemas.microsoft.com/office/powerpoint/2010/main" val="1612530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2"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2"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2" y="4859492"/>
            <a:ext cx="4844338" cy="127750"/>
          </a:xfrm>
          <a:prstGeom prst="rect">
            <a:avLst/>
          </a:prstGeom>
        </p:spPr>
        <p:txBody>
          <a:bodyPr/>
          <a:lstStyle>
            <a:lvl1pPr>
              <a:defRPr>
                <a:solidFill>
                  <a:schemeClr val="accent1"/>
                </a:solidFill>
              </a:defRPr>
            </a:lvl1pPr>
          </a:lstStyle>
          <a:p>
            <a:r>
              <a:rPr lang="en-US"/>
              <a:t>For use by Medical for scientific and medical discussions only. Do not photograph, copy or distribute. </a:t>
            </a:r>
            <a:endParaRPr lang="fr-F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a:xfrm>
            <a:off x="8056826" y="4229945"/>
            <a:ext cx="476250" cy="205743"/>
          </a:xfrm>
          <a:prstGeom prst="rect">
            <a:avLst/>
          </a:prstGeom>
        </p:spPr>
        <p:txBody>
          <a:bodyPr/>
          <a:lstStyle/>
          <a:p>
            <a:fld id="{6B54B0F7-55DD-40D6-B7F4-70B586885C0B}" type="slidenum">
              <a:rPr lang="fr-FR" smtClean="0"/>
              <a:pPr/>
              <a:t>‹#›</a:t>
            </a:fld>
            <a:endParaRPr lang="fr-FR"/>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2" y="1875663"/>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2" y="2617812"/>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2" y="3085124"/>
            <a:ext cx="3077548" cy="248433"/>
          </a:xfrm>
        </p:spPr>
        <p:txBody>
          <a:bodyPr anchor="t">
            <a:noAutofit/>
          </a:bodyPr>
          <a:lstStyle>
            <a:lvl1pPr marL="0" indent="0" algn="ctr">
              <a:lnSpc>
                <a:spcPct val="96000"/>
              </a:lnSpc>
              <a:spcAft>
                <a:spcPts val="1000"/>
              </a:spcAft>
              <a:buFont typeface="Arial" panose="020B0604020202020204" pitchFamily="34" charset="0"/>
              <a:buNone/>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43"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394"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3803110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8025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4"/>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50"/>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1" y="532801"/>
            <a:ext cx="5735870" cy="561185"/>
          </a:xfrm>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C8958FB1-822C-4B2B-9E60-C0C47D904D74}"/>
              </a:ext>
            </a:extLst>
          </p:cNvPr>
          <p:cNvSpPr>
            <a:spLocks noGrp="1"/>
          </p:cNvSpPr>
          <p:nvPr>
            <p:ph type="body" sz="quarter" idx="18"/>
          </p:nvPr>
        </p:nvSpPr>
        <p:spPr>
          <a:xfrm>
            <a:off x="333731" y="318887"/>
            <a:ext cx="573334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61400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1" y="1183184"/>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6" y="1457850"/>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1" y="532801"/>
            <a:ext cx="4028251" cy="561185"/>
          </a:xfrm>
        </p:spPr>
        <p:txBody>
          <a:bodyPr/>
          <a:lstStyle/>
          <a:p>
            <a:r>
              <a:rPr lang="en-US"/>
              <a:t>Click to edit Master title style</a:t>
            </a:r>
          </a:p>
        </p:txBody>
      </p:sp>
      <p:sp>
        <p:nvSpPr>
          <p:cNvPr id="12" name="Espace réservé du texte 5">
            <a:extLst>
              <a:ext uri="{FF2B5EF4-FFF2-40B4-BE49-F238E27FC236}">
                <a16:creationId xmlns:a16="http://schemas.microsoft.com/office/drawing/2014/main" id="{04813340-F4EB-4657-BBC8-D1489E0614FA}"/>
              </a:ext>
            </a:extLst>
          </p:cNvPr>
          <p:cNvSpPr>
            <a:spLocks noGrp="1"/>
          </p:cNvSpPr>
          <p:nvPr>
            <p:ph type="body" sz="quarter" idx="18"/>
          </p:nvPr>
        </p:nvSpPr>
        <p:spPr>
          <a:xfrm>
            <a:off x="333731" y="318887"/>
            <a:ext cx="4025721"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351819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3" name="Espace réservé du texte 5">
            <a:extLst>
              <a:ext uri="{FF2B5EF4-FFF2-40B4-BE49-F238E27FC236}">
                <a16:creationId xmlns:a16="http://schemas.microsoft.com/office/drawing/2014/main" id="{0ECD6AB6-FDA6-4E98-9559-44A7DF1F2079}"/>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70318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smtClean="0"/>
              <a:pPr/>
              <a:t>‹#›</a:t>
            </a:fld>
            <a:endParaRPr lang="en-US"/>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2" y="1188616"/>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1" y="1139318"/>
            <a:ext cx="883540" cy="398442"/>
          </a:xfrm>
        </p:spPr>
        <p:txBody>
          <a:bodyPr anchor="b">
            <a:noAutofit/>
          </a:bodyPr>
          <a:lstStyle>
            <a:lvl1pPr algn="r">
              <a:lnSpc>
                <a:spcPct val="110000"/>
              </a:lnSpc>
              <a:defRPr sz="800" cap="all" baseline="0">
                <a:solidFill>
                  <a:schemeClr val="tx1"/>
                </a:solidFill>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8"/>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500" y="1188616"/>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6" y="1188616"/>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3" y="1188616"/>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3"/>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9" y="3440298"/>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9" y="3779623"/>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8"/>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3"/>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8"/>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3"/>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1"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7" y="1457850"/>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1"/>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5"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43" name="Espace réservé du texte 5">
            <a:extLst>
              <a:ext uri="{FF2B5EF4-FFF2-40B4-BE49-F238E27FC236}">
                <a16:creationId xmlns:a16="http://schemas.microsoft.com/office/drawing/2014/main" id="{55CF6E0B-A728-4D36-84A3-9989D7D67242}"/>
              </a:ext>
            </a:extLst>
          </p:cNvPr>
          <p:cNvSpPr>
            <a:spLocks noGrp="1"/>
          </p:cNvSpPr>
          <p:nvPr>
            <p:ph type="body" sz="quarter" idx="42"/>
          </p:nvPr>
        </p:nvSpPr>
        <p:spPr>
          <a:xfrm>
            <a:off x="3025071"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3686951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fld id="{193EEB0A-8BC5-4793-89D0-F1ED0D512996}" type="datetime1">
              <a:rPr lang="en-US" smtClean="0"/>
              <a:t>4/9/2025</a:t>
            </a:fld>
            <a:endParaRPr lang="en-US"/>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3" name="Espace réservé du texte 5">
            <a:extLst>
              <a:ext uri="{FF2B5EF4-FFF2-40B4-BE49-F238E27FC236}">
                <a16:creationId xmlns:a16="http://schemas.microsoft.com/office/drawing/2014/main" id="{32DF4F2F-CDE6-47B5-B736-164AD5BDC429}"/>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4" name="Espace réservé du texte 5">
            <a:extLst>
              <a:ext uri="{FF2B5EF4-FFF2-40B4-BE49-F238E27FC236}">
                <a16:creationId xmlns:a16="http://schemas.microsoft.com/office/drawing/2014/main" id="{9BD1C04A-0CE9-46FE-B14B-F397AB075666}"/>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5" name="Espace réservé du texte 5">
            <a:extLst>
              <a:ext uri="{FF2B5EF4-FFF2-40B4-BE49-F238E27FC236}">
                <a16:creationId xmlns:a16="http://schemas.microsoft.com/office/drawing/2014/main" id="{BC1E8140-9EA1-425B-BC80-E50BA686FE38}"/>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08355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10" y="166501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10" y="1183184"/>
            <a:ext cx="4844338" cy="184281"/>
          </a:xfrm>
        </p:spPr>
        <p:txBody>
          <a:bodyPr wrap="square">
            <a:spAutoFit/>
          </a:bodyPr>
          <a:lstStyle>
            <a:lvl1pPr algn="l">
              <a:lnSpc>
                <a:spcPct val="110000"/>
              </a:lnSpc>
              <a:defRPr sz="1200">
                <a:solidFill>
                  <a:schemeClr val="tx1"/>
                </a:solidFill>
              </a:defRPr>
            </a:lvl1pPr>
            <a:lvl2pPr marL="171446" indent="-171446">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4" y="166501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7" y="166501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2"/>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7"/>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2" y="2452012"/>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2" y="2791337"/>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5" y="2452012"/>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5" y="2791337"/>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8" y="2452012"/>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8" y="2791337"/>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394"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1"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6" y="1457850"/>
            <a:ext cx="2120585" cy="3221417"/>
          </a:xfrm>
        </p:spPr>
        <p:txBody>
          <a:bodyPr/>
          <a:lstStyle>
            <a:lvl1pPr>
              <a:defRPr>
                <a:solidFill>
                  <a:schemeClr val="bg1"/>
                </a:solidFill>
              </a:defRPr>
            </a:lvl1pPr>
            <a:lvl2pPr marL="226794" indent="-226794">
              <a:buFontTx/>
              <a:buBlip>
                <a:blip r:embed="rId4"/>
              </a:buBlip>
              <a:defRPr>
                <a:solidFill>
                  <a:schemeClr val="bg1"/>
                </a:solidFill>
              </a:defRPr>
            </a:lvl2pPr>
            <a:lvl3pPr marL="457189" indent="-226794">
              <a:buFontTx/>
              <a:buBlip>
                <a:blip r:embed="rId4"/>
              </a:buBlip>
              <a:defRPr>
                <a:solidFill>
                  <a:schemeClr val="bg1"/>
                </a:solidFill>
              </a:defRPr>
            </a:lvl3pPr>
            <a:lvl4pPr marL="683983" indent="-226794">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1"/>
            <a:ext cx="2120585" cy="561185"/>
          </a:xfrm>
        </p:spPr>
        <p:txBody>
          <a:bodyPr/>
          <a:lstStyle>
            <a:lvl1pPr>
              <a:defRPr>
                <a:solidFill>
                  <a:schemeClr val="bg1"/>
                </a:solidFill>
              </a:defRPr>
            </a:lvl1pPr>
          </a:lstStyle>
          <a:p>
            <a:r>
              <a:rPr lang="en-US"/>
              <a:t>Click to edit Master title style</a:t>
            </a:r>
          </a:p>
        </p:txBody>
      </p:sp>
      <p:sp>
        <p:nvSpPr>
          <p:cNvPr id="26" name="Forme libre : forme 9">
            <a:extLst>
              <a:ext uri="{FF2B5EF4-FFF2-40B4-BE49-F238E27FC236}">
                <a16:creationId xmlns:a16="http://schemas.microsoft.com/office/drawing/2014/main" id="{A9C36C71-038F-4436-BBC3-96ADAFADF4C5}"/>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7" name="Graphique 7">
            <a:extLst>
              <a:ext uri="{FF2B5EF4-FFF2-40B4-BE49-F238E27FC236}">
                <a16:creationId xmlns:a16="http://schemas.microsoft.com/office/drawing/2014/main" id="{DBF91248-A888-4963-A212-5E5A4549B33C}"/>
              </a:ext>
            </a:extLst>
          </p:cNvPr>
          <p:cNvGrpSpPr>
            <a:grpSpLocks noChangeAspect="1"/>
          </p:cNvGrpSpPr>
          <p:nvPr userDrawn="1"/>
        </p:nvGrpSpPr>
        <p:grpSpPr>
          <a:xfrm>
            <a:off x="331625" y="4747145"/>
            <a:ext cx="803890" cy="206313"/>
            <a:chOff x="4768103" y="-471733"/>
            <a:chExt cx="744723" cy="191124"/>
          </a:xfrm>
          <a:solidFill>
            <a:schemeClr val="bg1"/>
          </a:solidFill>
        </p:grpSpPr>
        <p:sp>
          <p:nvSpPr>
            <p:cNvPr id="28" name="Forme libre : forme 9">
              <a:extLst>
                <a:ext uri="{FF2B5EF4-FFF2-40B4-BE49-F238E27FC236}">
                  <a16:creationId xmlns:a16="http://schemas.microsoft.com/office/drawing/2014/main" id="{68EE507B-C9A9-4C38-B6EF-2887A9778C9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34" name="Forme libre : forme 10">
              <a:extLst>
                <a:ext uri="{FF2B5EF4-FFF2-40B4-BE49-F238E27FC236}">
                  <a16:creationId xmlns:a16="http://schemas.microsoft.com/office/drawing/2014/main" id="{AE069B0D-3A77-4024-93DE-B14818FED9C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46" name="Forme libre : forme 11">
              <a:extLst>
                <a:ext uri="{FF2B5EF4-FFF2-40B4-BE49-F238E27FC236}">
                  <a16:creationId xmlns:a16="http://schemas.microsoft.com/office/drawing/2014/main" id="{4FEF900E-F4FF-408E-9225-41DC79A3C40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36" name="Espace réservé du texte 5">
            <a:extLst>
              <a:ext uri="{FF2B5EF4-FFF2-40B4-BE49-F238E27FC236}">
                <a16:creationId xmlns:a16="http://schemas.microsoft.com/office/drawing/2014/main" id="{E84A8FD7-8FA2-4544-A842-D034742C4BED}"/>
              </a:ext>
            </a:extLst>
          </p:cNvPr>
          <p:cNvSpPr>
            <a:spLocks noGrp="1"/>
          </p:cNvSpPr>
          <p:nvPr>
            <p:ph type="body" sz="quarter" idx="50"/>
          </p:nvPr>
        </p:nvSpPr>
        <p:spPr>
          <a:xfrm>
            <a:off x="3025071"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3130240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056826" y="4229945"/>
            <a:ext cx="476250" cy="205743"/>
          </a:xfrm>
          <a:prstGeom prst="rect">
            <a:avLst/>
          </a:prstGeom>
        </p:spPr>
        <p:txBody>
          <a:bodyPr/>
          <a:lstStyle/>
          <a:p>
            <a:fld id="{6B54B0F7-55DD-40D6-B7F4-70B586885C0B}" type="slidenum">
              <a:rPr lang="en-US" noProof="0" smtClean="0"/>
              <a:pPr/>
              <a:t>‹#›</a:t>
            </a:fld>
            <a:endParaRPr lang="en-US" noProof="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8"/>
            <a:ext cx="8478000" cy="3222219"/>
          </a:xfrm>
        </p:spPr>
        <p:txBody>
          <a:bodyPr anchor="ctr"/>
          <a:lstStyle>
            <a:lvl1pPr algn="ctr">
              <a:defRPr/>
            </a:lvl1pPr>
            <a:lvl2pPr marL="0" indent="0">
              <a:buFont typeface="Arial" panose="020B0604020202020204" pitchFamily="34" charset="0"/>
              <a:buNone/>
              <a:defRPr/>
            </a:lvl2pPr>
            <a:lvl3pPr marL="230394" indent="0">
              <a:buFont typeface="Arial" panose="020B0604020202020204" pitchFamily="34" charset="0"/>
              <a:buNone/>
              <a:defRPr/>
            </a:lvl3pPr>
          </a:lstStyle>
          <a:p>
            <a:pPr lvl="0"/>
            <a:r>
              <a:rPr lang="en-US"/>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4"/>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D6189EAE-21AC-4957-96D6-8677EA99838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394" indent="0">
              <a:spcBef>
                <a:spcPts val="300"/>
              </a:spcBef>
              <a:buFont typeface="Arial" panose="020B0604020202020204" pitchFamily="34" charset="0"/>
              <a:buNone/>
              <a:tabLst>
                <a:tab pos="627047" algn="l"/>
              </a:tabLst>
              <a:defRPr sz="400"/>
            </a:lvl3pPr>
          </a:lstStyle>
          <a:p>
            <a:pPr lvl="0"/>
            <a:r>
              <a:rPr lang="en-US" noProof="0"/>
              <a:t>Click to edit Master text styles</a:t>
            </a:r>
          </a:p>
        </p:txBody>
      </p:sp>
    </p:spTree>
    <p:extLst>
      <p:ext uri="{BB962C8B-B14F-4D97-AF65-F5344CB8AC3E}">
        <p14:creationId xmlns:p14="http://schemas.microsoft.com/office/powerpoint/2010/main" val="3188911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Tree>
    <p:extLst>
      <p:ext uri="{BB962C8B-B14F-4D97-AF65-F5344CB8AC3E}">
        <p14:creationId xmlns:p14="http://schemas.microsoft.com/office/powerpoint/2010/main" val="846891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23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428-9CE2-4221-AD4E-F78AB666E4C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C2E666E-DDC2-40B8-9EED-75A8B4D7676A}"/>
              </a:ext>
            </a:extLst>
          </p:cNvPr>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26E474F-8D02-4D09-BC9C-128208264597}"/>
              </a:ext>
            </a:extLst>
          </p:cNvPr>
          <p:cNvSpPr>
            <a:spLocks noGrp="1"/>
          </p:cNvSpPr>
          <p:nvPr>
            <p:ph type="dt" sz="half" idx="10"/>
          </p:nvPr>
        </p:nvSpPr>
        <p:spPr/>
        <p:txBody>
          <a:bodyPr/>
          <a:lstStyle/>
          <a:p>
            <a:fld id="{AD540430-22EA-4F22-BB01-2BBF93A00D8D}" type="datetime1">
              <a:rPr lang="en-US" smtClean="0"/>
              <a:t>4/9/2025</a:t>
            </a:fld>
            <a:endParaRPr lang="en-US"/>
          </a:p>
        </p:txBody>
      </p:sp>
      <p:sp>
        <p:nvSpPr>
          <p:cNvPr id="5" name="Footer Placeholder 4">
            <a:extLst>
              <a:ext uri="{FF2B5EF4-FFF2-40B4-BE49-F238E27FC236}">
                <a16:creationId xmlns:a16="http://schemas.microsoft.com/office/drawing/2014/main" id="{39D51D11-400A-44B4-8765-598D75A0F241}"/>
              </a:ext>
            </a:extLst>
          </p:cNvPr>
          <p:cNvSpPr>
            <a:spLocks noGrp="1"/>
          </p:cNvSpPr>
          <p:nvPr>
            <p:ph type="ftr" sz="quarter" idx="11"/>
          </p:nvPr>
        </p:nvSpPr>
        <p:spPr>
          <a:xfrm>
            <a:off x="2149832" y="4859492"/>
            <a:ext cx="4844338" cy="127750"/>
          </a:xfrm>
          <a:prstGeom prst="rect">
            <a:avLst/>
          </a:prstGeom>
        </p:spPr>
        <p:txBody>
          <a:bodyPr/>
          <a:lstStyle/>
          <a:p>
            <a:r>
              <a:rPr lang="en-US"/>
              <a:t>For use by Medical for scientific and medical discussions only. Do not photograph, copy or distribute. MAT-US-2016501 v2.0 Expires 7/11/2024</a:t>
            </a:r>
          </a:p>
        </p:txBody>
      </p:sp>
      <p:sp>
        <p:nvSpPr>
          <p:cNvPr id="6" name="Slide Number Placeholder 5">
            <a:extLst>
              <a:ext uri="{FF2B5EF4-FFF2-40B4-BE49-F238E27FC236}">
                <a16:creationId xmlns:a16="http://schemas.microsoft.com/office/drawing/2014/main" id="{A7A62C48-3A23-4CBB-AFCD-FE82C7EAD6EA}"/>
              </a:ext>
            </a:extLst>
          </p:cNvPr>
          <p:cNvSpPr>
            <a:spLocks noGrp="1"/>
          </p:cNvSpPr>
          <p:nvPr>
            <p:ph type="sldNum" sz="quarter" idx="12"/>
          </p:nvPr>
        </p:nvSpPr>
        <p:spPr>
          <a:xfrm>
            <a:off x="8056826" y="4229945"/>
            <a:ext cx="476250" cy="205743"/>
          </a:xfrm>
          <a:prstGeom prst="rect">
            <a:avLst/>
          </a:prstGeom>
        </p:spPr>
        <p:txBody>
          <a:bodyPr/>
          <a:lstStyle/>
          <a:p>
            <a:fld id="{7DDAC438-A93C-4B97-BF18-E9521495E542}" type="slidenum">
              <a:rPr lang="en-US" smtClean="0"/>
              <a:t>‹#›</a:t>
            </a:fld>
            <a:endParaRPr lang="en-US"/>
          </a:p>
        </p:txBody>
      </p:sp>
      <p:pic>
        <p:nvPicPr>
          <p:cNvPr id="14" name="Picture 13" descr="A picture containing drawing&#10;&#10;Description automatically generated">
            <a:extLst>
              <a:ext uri="{FF2B5EF4-FFF2-40B4-BE49-F238E27FC236}">
                <a16:creationId xmlns:a16="http://schemas.microsoft.com/office/drawing/2014/main" id="{1C1E8C78-CA3E-4207-83EF-C9FBFB2FEC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727" y="4665929"/>
            <a:ext cx="1815150" cy="508242"/>
          </a:xfrm>
          <a:prstGeom prst="rect">
            <a:avLst/>
          </a:prstGeom>
        </p:spPr>
      </p:pic>
      <p:sp>
        <p:nvSpPr>
          <p:cNvPr id="7" name="Rectangle 6">
            <a:extLst>
              <a:ext uri="{FF2B5EF4-FFF2-40B4-BE49-F238E27FC236}">
                <a16:creationId xmlns:a16="http://schemas.microsoft.com/office/drawing/2014/main" id="{7C22C4C2-D698-401D-A55F-FC3D00CDB23E}"/>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pic>
        <p:nvPicPr>
          <p:cNvPr id="19" name="Picture 18" descr="A picture containing basketball, underwear&#10;&#10;Description automatically generated">
            <a:extLst>
              <a:ext uri="{FF2B5EF4-FFF2-40B4-BE49-F238E27FC236}">
                <a16:creationId xmlns:a16="http://schemas.microsoft.com/office/drawing/2014/main" id="{37BCE7B2-0478-45DB-9A3B-ADA47EC155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0" y="-30672"/>
            <a:ext cx="6858000" cy="5174171"/>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8B7B57BC-BD9D-4A91-BB2D-8813A05949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0909" y="4504932"/>
            <a:ext cx="2225832" cy="623234"/>
          </a:xfrm>
          <a:prstGeom prst="rect">
            <a:avLst/>
          </a:prstGeom>
        </p:spPr>
      </p:pic>
    </p:spTree>
    <p:extLst>
      <p:ext uri="{BB962C8B-B14F-4D97-AF65-F5344CB8AC3E}">
        <p14:creationId xmlns:p14="http://schemas.microsoft.com/office/powerpoint/2010/main" val="8659295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651407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01500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fld id="{61E4A05D-E05E-4599-B842-4B742621D24C}" type="datetime1">
              <a:rPr lang="en-US" noProof="0" smtClean="0"/>
              <a:t>4/9/2025</a:t>
            </a:fld>
            <a:endParaRPr lang="en-US" noProof="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277421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fld id="{193EEB0A-8BC5-4793-89D0-F1ED0D512996}" type="datetime1">
              <a:rPr lang="en-US" smtClean="0"/>
              <a:t>4/9/2025</a:t>
            </a:fld>
            <a:endParaRPr lang="en-US"/>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3" name="Espace réservé du texte 5">
            <a:extLst>
              <a:ext uri="{FF2B5EF4-FFF2-40B4-BE49-F238E27FC236}">
                <a16:creationId xmlns:a16="http://schemas.microsoft.com/office/drawing/2014/main" id="{32DF4F2F-CDE6-47B5-B736-164AD5BDC429}"/>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4" name="Espace réservé du texte 5">
            <a:extLst>
              <a:ext uri="{FF2B5EF4-FFF2-40B4-BE49-F238E27FC236}">
                <a16:creationId xmlns:a16="http://schemas.microsoft.com/office/drawing/2014/main" id="{9BD1C04A-0CE9-46FE-B14B-F397AB075666}"/>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5" name="Espace réservé du texte 5">
            <a:extLst>
              <a:ext uri="{FF2B5EF4-FFF2-40B4-BE49-F238E27FC236}">
                <a16:creationId xmlns:a16="http://schemas.microsoft.com/office/drawing/2014/main" id="{BC1E8140-9EA1-425B-BC80-E50BA686FE38}"/>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 name="Footer Placeholder 1">
            <a:extLst>
              <a:ext uri="{FF2B5EF4-FFF2-40B4-BE49-F238E27FC236}">
                <a16:creationId xmlns:a16="http://schemas.microsoft.com/office/drawing/2014/main" id="{67E47850-07B3-9A0B-CFD3-FA12EF6BAF80}"/>
              </a:ext>
            </a:extLst>
          </p:cNvPr>
          <p:cNvSpPr txBox="1">
            <a:spLocks/>
          </p:cNvSpPr>
          <p:nvPr userDrawn="1"/>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t>MAT-US-2024340 v4.0 - P </a:t>
            </a:r>
            <a:br>
              <a:rPr lang="en-US" sz="600" dirty="0"/>
            </a:br>
            <a:r>
              <a:rPr lang="en-US" sz="600" dirty="0"/>
              <a:t>Expiration Date: 4/1/2027</a:t>
            </a:r>
          </a:p>
        </p:txBody>
      </p:sp>
    </p:spTree>
    <p:extLst>
      <p:ext uri="{BB962C8B-B14F-4D97-AF65-F5344CB8AC3E}">
        <p14:creationId xmlns:p14="http://schemas.microsoft.com/office/powerpoint/2010/main" val="244489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fld id="{58C3449D-2960-423A-A4DB-45D8E04DBCAF}" type="datetime1">
              <a:rPr lang="en-US" smtClean="0"/>
              <a:t>4/9/2025</a:t>
            </a:fld>
            <a:endParaRPr lang="fr-FR"/>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3725238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fld id="{58C3449D-2960-423A-A4DB-45D8E04DBCAF}" type="datetime1">
              <a:rPr lang="en-US" smtClean="0"/>
              <a:t>4/9/2025</a:t>
            </a:fld>
            <a:endParaRPr lang="fr-FR"/>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78301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fld id="{64074138-7C6A-4F1E-9561-6A5960AC8267}" type="datetime1">
              <a:rPr lang="en-US" smtClean="0"/>
              <a:t>4/9/2025</a:t>
            </a:fld>
            <a:endParaRPr lang="en-US"/>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7" name="Espace réservé du texte 5">
            <a:extLst>
              <a:ext uri="{FF2B5EF4-FFF2-40B4-BE49-F238E27FC236}">
                <a16:creationId xmlns:a16="http://schemas.microsoft.com/office/drawing/2014/main" id="{F0F559FE-3E76-48FC-AA29-2B2239C1E5E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D5746B6F-61CE-4336-AE2B-64E25227F170}"/>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E57E010B-5E1B-4CAB-8D53-F9C9328F65D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844453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a:t>Click icon to add picture</a:t>
            </a:r>
            <a:endParaRPr lang="fr-FR"/>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Medical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0"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2"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0"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2"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0"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2"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0"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2"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0"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2"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274299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29123" y="173355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28235" y="146849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29123" y="233330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28235" y="206824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29123" y="2921053"/>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28235" y="2655995"/>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29123" y="3514804"/>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28235" y="3249746"/>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29123" y="411432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28235" y="384926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716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1848167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8" name="Espace réservé du texte 17">
            <a:extLst>
              <a:ext uri="{FF2B5EF4-FFF2-40B4-BE49-F238E27FC236}">
                <a16:creationId xmlns:a16="http://schemas.microsoft.com/office/drawing/2014/main" id="{0769BEBC-7765-4066-98E6-DCA767130052}"/>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bg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9" name="Espace réservé du texte 17">
            <a:extLst>
              <a:ext uri="{FF2B5EF4-FFF2-40B4-BE49-F238E27FC236}">
                <a16:creationId xmlns:a16="http://schemas.microsoft.com/office/drawing/2014/main" id="{3AED2226-94E9-4522-A668-7274CF4EB450}"/>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11F8087E-3028-4753-8145-09D0F3090EB4}"/>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Espace réservé du texte 17">
            <a:extLst>
              <a:ext uri="{FF2B5EF4-FFF2-40B4-BE49-F238E27FC236}">
                <a16:creationId xmlns:a16="http://schemas.microsoft.com/office/drawing/2014/main" id="{754A9ECA-E049-4F8E-90ED-E0DEDB685A50}"/>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104020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vl4pPr marL="684000" indent="0">
              <a:buFont typeface="Arial" panose="020B0604020202020204" pitchFamily="34" charset="0"/>
              <a:buNone/>
              <a:defRPr/>
            </a:lvl4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marL="226800" indent="0" algn="l">
              <a:lnSpc>
                <a:spcPct val="90000"/>
              </a:lnSpc>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285750" lvl="0" indent="-285750" algn="l" defTabSz="685800" rtl="0" eaLnBrk="1" latinLnBrk="0" hangingPunct="1">
              <a:lnSpc>
                <a:spcPct val="100000"/>
              </a:lnSpc>
              <a:spcBef>
                <a:spcPts val="1000"/>
              </a:spcBef>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buFont typeface="Arial" panose="020B0604020202020204" pitchFamily="34" charset="0"/>
              <a:buNone/>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marL="2304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sp>
        <p:nvSpPr>
          <p:cNvPr id="25" name="Forme libre : forme 9">
            <a:extLst>
              <a:ext uri="{FF2B5EF4-FFF2-40B4-BE49-F238E27FC236}">
                <a16:creationId xmlns:a16="http://schemas.microsoft.com/office/drawing/2014/main" id="{F4B8DA8B-2C07-4FC6-911D-D340BE461554}"/>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4272841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a:t>For use by Medical for scientific and medical discussions only. Do not photograph, copy or distribute. </a:t>
            </a:r>
            <a:endParaRPr lang="fr-FR"/>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p:txBody>
          <a:bodyPr/>
          <a:lstStyle/>
          <a:p>
            <a:fld id="{6B54B0F7-55DD-40D6-B7F4-70B586885C0B}" type="slidenum">
              <a:rPr lang="fr-FR" smtClean="0"/>
              <a:pPr/>
              <a:t>‹#›</a:t>
            </a:fld>
            <a:endParaRPr lang="fr-FR"/>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marL="0" indent="0" algn="ctr">
              <a:lnSpc>
                <a:spcPct val="96000"/>
              </a:lnSpc>
              <a:spcAft>
                <a:spcPts val="1000"/>
              </a:spcAft>
              <a:buFont typeface="Arial" panose="020B0604020202020204" pitchFamily="34" charset="0"/>
              <a:buNone/>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527068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449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C8958FB1-822C-4B2B-9E60-C0C47D904D74}"/>
              </a:ext>
            </a:extLst>
          </p:cNvPr>
          <p:cNvSpPr>
            <a:spLocks noGrp="1"/>
          </p:cNvSpPr>
          <p:nvPr>
            <p:ph type="body" sz="quarter" idx="18"/>
          </p:nvPr>
        </p:nvSpPr>
        <p:spPr>
          <a:xfrm>
            <a:off x="333730" y="318887"/>
            <a:ext cx="573334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1344127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p>
        </p:txBody>
      </p:sp>
      <p:sp>
        <p:nvSpPr>
          <p:cNvPr id="12" name="Espace réservé du texte 5">
            <a:extLst>
              <a:ext uri="{FF2B5EF4-FFF2-40B4-BE49-F238E27FC236}">
                <a16:creationId xmlns:a16="http://schemas.microsoft.com/office/drawing/2014/main" id="{04813340-F4EB-4657-BBC8-D1489E0614FA}"/>
              </a:ext>
            </a:extLst>
          </p:cNvPr>
          <p:cNvSpPr>
            <a:spLocks noGrp="1"/>
          </p:cNvSpPr>
          <p:nvPr>
            <p:ph type="body" sz="quarter" idx="18"/>
          </p:nvPr>
        </p:nvSpPr>
        <p:spPr>
          <a:xfrm>
            <a:off x="333730" y="318887"/>
            <a:ext cx="4025721"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350674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fld id="{64074138-7C6A-4F1E-9561-6A5960AC8267}" type="datetime1">
              <a:rPr lang="en-US" smtClean="0"/>
              <a:t>4/9/2025</a:t>
            </a:fld>
            <a:endParaRPr lang="en-US"/>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7" name="Espace réservé du texte 5">
            <a:extLst>
              <a:ext uri="{FF2B5EF4-FFF2-40B4-BE49-F238E27FC236}">
                <a16:creationId xmlns:a16="http://schemas.microsoft.com/office/drawing/2014/main" id="{F0F559FE-3E76-48FC-AA29-2B2239C1E5E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D5746B6F-61CE-4336-AE2B-64E25227F170}"/>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E57E010B-5E1B-4CAB-8D53-F9C9328F65D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60449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3" name="Espace réservé du texte 5">
            <a:extLst>
              <a:ext uri="{FF2B5EF4-FFF2-40B4-BE49-F238E27FC236}">
                <a16:creationId xmlns:a16="http://schemas.microsoft.com/office/drawing/2014/main" id="{0ECD6AB6-FDA6-4E98-9559-44A7DF1F2079}"/>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394751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smtClean="0"/>
              <a:pPr/>
              <a:t>‹#›</a:t>
            </a:fld>
            <a:endParaRPr lang="en-US"/>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43" name="Espace réservé du texte 5">
            <a:extLst>
              <a:ext uri="{FF2B5EF4-FFF2-40B4-BE49-F238E27FC236}">
                <a16:creationId xmlns:a16="http://schemas.microsoft.com/office/drawing/2014/main" id="{55CF6E0B-A728-4D36-84A3-9989D7D67242}"/>
              </a:ext>
            </a:extLst>
          </p:cNvPr>
          <p:cNvSpPr>
            <a:spLocks noGrp="1"/>
          </p:cNvSpPr>
          <p:nvPr>
            <p:ph type="body" sz="quarter" idx="42"/>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30484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p>
        </p:txBody>
      </p:sp>
      <p:sp>
        <p:nvSpPr>
          <p:cNvPr id="26" name="Forme libre : forme 9">
            <a:extLst>
              <a:ext uri="{FF2B5EF4-FFF2-40B4-BE49-F238E27FC236}">
                <a16:creationId xmlns:a16="http://schemas.microsoft.com/office/drawing/2014/main" id="{A9C36C71-038F-4436-BBC3-96ADAFADF4C5}"/>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7" name="Graphique 7">
            <a:extLst>
              <a:ext uri="{FF2B5EF4-FFF2-40B4-BE49-F238E27FC236}">
                <a16:creationId xmlns:a16="http://schemas.microsoft.com/office/drawing/2014/main" id="{DBF91248-A888-4963-A212-5E5A4549B33C}"/>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28" name="Forme libre : forme 9">
              <a:extLst>
                <a:ext uri="{FF2B5EF4-FFF2-40B4-BE49-F238E27FC236}">
                  <a16:creationId xmlns:a16="http://schemas.microsoft.com/office/drawing/2014/main" id="{68EE507B-C9A9-4C38-B6EF-2887A9778C9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34" name="Forme libre : forme 10">
              <a:extLst>
                <a:ext uri="{FF2B5EF4-FFF2-40B4-BE49-F238E27FC236}">
                  <a16:creationId xmlns:a16="http://schemas.microsoft.com/office/drawing/2014/main" id="{AE069B0D-3A77-4024-93DE-B14818FED9C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46" name="Forme libre : forme 11">
              <a:extLst>
                <a:ext uri="{FF2B5EF4-FFF2-40B4-BE49-F238E27FC236}">
                  <a16:creationId xmlns:a16="http://schemas.microsoft.com/office/drawing/2014/main" id="{4FEF900E-F4FF-408E-9225-41DC79A3C40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36" name="Espace réservé du texte 5">
            <a:extLst>
              <a:ext uri="{FF2B5EF4-FFF2-40B4-BE49-F238E27FC236}">
                <a16:creationId xmlns:a16="http://schemas.microsoft.com/office/drawing/2014/main" id="{E84A8FD7-8FA2-4544-A842-D034742C4BED}"/>
              </a:ext>
            </a:extLst>
          </p:cNvPr>
          <p:cNvSpPr>
            <a:spLocks noGrp="1"/>
          </p:cNvSpPr>
          <p:nvPr>
            <p:ph type="body" sz="quarter" idx="50"/>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191642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vl2pPr marL="0" indent="0">
              <a:buFont typeface="Arial" panose="020B0604020202020204" pitchFamily="34" charset="0"/>
              <a:buNone/>
              <a:defRPr/>
            </a:lvl2pPr>
            <a:lvl3pPr marL="230400" indent="0">
              <a:buFont typeface="Arial" panose="020B0604020202020204" pitchFamily="34" charset="0"/>
              <a:buNone/>
              <a:defRPr/>
            </a:lvl3pPr>
          </a:lstStyle>
          <a:p>
            <a:pPr lvl="0"/>
            <a:r>
              <a:rPr lang="en-US"/>
              <a:t>Click icon to add table</a:t>
            </a:r>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D6189EAE-21AC-4957-96D6-8677EA99838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507805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96486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582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DF81-48F5-4CA0-A8F7-145FB84BB5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BCC195D-2B80-44E4-9A22-45C390880555}"/>
              </a:ext>
            </a:extLst>
          </p:cNvPr>
          <p:cNvSpPr>
            <a:spLocks noGrp="1"/>
          </p:cNvSpPr>
          <p:nvPr>
            <p:ph type="dt" sz="half" idx="10"/>
          </p:nvPr>
        </p:nvSpPr>
        <p:spPr/>
        <p:txBody>
          <a:bodyPr/>
          <a:lstStyle/>
          <a:p>
            <a:fld id="{BED0F7DF-AA4C-474F-B89A-507E1F57C8EA}" type="datetime1">
              <a:rPr lang="en-US" smtClean="0"/>
              <a:t>4/9/2025</a:t>
            </a:fld>
            <a:endParaRPr lang="en-US"/>
          </a:p>
        </p:txBody>
      </p:sp>
      <p:sp>
        <p:nvSpPr>
          <p:cNvPr id="4" name="Footer Placeholder 3">
            <a:extLst>
              <a:ext uri="{FF2B5EF4-FFF2-40B4-BE49-F238E27FC236}">
                <a16:creationId xmlns:a16="http://schemas.microsoft.com/office/drawing/2014/main" id="{38F06547-9F9E-4E25-9A84-620D58AAE980}"/>
              </a:ext>
            </a:extLst>
          </p:cNvPr>
          <p:cNvSpPr>
            <a:spLocks noGrp="1"/>
          </p:cNvSpPr>
          <p:nvPr>
            <p:ph type="ftr" sz="quarter" idx="11"/>
          </p:nvPr>
        </p:nvSpPr>
        <p:spPr>
          <a:xfrm>
            <a:off x="2149831" y="4859491"/>
            <a:ext cx="4844338" cy="127750"/>
          </a:xfrm>
          <a:prstGeom prst="rect">
            <a:avLst/>
          </a:prstGeom>
        </p:spPr>
        <p:txBody>
          <a:bodyPr/>
          <a:lstStyle/>
          <a:p>
            <a:r>
              <a:rPr lang="en-US"/>
              <a:t>For use by Medical for scientific and medical discussions only. Do not photograph, copy or distribute. </a:t>
            </a:r>
          </a:p>
        </p:txBody>
      </p:sp>
      <p:sp>
        <p:nvSpPr>
          <p:cNvPr id="5" name="Slide Number Placeholder 4">
            <a:extLst>
              <a:ext uri="{FF2B5EF4-FFF2-40B4-BE49-F238E27FC236}">
                <a16:creationId xmlns:a16="http://schemas.microsoft.com/office/drawing/2014/main" id="{88505269-99F9-4C67-B603-6B884821CA1F}"/>
              </a:ext>
            </a:extLst>
          </p:cNvPr>
          <p:cNvSpPr>
            <a:spLocks noGrp="1"/>
          </p:cNvSpPr>
          <p:nvPr>
            <p:ph type="sldNum" sz="quarter" idx="12"/>
          </p:nvPr>
        </p:nvSpPr>
        <p:spPr/>
        <p:txBody>
          <a:bodyPr/>
          <a:lstStyle/>
          <a:p>
            <a:fld id="{7DDAC438-A93C-4B97-BF18-E9521495E542}" type="slidenum">
              <a:rPr lang="en-US" smtClean="0"/>
              <a:t>‹#›</a:t>
            </a:fld>
            <a:endParaRPr lang="en-US"/>
          </a:p>
        </p:txBody>
      </p:sp>
    </p:spTree>
    <p:extLst>
      <p:ext uri="{BB962C8B-B14F-4D97-AF65-F5344CB8AC3E}">
        <p14:creationId xmlns:p14="http://schemas.microsoft.com/office/powerpoint/2010/main" val="33307245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6F6184-30DA-48C0-9ACC-25DF91ABE615}"/>
              </a:ext>
            </a:extLst>
          </p:cNvPr>
          <p:cNvSpPr>
            <a:spLocks noGrp="1"/>
          </p:cNvSpPr>
          <p:nvPr>
            <p:ph type="dt" sz="half" idx="10"/>
          </p:nvPr>
        </p:nvSpPr>
        <p:spPr/>
        <p:txBody>
          <a:bodyPr/>
          <a:lstStyle/>
          <a:p>
            <a:fld id="{91C1D1BC-5E2C-4C67-B4C1-F970F611D4D6}" type="datetime1">
              <a:rPr lang="en-US" smtClean="0"/>
              <a:t>4/9/2025</a:t>
            </a:fld>
            <a:endParaRPr lang="en-US"/>
          </a:p>
        </p:txBody>
      </p:sp>
      <p:sp>
        <p:nvSpPr>
          <p:cNvPr id="5" name="Footer Placeholder 4">
            <a:extLst>
              <a:ext uri="{FF2B5EF4-FFF2-40B4-BE49-F238E27FC236}">
                <a16:creationId xmlns:a16="http://schemas.microsoft.com/office/drawing/2014/main" id="{6CC821EB-9CCA-4414-92B3-45E8E47C2371}"/>
              </a:ext>
            </a:extLst>
          </p:cNvPr>
          <p:cNvSpPr>
            <a:spLocks noGrp="1"/>
          </p:cNvSpPr>
          <p:nvPr>
            <p:ph type="ftr" sz="quarter" idx="11"/>
          </p:nvPr>
        </p:nvSpPr>
        <p:spPr>
          <a:xfrm>
            <a:off x="2149831" y="4859491"/>
            <a:ext cx="4844338" cy="127750"/>
          </a:xfrm>
          <a:prstGeom prst="rect">
            <a:avLst/>
          </a:prstGeom>
        </p:spPr>
        <p:txBody>
          <a:bodyPr/>
          <a:lstStyle/>
          <a:p>
            <a:r>
              <a:rPr lang="en-US"/>
              <a:t>For use by Medical for scientific and medical discussions only. Do not photograph, copy or distribute. </a:t>
            </a:r>
          </a:p>
        </p:txBody>
      </p:sp>
      <p:sp>
        <p:nvSpPr>
          <p:cNvPr id="6" name="Slide Number Placeholder 5">
            <a:extLst>
              <a:ext uri="{FF2B5EF4-FFF2-40B4-BE49-F238E27FC236}">
                <a16:creationId xmlns:a16="http://schemas.microsoft.com/office/drawing/2014/main" id="{A2206A12-3505-4100-AEBB-AFC1E5A01F9A}"/>
              </a:ext>
            </a:extLst>
          </p:cNvPr>
          <p:cNvSpPr>
            <a:spLocks noGrp="1"/>
          </p:cNvSpPr>
          <p:nvPr>
            <p:ph type="sldNum" sz="quarter" idx="12"/>
          </p:nvPr>
        </p:nvSpPr>
        <p:spPr/>
        <p:txBody>
          <a:bodyPr/>
          <a:lstStyle/>
          <a:p>
            <a:fld id="{7DDAC438-A93C-4B97-BF18-E9521495E542}" type="slidenum">
              <a:rPr lang="en-US" smtClean="0"/>
              <a:t>‹#›</a:t>
            </a:fld>
            <a:endParaRPr lang="en-US"/>
          </a:p>
        </p:txBody>
      </p:sp>
    </p:spTree>
    <p:extLst>
      <p:ext uri="{BB962C8B-B14F-4D97-AF65-F5344CB8AC3E}">
        <p14:creationId xmlns:p14="http://schemas.microsoft.com/office/powerpoint/2010/main" val="30035899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428-9CE2-4221-AD4E-F78AB666E4C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C2E666E-DDC2-40B8-9EED-75A8B4D7676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26E474F-8D02-4D09-BC9C-128208264597}"/>
              </a:ext>
            </a:extLst>
          </p:cNvPr>
          <p:cNvSpPr>
            <a:spLocks noGrp="1"/>
          </p:cNvSpPr>
          <p:nvPr>
            <p:ph type="dt" sz="half" idx="10"/>
          </p:nvPr>
        </p:nvSpPr>
        <p:spPr/>
        <p:txBody>
          <a:bodyPr/>
          <a:lstStyle/>
          <a:p>
            <a:fld id="{AD540430-22EA-4F22-BB01-2BBF93A00D8D}" type="datetime1">
              <a:rPr lang="en-US" smtClean="0"/>
              <a:t>4/9/2025</a:t>
            </a:fld>
            <a:endParaRPr lang="en-US"/>
          </a:p>
        </p:txBody>
      </p:sp>
      <p:sp>
        <p:nvSpPr>
          <p:cNvPr id="5" name="Footer Placeholder 4">
            <a:extLst>
              <a:ext uri="{FF2B5EF4-FFF2-40B4-BE49-F238E27FC236}">
                <a16:creationId xmlns:a16="http://schemas.microsoft.com/office/drawing/2014/main" id="{39D51D11-400A-44B4-8765-598D75A0F241}"/>
              </a:ext>
            </a:extLst>
          </p:cNvPr>
          <p:cNvSpPr>
            <a:spLocks noGrp="1"/>
          </p:cNvSpPr>
          <p:nvPr>
            <p:ph type="ftr" sz="quarter" idx="11"/>
          </p:nvPr>
        </p:nvSpPr>
        <p:spPr>
          <a:xfrm>
            <a:off x="2149831" y="4859491"/>
            <a:ext cx="4844338" cy="127750"/>
          </a:xfrm>
          <a:prstGeom prst="rect">
            <a:avLst/>
          </a:prstGeom>
        </p:spPr>
        <p:txBody>
          <a:bodyPr/>
          <a:lstStyle/>
          <a:p>
            <a:r>
              <a:rPr lang="en-US"/>
              <a:t>For use by Medical for scientific and medical discussions only. Do not photograph, copy or distribute. MAT-US-2016501 v2.0 Expires 7/11/2024</a:t>
            </a:r>
          </a:p>
        </p:txBody>
      </p:sp>
      <p:sp>
        <p:nvSpPr>
          <p:cNvPr id="6" name="Slide Number Placeholder 5">
            <a:extLst>
              <a:ext uri="{FF2B5EF4-FFF2-40B4-BE49-F238E27FC236}">
                <a16:creationId xmlns:a16="http://schemas.microsoft.com/office/drawing/2014/main" id="{A7A62C48-3A23-4CBB-AFCD-FE82C7EAD6EA}"/>
              </a:ext>
            </a:extLst>
          </p:cNvPr>
          <p:cNvSpPr>
            <a:spLocks noGrp="1"/>
          </p:cNvSpPr>
          <p:nvPr>
            <p:ph type="sldNum" sz="quarter" idx="12"/>
          </p:nvPr>
        </p:nvSpPr>
        <p:spPr/>
        <p:txBody>
          <a:bodyPr/>
          <a:lstStyle/>
          <a:p>
            <a:fld id="{7DDAC438-A93C-4B97-BF18-E9521495E542}" type="slidenum">
              <a:rPr lang="en-US" smtClean="0"/>
              <a:t>‹#›</a:t>
            </a:fld>
            <a:endParaRPr lang="en-US"/>
          </a:p>
        </p:txBody>
      </p:sp>
      <p:pic>
        <p:nvPicPr>
          <p:cNvPr id="14" name="Picture 13" descr="A picture containing drawing&#10;&#10;Description automatically generated">
            <a:extLst>
              <a:ext uri="{FF2B5EF4-FFF2-40B4-BE49-F238E27FC236}">
                <a16:creationId xmlns:a16="http://schemas.microsoft.com/office/drawing/2014/main" id="{1C1E8C78-CA3E-4207-83EF-C9FBFB2FEC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727" y="4665929"/>
            <a:ext cx="1815150" cy="508242"/>
          </a:xfrm>
          <a:prstGeom prst="rect">
            <a:avLst/>
          </a:prstGeom>
        </p:spPr>
      </p:pic>
      <p:sp>
        <p:nvSpPr>
          <p:cNvPr id="7" name="Rectangle 6">
            <a:extLst>
              <a:ext uri="{FF2B5EF4-FFF2-40B4-BE49-F238E27FC236}">
                <a16:creationId xmlns:a16="http://schemas.microsoft.com/office/drawing/2014/main" id="{7C22C4C2-D698-401D-A55F-FC3D00CDB23E}"/>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pic>
        <p:nvPicPr>
          <p:cNvPr id="19" name="Picture 18" descr="A picture containing basketball, underwear&#10;&#10;Description automatically generated">
            <a:extLst>
              <a:ext uri="{FF2B5EF4-FFF2-40B4-BE49-F238E27FC236}">
                <a16:creationId xmlns:a16="http://schemas.microsoft.com/office/drawing/2014/main" id="{37BCE7B2-0478-45DB-9A3B-ADA47EC155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0" y="-30672"/>
            <a:ext cx="6858000" cy="5174171"/>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8B7B57BC-BD9D-4A91-BB2D-8813A05949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0909" y="4504931"/>
            <a:ext cx="2225832" cy="623234"/>
          </a:xfrm>
          <a:prstGeom prst="rect">
            <a:avLst/>
          </a:prstGeom>
        </p:spPr>
      </p:pic>
    </p:spTree>
    <p:extLst>
      <p:ext uri="{BB962C8B-B14F-4D97-AF65-F5344CB8AC3E}">
        <p14:creationId xmlns:p14="http://schemas.microsoft.com/office/powerpoint/2010/main" val="8909074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1546503" y="4827275"/>
            <a:ext cx="5484488" cy="146453"/>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30991" y="4808571"/>
            <a:ext cx="1715640" cy="165157"/>
          </a:xfrm>
        </p:spPr>
        <p:txBody>
          <a:bodyPr/>
          <a:lstStyle>
            <a:lvl1pPr>
              <a:defRPr sz="600"/>
            </a:lvl1pPr>
          </a:lstStyle>
          <a:p>
            <a:fld id="{6B54B0F7-55DD-40D6-B7F4-70B586885C0B}" type="slidenum">
              <a:rPr lang="en-US" smtClean="0"/>
              <a:pPr/>
              <a:t>‹#›</a:t>
            </a:fld>
            <a:endParaRPr lang="en-US"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8478000"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noAutofit/>
          </a:bodyPr>
          <a:lstStyle>
            <a:lvl1pPr>
              <a:defRPr sz="2000"/>
            </a:lvl1pPr>
          </a:lstStyle>
          <a:p>
            <a:r>
              <a:rPr lang="en-US" dirty="0"/>
              <a:t>Click to edit Master title style</a:t>
            </a:r>
          </a:p>
        </p:txBody>
      </p:sp>
      <p:sp>
        <p:nvSpPr>
          <p:cNvPr id="18" name="Text Placeholder 4">
            <a:extLst>
              <a:ext uri="{FF2B5EF4-FFF2-40B4-BE49-F238E27FC236}">
                <a16:creationId xmlns:a16="http://schemas.microsoft.com/office/drawing/2014/main" id="{C35899C7-58A8-49CD-9245-2C83AECDBA9C}"/>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dirty="0"/>
              <a:t>Click to edit Master text styles</a:t>
            </a:r>
          </a:p>
        </p:txBody>
      </p:sp>
    </p:spTree>
    <p:extLst>
      <p:ext uri="{BB962C8B-B14F-4D97-AF65-F5344CB8AC3E}">
        <p14:creationId xmlns:p14="http://schemas.microsoft.com/office/powerpoint/2010/main" val="39382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a:t>Click icon to add picture</a:t>
            </a:r>
            <a:endParaRPr lang="fr-FR"/>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p:txBody>
          <a:bodyPr/>
          <a:lstStyle/>
          <a:p>
            <a:r>
              <a:rPr lang="en-US"/>
              <a:t>For use by Medical for scientific and medical discussions only. Do not photograph, copy or distribute. MAT-US-2016501 v2.0 Expires 7/11/2024</a:t>
            </a:r>
            <a:endParaRPr lang="fr-F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fr-FR" smtClean="0"/>
              <a:pPr/>
              <a:t>‹#›</a:t>
            </a:fld>
            <a:endParaRPr lang="fr-FR"/>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0"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2"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0"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2"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0"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2"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0"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2"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0"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2"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p>
        </p:txBody>
      </p:sp>
    </p:spTree>
    <p:extLst>
      <p:ext uri="{BB962C8B-B14F-4D97-AF65-F5344CB8AC3E}">
        <p14:creationId xmlns:p14="http://schemas.microsoft.com/office/powerpoint/2010/main" val="195058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1726247" y="4873797"/>
            <a:ext cx="5466078" cy="99135"/>
          </a:xfrm>
          <a:prstGeom prst="rect">
            <a:avLst/>
          </a:prstGeom>
        </p:spPr>
        <p:txBody>
          <a:bodyPr/>
          <a:lstStyle>
            <a:lvl1pPr>
              <a:defRPr/>
            </a:lvl1pPr>
          </a:lstStyle>
          <a:p>
            <a:r>
              <a:rPr lang="en-US" dirty="0"/>
              <a:t>For use by Sanofi medical Affairs for scientific and medical discussions only. Do not photograph, copy or distribute.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7093885" y="4840787"/>
            <a:ext cx="1715640" cy="165157"/>
          </a:xfrm>
        </p:spPr>
        <p:txBody>
          <a:bodyPr/>
          <a:lstStyle>
            <a:lvl1pPr>
              <a:defRPr sz="600"/>
            </a:lvl1pPr>
          </a:lstStyle>
          <a:p>
            <a:fld id="{6B54B0F7-55DD-40D6-B7F4-70B586885C0B}" type="slidenum">
              <a:rPr lang="en-US" smtClean="0"/>
              <a:pPr/>
              <a:t>‹#›</a:t>
            </a:fld>
            <a:endParaRPr lang="en-US" dirty="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183184"/>
            <a:ext cx="4127761"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32800"/>
            <a:ext cx="8485200" cy="561185"/>
          </a:xfrm>
        </p:spPr>
        <p:txBody>
          <a:bodyPr>
            <a:noAutofit/>
          </a:bodyPr>
          <a:lstStyle>
            <a:lvl1pPr>
              <a:defRPr sz="2000"/>
            </a:lvl1pPr>
          </a:lstStyle>
          <a:p>
            <a:r>
              <a:rPr lang="en-US" dirty="0"/>
              <a:t>Click to edit Master title style</a:t>
            </a:r>
          </a:p>
        </p:txBody>
      </p:sp>
      <p:sp>
        <p:nvSpPr>
          <p:cNvPr id="13" name="Text Placeholder 2">
            <a:extLst>
              <a:ext uri="{FF2B5EF4-FFF2-40B4-BE49-F238E27FC236}">
                <a16:creationId xmlns:a16="http://schemas.microsoft.com/office/drawing/2014/main" id="{64D5B4D6-49F0-4083-A5D8-2ADD3AA231BC}"/>
              </a:ext>
            </a:extLst>
          </p:cNvPr>
          <p:cNvSpPr>
            <a:spLocks noGrp="1"/>
          </p:cNvSpPr>
          <p:nvPr>
            <p:ph type="body" sz="quarter" idx="22"/>
          </p:nvPr>
        </p:nvSpPr>
        <p:spPr>
          <a:xfrm>
            <a:off x="4688639" y="1183184"/>
            <a:ext cx="4127761" cy="3179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4">
            <a:extLst>
              <a:ext uri="{FF2B5EF4-FFF2-40B4-BE49-F238E27FC236}">
                <a16:creationId xmlns:a16="http://schemas.microsoft.com/office/drawing/2014/main" id="{871CD63C-DD15-4474-B95A-3147691E1A05}"/>
              </a:ext>
            </a:extLst>
          </p:cNvPr>
          <p:cNvSpPr>
            <a:spLocks noGrp="1"/>
          </p:cNvSpPr>
          <p:nvPr>
            <p:ph type="body" sz="quarter" idx="23"/>
          </p:nvPr>
        </p:nvSpPr>
        <p:spPr>
          <a:xfrm>
            <a:off x="331525" y="4400549"/>
            <a:ext cx="8478000" cy="218675"/>
          </a:xfrm>
        </p:spPr>
        <p:txBody>
          <a:bodyPr anchor="b"/>
          <a:lstStyle>
            <a:lvl1pPr>
              <a:defRPr sz="600"/>
            </a:lvl1pPr>
          </a:lstStyle>
          <a:p>
            <a:pPr lvl="0"/>
            <a:r>
              <a:rPr lang="en-US" dirty="0"/>
              <a:t>Click to edit Master text styles</a:t>
            </a:r>
          </a:p>
        </p:txBody>
      </p:sp>
    </p:spTree>
    <p:extLst>
      <p:ext uri="{BB962C8B-B14F-4D97-AF65-F5344CB8AC3E}">
        <p14:creationId xmlns:p14="http://schemas.microsoft.com/office/powerpoint/2010/main" val="221394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2290117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2024760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US" noProof="0"/>
              <a:t>Click icon to add SmartArt graphic</a:t>
            </a:r>
          </a:p>
        </p:txBody>
      </p:sp>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rgbClr val="FFFFFF"/>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a:xfrm>
            <a:off x="3543300" y="4580079"/>
            <a:ext cx="2057400" cy="274637"/>
          </a:xfrm>
        </p:spPr>
        <p:txBody>
          <a:bodyPr/>
          <a:lstStyle/>
          <a:p>
            <a:fld id="{61E4A05D-E05E-4599-B842-4B742621D24C}" type="datetime1">
              <a:rPr lang="en-US" noProof="0" smtClean="0"/>
              <a:t>4/9/2025</a:t>
            </a:fld>
            <a:endParaRPr lang="en-US" noProof="0"/>
          </a:p>
        </p:txBody>
      </p:sp>
      <p:sp>
        <p:nvSpPr>
          <p:cNvPr id="14" name="Espace réservé du texte 5">
            <a:extLst>
              <a:ext uri="{FF2B5EF4-FFF2-40B4-BE49-F238E27FC236}">
                <a16:creationId xmlns:a16="http://schemas.microsoft.com/office/drawing/2014/main" id="{01F2B667-7264-4505-9F19-2E4AB44996E2}"/>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6" name="Espace réservé du texte 5">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7" name="Espace réservé du texte 5">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3341488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fld id="{193EEB0A-8BC5-4793-89D0-F1ED0D512996}" type="datetime1">
              <a:rPr lang="en-US" smtClean="0"/>
              <a:t>4/9/2025</a:t>
            </a:fld>
            <a:endParaRPr lang="en-US"/>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3" name="Espace réservé du texte 5">
            <a:extLst>
              <a:ext uri="{FF2B5EF4-FFF2-40B4-BE49-F238E27FC236}">
                <a16:creationId xmlns:a16="http://schemas.microsoft.com/office/drawing/2014/main" id="{32DF4F2F-CDE6-47B5-B736-164AD5BDC429}"/>
              </a:ext>
            </a:extLst>
          </p:cNvPr>
          <p:cNvSpPr>
            <a:spLocks noGrp="1"/>
          </p:cNvSpPr>
          <p:nvPr>
            <p:ph type="body" sz="quarter" idx="21"/>
          </p:nvPr>
        </p:nvSpPr>
        <p:spPr>
          <a:xfrm>
            <a:off x="1110583" y="1444725"/>
            <a:ext cx="6922834" cy="1243611"/>
          </a:xfrm>
        </p:spPr>
        <p:txBody>
          <a:bodyPr anchor="b">
            <a:noAutofit/>
          </a:bodyPr>
          <a:lstStyle>
            <a:lvl1pPr algn="ctr">
              <a:lnSpc>
                <a:spcPct val="96000"/>
              </a:lnSpc>
              <a:spcAft>
                <a:spcPts val="1000"/>
              </a:spcAft>
              <a:defRPr lang="fr-FR" sz="42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4" name="Espace réservé du texte 5">
            <a:extLst>
              <a:ext uri="{FF2B5EF4-FFF2-40B4-BE49-F238E27FC236}">
                <a16:creationId xmlns:a16="http://schemas.microsoft.com/office/drawing/2014/main" id="{9BD1C04A-0CE9-46FE-B14B-F397AB075666}"/>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5" name="Espace réservé du texte 5">
            <a:extLst>
              <a:ext uri="{FF2B5EF4-FFF2-40B4-BE49-F238E27FC236}">
                <a16:creationId xmlns:a16="http://schemas.microsoft.com/office/drawing/2014/main" id="{BC1E8140-9EA1-425B-BC80-E50BA686FE38}"/>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914586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p>
            <a:fld id="{58C3449D-2960-423A-A4DB-45D8E04DBCAF}" type="datetime1">
              <a:rPr lang="en-US" smtClean="0"/>
              <a:t>4/9/2025</a:t>
            </a:fld>
            <a:endParaRPr lang="fr-FR" dirty="0"/>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17" name="Espace réservé du graphique SmartArt 11">
            <a:extLst>
              <a:ext uri="{FF2B5EF4-FFF2-40B4-BE49-F238E27FC236}">
                <a16:creationId xmlns:a16="http://schemas.microsoft.com/office/drawing/2014/main" id="{4F60E46E-0715-41F6-BEAC-C9C998D41D44}"/>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22" name="Espace réservé du graphique SmartArt 11">
            <a:extLst>
              <a:ext uri="{FF2B5EF4-FFF2-40B4-BE49-F238E27FC236}">
                <a16:creationId xmlns:a16="http://schemas.microsoft.com/office/drawing/2014/main" id="{2835F6F0-E601-40E8-8F65-7949A8AA2AF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25" name="Espace réservé du texte 5">
            <a:extLst>
              <a:ext uri="{FF2B5EF4-FFF2-40B4-BE49-F238E27FC236}">
                <a16:creationId xmlns:a16="http://schemas.microsoft.com/office/drawing/2014/main" id="{CA236998-34E3-4BB4-B42A-72EE346C3C40}"/>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7" name="Espace réservé du texte 5">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tx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307980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5915025" y="4534579"/>
            <a:ext cx="2057400" cy="274637"/>
          </a:xfrm>
        </p:spPr>
        <p:txBody>
          <a:bodyPr/>
          <a:lstStyle>
            <a:lvl1pPr>
              <a:defRPr>
                <a:solidFill>
                  <a:schemeClr val="bg2"/>
                </a:solidFill>
              </a:defRPr>
            </a:lvl1pPr>
          </a:lstStyle>
          <a:p>
            <a:fld id="{64074138-7C6A-4F1E-9561-6A5960AC8267}" type="datetime1">
              <a:rPr lang="en-US" smtClean="0"/>
              <a:t>4/9/2025</a:t>
            </a:fld>
            <a:endParaRPr lang="en-US"/>
          </a:p>
        </p:txBody>
      </p:sp>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7" name="Espace réservé du texte 5">
            <a:extLst>
              <a:ext uri="{FF2B5EF4-FFF2-40B4-BE49-F238E27FC236}">
                <a16:creationId xmlns:a16="http://schemas.microsoft.com/office/drawing/2014/main" id="{F0F559FE-3E76-48FC-AA29-2B2239C1E5E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D5746B6F-61CE-4336-AE2B-64E25227F170}"/>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1"/>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E57E010B-5E1B-4CAB-8D53-F9C9328F65D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200" b="0" i="0" kern="1200" dirty="0">
                <a:solidFill>
                  <a:schemeClr val="bg1"/>
                </a:solidFill>
                <a:latin typeface="+mj-lt"/>
                <a:ea typeface="Verdana" panose="020B0604030504040204" pitchFamily="34" charset="0"/>
                <a:cs typeface="Verdana" panose="020B0604030504040204" pitchFamily="34" charset="0"/>
              </a:defRPr>
            </a:lvl1pPr>
            <a:lvl2pPr marL="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149379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Pr>
        <a:solidFill>
          <a:srgbClr val="F5F3F8"/>
        </a:solidFill>
        <a:effectLst/>
      </p:bgPr>
    </p:bg>
    <p:spTree>
      <p:nvGrpSpPr>
        <p:cNvPr id="1" name=""/>
        <p:cNvGrpSpPr/>
        <p:nvPr/>
      </p:nvGrpSpPr>
      <p:grpSpPr>
        <a:xfrm>
          <a:off x="0" y="0"/>
          <a:ext cx="0" cy="0"/>
          <a:chOff x="0" y="0"/>
          <a:chExt cx="0" cy="0"/>
        </a:xfrm>
      </p:grpSpPr>
      <p:sp>
        <p:nvSpPr>
          <p:cNvPr id="16" name="Espace réservé pour une image  15">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US"/>
              <a:t>Click icon to add picture</a:t>
            </a:r>
            <a:endParaRPr lang="fr-FR" dirty="0"/>
          </a:p>
        </p:txBody>
      </p:sp>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dirty="0"/>
              <a:t>For use by Medical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336226" y="4820495"/>
            <a:ext cx="476250" cy="205743"/>
          </a:xfrm>
          <a:prstGeom prst="rect">
            <a:avLst/>
          </a:prstGeom>
        </p:spPr>
        <p:txBody>
          <a:bodyPr/>
          <a:lstStyle/>
          <a:p>
            <a:fld id="{6B54B0F7-55DD-40D6-B7F4-70B586885C0B}" type="slidenum">
              <a:rPr lang="fr-FR" smtClean="0"/>
              <a:pPr/>
              <a:t>‹#›</a:t>
            </a:fld>
            <a:endParaRPr lang="fr-FR" dirty="0"/>
          </a:p>
        </p:txBody>
      </p:sp>
      <p:sp>
        <p:nvSpPr>
          <p:cNvPr id="13" name="Espace réservé du texte 17">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7" name="Espace réservé du texte 17">
            <a:extLst>
              <a:ext uri="{FF2B5EF4-FFF2-40B4-BE49-F238E27FC236}">
                <a16:creationId xmlns:a16="http://schemas.microsoft.com/office/drawing/2014/main" id="{C565C352-3015-43B5-A637-271B7D2E3209}"/>
              </a:ext>
            </a:extLst>
          </p:cNvPr>
          <p:cNvSpPr>
            <a:spLocks noGrp="1"/>
          </p:cNvSpPr>
          <p:nvPr>
            <p:ph type="body" sz="quarter" idx="28" hasCustomPrompt="1"/>
          </p:nvPr>
        </p:nvSpPr>
        <p:spPr>
          <a:xfrm>
            <a:off x="33152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0" name="Espace réservé du texte 17">
            <a:extLst>
              <a:ext uri="{FF2B5EF4-FFF2-40B4-BE49-F238E27FC236}">
                <a16:creationId xmlns:a16="http://schemas.microsoft.com/office/drawing/2014/main" id="{15EE83C4-9859-4D9B-B740-E8C01E8B93DA}"/>
              </a:ext>
            </a:extLst>
          </p:cNvPr>
          <p:cNvSpPr>
            <a:spLocks noGrp="1"/>
          </p:cNvSpPr>
          <p:nvPr>
            <p:ph type="body" sz="quarter" idx="31" hasCustomPrompt="1"/>
          </p:nvPr>
        </p:nvSpPr>
        <p:spPr>
          <a:xfrm>
            <a:off x="33152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2" name="Espace réservé du texte 17">
            <a:extLst>
              <a:ext uri="{FF2B5EF4-FFF2-40B4-BE49-F238E27FC236}">
                <a16:creationId xmlns:a16="http://schemas.microsoft.com/office/drawing/2014/main" id="{74DFA65F-CF7B-4ED8-8B06-C50BE51634C8}"/>
              </a:ext>
            </a:extLst>
          </p:cNvPr>
          <p:cNvSpPr>
            <a:spLocks noGrp="1"/>
          </p:cNvSpPr>
          <p:nvPr>
            <p:ph type="body" sz="quarter" idx="33" hasCustomPrompt="1"/>
          </p:nvPr>
        </p:nvSpPr>
        <p:spPr>
          <a:xfrm>
            <a:off x="33152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25" name="Espace réservé du texte 17">
            <a:extLst>
              <a:ext uri="{FF2B5EF4-FFF2-40B4-BE49-F238E27FC236}">
                <a16:creationId xmlns:a16="http://schemas.microsoft.com/office/drawing/2014/main" id="{DBF18F57-A4B6-4E01-8E41-3610197C40D4}"/>
              </a:ext>
            </a:extLst>
          </p:cNvPr>
          <p:cNvSpPr>
            <a:spLocks noGrp="1"/>
          </p:cNvSpPr>
          <p:nvPr>
            <p:ph type="body" sz="quarter" idx="36" hasCustomPrompt="1"/>
          </p:nvPr>
        </p:nvSpPr>
        <p:spPr>
          <a:xfrm>
            <a:off x="33152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41" name="Espace réservé du texte 17">
            <a:extLst>
              <a:ext uri="{FF2B5EF4-FFF2-40B4-BE49-F238E27FC236}">
                <a16:creationId xmlns:a16="http://schemas.microsoft.com/office/drawing/2014/main" id="{8AFC591C-8E4C-4797-84E6-9ACB86CA6964}"/>
              </a:ext>
            </a:extLst>
          </p:cNvPr>
          <p:cNvSpPr>
            <a:spLocks noGrp="1"/>
          </p:cNvSpPr>
          <p:nvPr>
            <p:ph type="body" sz="quarter" idx="64"/>
          </p:nvPr>
        </p:nvSpPr>
        <p:spPr>
          <a:xfrm>
            <a:off x="893660" y="173355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0" name="Espace réservé du texte 17">
            <a:extLst>
              <a:ext uri="{FF2B5EF4-FFF2-40B4-BE49-F238E27FC236}">
                <a16:creationId xmlns:a16="http://schemas.microsoft.com/office/drawing/2014/main" id="{591A3E6F-3476-47ED-8C55-9EBB33F42A52}"/>
              </a:ext>
            </a:extLst>
          </p:cNvPr>
          <p:cNvSpPr>
            <a:spLocks noGrp="1"/>
          </p:cNvSpPr>
          <p:nvPr>
            <p:ph type="body" sz="quarter" idx="73"/>
          </p:nvPr>
        </p:nvSpPr>
        <p:spPr>
          <a:xfrm>
            <a:off x="892772" y="146849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5" name="Espace réservé du texte 17">
            <a:extLst>
              <a:ext uri="{FF2B5EF4-FFF2-40B4-BE49-F238E27FC236}">
                <a16:creationId xmlns:a16="http://schemas.microsoft.com/office/drawing/2014/main" id="{BD354000-934E-43A7-902B-EB0E6D553454}"/>
              </a:ext>
            </a:extLst>
          </p:cNvPr>
          <p:cNvSpPr>
            <a:spLocks noGrp="1"/>
          </p:cNvSpPr>
          <p:nvPr>
            <p:ph type="body" sz="quarter" idx="74"/>
          </p:nvPr>
        </p:nvSpPr>
        <p:spPr>
          <a:xfrm>
            <a:off x="893660" y="233330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6" name="Espace réservé du texte 17">
            <a:extLst>
              <a:ext uri="{FF2B5EF4-FFF2-40B4-BE49-F238E27FC236}">
                <a16:creationId xmlns:a16="http://schemas.microsoft.com/office/drawing/2014/main" id="{674EDB5F-2360-4BDB-B4A4-F38BB2AA2521}"/>
              </a:ext>
            </a:extLst>
          </p:cNvPr>
          <p:cNvSpPr>
            <a:spLocks noGrp="1"/>
          </p:cNvSpPr>
          <p:nvPr>
            <p:ph type="body" sz="quarter" idx="75"/>
          </p:nvPr>
        </p:nvSpPr>
        <p:spPr>
          <a:xfrm>
            <a:off x="892772" y="206824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7" name="Espace réservé du texte 17">
            <a:extLst>
              <a:ext uri="{FF2B5EF4-FFF2-40B4-BE49-F238E27FC236}">
                <a16:creationId xmlns:a16="http://schemas.microsoft.com/office/drawing/2014/main" id="{6764734A-FBDE-4D25-92A5-672B3F6077B1}"/>
              </a:ext>
            </a:extLst>
          </p:cNvPr>
          <p:cNvSpPr>
            <a:spLocks noGrp="1"/>
          </p:cNvSpPr>
          <p:nvPr>
            <p:ph type="body" sz="quarter" idx="76"/>
          </p:nvPr>
        </p:nvSpPr>
        <p:spPr>
          <a:xfrm>
            <a:off x="893660" y="2921053"/>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8" name="Espace réservé du texte 17">
            <a:extLst>
              <a:ext uri="{FF2B5EF4-FFF2-40B4-BE49-F238E27FC236}">
                <a16:creationId xmlns:a16="http://schemas.microsoft.com/office/drawing/2014/main" id="{6227F425-D7E4-4B90-9761-EBF3BCC4260C}"/>
              </a:ext>
            </a:extLst>
          </p:cNvPr>
          <p:cNvSpPr>
            <a:spLocks noGrp="1"/>
          </p:cNvSpPr>
          <p:nvPr>
            <p:ph type="body" sz="quarter" idx="77"/>
          </p:nvPr>
        </p:nvSpPr>
        <p:spPr>
          <a:xfrm>
            <a:off x="892772" y="2655995"/>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59" name="Espace réservé du texte 17">
            <a:extLst>
              <a:ext uri="{FF2B5EF4-FFF2-40B4-BE49-F238E27FC236}">
                <a16:creationId xmlns:a16="http://schemas.microsoft.com/office/drawing/2014/main" id="{7A462145-8066-42E6-AEC7-B7FFB4004F0C}"/>
              </a:ext>
            </a:extLst>
          </p:cNvPr>
          <p:cNvSpPr>
            <a:spLocks noGrp="1"/>
          </p:cNvSpPr>
          <p:nvPr>
            <p:ph type="body" sz="quarter" idx="78"/>
          </p:nvPr>
        </p:nvSpPr>
        <p:spPr>
          <a:xfrm>
            <a:off x="893660" y="3514804"/>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0" name="Espace réservé du texte 17">
            <a:extLst>
              <a:ext uri="{FF2B5EF4-FFF2-40B4-BE49-F238E27FC236}">
                <a16:creationId xmlns:a16="http://schemas.microsoft.com/office/drawing/2014/main" id="{BDFC2A5C-1456-4E38-B7B8-53173C4D7226}"/>
              </a:ext>
            </a:extLst>
          </p:cNvPr>
          <p:cNvSpPr>
            <a:spLocks noGrp="1"/>
          </p:cNvSpPr>
          <p:nvPr>
            <p:ph type="body" sz="quarter" idx="79"/>
          </p:nvPr>
        </p:nvSpPr>
        <p:spPr>
          <a:xfrm>
            <a:off x="892772" y="3249746"/>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1" name="Espace réservé du texte 17">
            <a:extLst>
              <a:ext uri="{FF2B5EF4-FFF2-40B4-BE49-F238E27FC236}">
                <a16:creationId xmlns:a16="http://schemas.microsoft.com/office/drawing/2014/main" id="{6F16C3B8-AA5D-4F33-B410-8B2C3BE2F2C6}"/>
              </a:ext>
            </a:extLst>
          </p:cNvPr>
          <p:cNvSpPr>
            <a:spLocks noGrp="1"/>
          </p:cNvSpPr>
          <p:nvPr>
            <p:ph type="body" sz="quarter" idx="80"/>
          </p:nvPr>
        </p:nvSpPr>
        <p:spPr>
          <a:xfrm>
            <a:off x="893660" y="4114320"/>
            <a:ext cx="2987221"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62" name="Espace réservé du texte 17">
            <a:extLst>
              <a:ext uri="{FF2B5EF4-FFF2-40B4-BE49-F238E27FC236}">
                <a16:creationId xmlns:a16="http://schemas.microsoft.com/office/drawing/2014/main" id="{8C14FA2C-33DC-431E-9580-8F16A359800B}"/>
              </a:ext>
            </a:extLst>
          </p:cNvPr>
          <p:cNvSpPr>
            <a:spLocks noGrp="1"/>
          </p:cNvSpPr>
          <p:nvPr>
            <p:ph type="body" sz="quarter" idx="81"/>
          </p:nvPr>
        </p:nvSpPr>
        <p:spPr>
          <a:xfrm>
            <a:off x="892772" y="3849262"/>
            <a:ext cx="2987221"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 name="Title 1">
            <a:extLst>
              <a:ext uri="{FF2B5EF4-FFF2-40B4-BE49-F238E27FC236}">
                <a16:creationId xmlns:a16="http://schemas.microsoft.com/office/drawing/2014/main" id="{E177699B-FF9F-427C-87A3-B361DFAB50E1}"/>
              </a:ext>
            </a:extLst>
          </p:cNvPr>
          <p:cNvSpPr>
            <a:spLocks noGrp="1"/>
          </p:cNvSpPr>
          <p:nvPr>
            <p:ph type="title"/>
          </p:nvPr>
        </p:nvSpPr>
        <p:spPr>
          <a:xfrm>
            <a:off x="331200" y="532800"/>
            <a:ext cx="3548792" cy="561185"/>
          </a:xfrm>
        </p:spPr>
        <p:txBody>
          <a:bodyPr/>
          <a:lstStyle/>
          <a:p>
            <a:r>
              <a:rPr lang="en-US"/>
              <a:t>Click to edit Master title style</a:t>
            </a:r>
            <a:endParaRPr lang="en-US" dirty="0"/>
          </a:p>
        </p:txBody>
      </p:sp>
    </p:spTree>
    <p:extLst>
      <p:ext uri="{BB962C8B-B14F-4D97-AF65-F5344CB8AC3E}">
        <p14:creationId xmlns:p14="http://schemas.microsoft.com/office/powerpoint/2010/main" val="74415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dirty="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29123" y="173355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28235" y="146849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29123" y="233330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28235" y="206824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29123" y="2921053"/>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28235" y="2655995"/>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29123" y="3514804"/>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28235" y="3249746"/>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29123" y="411432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28235" y="384926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298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vl2pPr marL="0" indent="0">
              <a:buFont typeface="Arial" panose="020B0604020202020204" pitchFamily="34" charset="0"/>
              <a:buNone/>
              <a:defRPr/>
            </a:lvl2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389657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Pr>
        <a:solidFill>
          <a:srgbClr val="F5F3F8"/>
        </a:solidFill>
        <a:effectLst/>
      </p:bgPr>
    </p:bg>
    <p:spTree>
      <p:nvGrpSpPr>
        <p:cNvPr id="1" name=""/>
        <p:cNvGrpSpPr/>
        <p:nvPr/>
      </p:nvGrpSpPr>
      <p:grpSpPr>
        <a:xfrm>
          <a:off x="0" y="0"/>
          <a:ext cx="0" cy="0"/>
          <a:chOff x="0" y="0"/>
          <a:chExt cx="0" cy="0"/>
        </a:xfrm>
      </p:grpSpPr>
      <p:sp>
        <p:nvSpPr>
          <p:cNvPr id="7" name="Espace réservé du pied de page 6">
            <a:extLst>
              <a:ext uri="{FF2B5EF4-FFF2-40B4-BE49-F238E27FC236}">
                <a16:creationId xmlns:a16="http://schemas.microsoft.com/office/drawing/2014/main" id="{208746F7-3CD2-431F-B427-E3AA9BF36F6B}"/>
              </a:ext>
            </a:extLst>
          </p:cNvPr>
          <p:cNvSpPr>
            <a:spLocks noGrp="1"/>
          </p:cNvSpPr>
          <p:nvPr>
            <p:ph type="ftr" sz="quarter" idx="21"/>
          </p:nvPr>
        </p:nvSpPr>
        <p:spPr/>
        <p:txBody>
          <a:bodyPr/>
          <a:lstStyle/>
          <a:p>
            <a:r>
              <a:rPr lang="en-US" noProof="0"/>
              <a:t>For use by Medical for scientific and medical discussions only. Do not photograph, copy or distribute. MAT-US-2016501 v2.0 Expires 7/11/2024</a:t>
            </a:r>
          </a:p>
        </p:txBody>
      </p:sp>
      <p:sp>
        <p:nvSpPr>
          <p:cNvPr id="8" name="Espace réservé du numéro de diapositive 7">
            <a:extLst>
              <a:ext uri="{FF2B5EF4-FFF2-40B4-BE49-F238E27FC236}">
                <a16:creationId xmlns:a16="http://schemas.microsoft.com/office/drawing/2014/main" id="{D76DFA8B-7FBD-4F98-B6B6-233EDD2317EE}"/>
              </a:ext>
            </a:extLst>
          </p:cNvPr>
          <p:cNvSpPr>
            <a:spLocks noGrp="1"/>
          </p:cNvSpPr>
          <p:nvPr>
            <p:ph type="sldNum" sz="quarter" idx="22"/>
          </p:nvPr>
        </p:nvSpPr>
        <p:spPr/>
        <p:txBody>
          <a:bodyPr/>
          <a:lstStyle/>
          <a:p>
            <a:fld id="{6B54B0F7-55DD-40D6-B7F4-70B586885C0B}" type="slidenum">
              <a:rPr lang="en-US" noProof="0" smtClean="0"/>
              <a:pPr/>
              <a:t>‹#›</a:t>
            </a:fld>
            <a:endParaRPr lang="en-US" noProof="0"/>
          </a:p>
        </p:txBody>
      </p:sp>
      <p:sp>
        <p:nvSpPr>
          <p:cNvPr id="97" name="Espace réservé du texte 17">
            <a:extLst>
              <a:ext uri="{FF2B5EF4-FFF2-40B4-BE49-F238E27FC236}">
                <a16:creationId xmlns:a16="http://schemas.microsoft.com/office/drawing/2014/main" id="{9CDF02F4-4E8C-4E89-B7C0-915F018992FE}"/>
              </a:ext>
            </a:extLst>
          </p:cNvPr>
          <p:cNvSpPr>
            <a:spLocks noGrp="1"/>
          </p:cNvSpPr>
          <p:nvPr>
            <p:ph type="body" sz="quarter" idx="26" hasCustomPrompt="1"/>
          </p:nvPr>
        </p:nvSpPr>
        <p:spPr>
          <a:xfrm>
            <a:off x="857303"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99" name="Espace réservé du texte 17">
            <a:extLst>
              <a:ext uri="{FF2B5EF4-FFF2-40B4-BE49-F238E27FC236}">
                <a16:creationId xmlns:a16="http://schemas.microsoft.com/office/drawing/2014/main" id="{E9841E24-6A28-4ABC-A6CA-596885012B8B}"/>
              </a:ext>
            </a:extLst>
          </p:cNvPr>
          <p:cNvSpPr>
            <a:spLocks noGrp="1"/>
          </p:cNvSpPr>
          <p:nvPr>
            <p:ph type="body" sz="quarter" idx="28" hasCustomPrompt="1"/>
          </p:nvPr>
        </p:nvSpPr>
        <p:spPr>
          <a:xfrm>
            <a:off x="857303"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1" name="Espace réservé du texte 17">
            <a:extLst>
              <a:ext uri="{FF2B5EF4-FFF2-40B4-BE49-F238E27FC236}">
                <a16:creationId xmlns:a16="http://schemas.microsoft.com/office/drawing/2014/main" id="{E6201C6B-3D61-415D-A81D-394F193593E8}"/>
              </a:ext>
            </a:extLst>
          </p:cNvPr>
          <p:cNvSpPr>
            <a:spLocks noGrp="1"/>
          </p:cNvSpPr>
          <p:nvPr>
            <p:ph type="body" sz="quarter" idx="31" hasCustomPrompt="1"/>
          </p:nvPr>
        </p:nvSpPr>
        <p:spPr>
          <a:xfrm>
            <a:off x="857303"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3" name="Espace réservé du texte 17">
            <a:extLst>
              <a:ext uri="{FF2B5EF4-FFF2-40B4-BE49-F238E27FC236}">
                <a16:creationId xmlns:a16="http://schemas.microsoft.com/office/drawing/2014/main" id="{E49EEF33-C71E-40D1-9265-9BA472F3F6C0}"/>
              </a:ext>
            </a:extLst>
          </p:cNvPr>
          <p:cNvSpPr>
            <a:spLocks noGrp="1"/>
          </p:cNvSpPr>
          <p:nvPr>
            <p:ph type="body" sz="quarter" idx="33" hasCustomPrompt="1"/>
          </p:nvPr>
        </p:nvSpPr>
        <p:spPr>
          <a:xfrm>
            <a:off x="857303"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05" name="Espace réservé du texte 17">
            <a:extLst>
              <a:ext uri="{FF2B5EF4-FFF2-40B4-BE49-F238E27FC236}">
                <a16:creationId xmlns:a16="http://schemas.microsoft.com/office/drawing/2014/main" id="{C11A4F59-2FB0-4630-BFDA-22FD2B557649}"/>
              </a:ext>
            </a:extLst>
          </p:cNvPr>
          <p:cNvSpPr>
            <a:spLocks noGrp="1"/>
          </p:cNvSpPr>
          <p:nvPr>
            <p:ph type="body" sz="quarter" idx="36" hasCustomPrompt="1"/>
          </p:nvPr>
        </p:nvSpPr>
        <p:spPr>
          <a:xfrm>
            <a:off x="857303"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7" name="Espace réservé du texte 17">
            <a:extLst>
              <a:ext uri="{FF2B5EF4-FFF2-40B4-BE49-F238E27FC236}">
                <a16:creationId xmlns:a16="http://schemas.microsoft.com/office/drawing/2014/main" id="{BC549DD2-19EC-48CD-B888-45BB704C4174}"/>
              </a:ext>
            </a:extLst>
          </p:cNvPr>
          <p:cNvSpPr>
            <a:spLocks noGrp="1"/>
          </p:cNvSpPr>
          <p:nvPr>
            <p:ph type="body" sz="quarter" idx="55" hasCustomPrompt="1"/>
          </p:nvPr>
        </p:nvSpPr>
        <p:spPr>
          <a:xfrm>
            <a:off x="4971445" y="147011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19" name="Espace réservé du texte 17">
            <a:extLst>
              <a:ext uri="{FF2B5EF4-FFF2-40B4-BE49-F238E27FC236}">
                <a16:creationId xmlns:a16="http://schemas.microsoft.com/office/drawing/2014/main" id="{3F60EFF9-C152-4B38-A6F0-B6187C82AB3A}"/>
              </a:ext>
            </a:extLst>
          </p:cNvPr>
          <p:cNvSpPr>
            <a:spLocks noGrp="1"/>
          </p:cNvSpPr>
          <p:nvPr>
            <p:ph type="body" sz="quarter" idx="57" hasCustomPrompt="1"/>
          </p:nvPr>
        </p:nvSpPr>
        <p:spPr>
          <a:xfrm>
            <a:off x="4971445" y="206525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1" name="Espace réservé du texte 17">
            <a:extLst>
              <a:ext uri="{FF2B5EF4-FFF2-40B4-BE49-F238E27FC236}">
                <a16:creationId xmlns:a16="http://schemas.microsoft.com/office/drawing/2014/main" id="{79245E80-9388-4650-8049-250CA8CADB14}"/>
              </a:ext>
            </a:extLst>
          </p:cNvPr>
          <p:cNvSpPr>
            <a:spLocks noGrp="1"/>
          </p:cNvSpPr>
          <p:nvPr>
            <p:ph type="body" sz="quarter" idx="59" hasCustomPrompt="1"/>
          </p:nvPr>
        </p:nvSpPr>
        <p:spPr>
          <a:xfrm>
            <a:off x="4971445" y="2655992"/>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3" name="Espace réservé du texte 17">
            <a:extLst>
              <a:ext uri="{FF2B5EF4-FFF2-40B4-BE49-F238E27FC236}">
                <a16:creationId xmlns:a16="http://schemas.microsoft.com/office/drawing/2014/main" id="{38029C0C-186F-4AA6-979B-ED3F5FBAE0CE}"/>
              </a:ext>
            </a:extLst>
          </p:cNvPr>
          <p:cNvSpPr>
            <a:spLocks noGrp="1"/>
          </p:cNvSpPr>
          <p:nvPr>
            <p:ph type="body" sz="quarter" idx="61" hasCustomPrompt="1"/>
          </p:nvPr>
        </p:nvSpPr>
        <p:spPr>
          <a:xfrm>
            <a:off x="4971445" y="3251133"/>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25" name="Espace réservé du texte 17">
            <a:extLst>
              <a:ext uri="{FF2B5EF4-FFF2-40B4-BE49-F238E27FC236}">
                <a16:creationId xmlns:a16="http://schemas.microsoft.com/office/drawing/2014/main" id="{59A7AD2F-F568-4503-8FF8-3611A660ED34}"/>
              </a:ext>
            </a:extLst>
          </p:cNvPr>
          <p:cNvSpPr>
            <a:spLocks noGrp="1"/>
          </p:cNvSpPr>
          <p:nvPr>
            <p:ph type="body" sz="quarter" idx="63" hasCustomPrompt="1"/>
          </p:nvPr>
        </p:nvSpPr>
        <p:spPr>
          <a:xfrm>
            <a:off x="4971445" y="3846274"/>
            <a:ext cx="388464" cy="422480"/>
          </a:xfrm>
        </p:spPr>
        <p:txBody>
          <a:bodyPr/>
          <a:lstStyle>
            <a:lvl1pPr>
              <a:lnSpc>
                <a:spcPct val="90000"/>
              </a:lnSpc>
              <a:spcBef>
                <a:spcPts val="600"/>
              </a:spcBef>
              <a:defRPr lang="en-US" sz="16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171" name="Espace réservé du texte 17">
            <a:extLst>
              <a:ext uri="{FF2B5EF4-FFF2-40B4-BE49-F238E27FC236}">
                <a16:creationId xmlns:a16="http://schemas.microsoft.com/office/drawing/2014/main" id="{F76009EF-0F43-4873-91C8-26C6B0F441B3}"/>
              </a:ext>
            </a:extLst>
          </p:cNvPr>
          <p:cNvSpPr>
            <a:spLocks noGrp="1"/>
          </p:cNvSpPr>
          <p:nvPr>
            <p:ph type="body" sz="quarter" idx="83"/>
          </p:nvPr>
        </p:nvSpPr>
        <p:spPr>
          <a:xfrm>
            <a:off x="1417662" y="173355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2" name="Espace réservé du texte 17">
            <a:extLst>
              <a:ext uri="{FF2B5EF4-FFF2-40B4-BE49-F238E27FC236}">
                <a16:creationId xmlns:a16="http://schemas.microsoft.com/office/drawing/2014/main" id="{992C4267-8843-489C-BDA2-A7781B549C30}"/>
              </a:ext>
            </a:extLst>
          </p:cNvPr>
          <p:cNvSpPr>
            <a:spLocks noGrp="1"/>
          </p:cNvSpPr>
          <p:nvPr>
            <p:ph type="body" sz="quarter" idx="84"/>
          </p:nvPr>
        </p:nvSpPr>
        <p:spPr>
          <a:xfrm>
            <a:off x="1416774" y="146849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3" name="Espace réservé du texte 17">
            <a:extLst>
              <a:ext uri="{FF2B5EF4-FFF2-40B4-BE49-F238E27FC236}">
                <a16:creationId xmlns:a16="http://schemas.microsoft.com/office/drawing/2014/main" id="{9CA0A737-645E-4692-BFD7-8713830985A3}"/>
              </a:ext>
            </a:extLst>
          </p:cNvPr>
          <p:cNvSpPr>
            <a:spLocks noGrp="1"/>
          </p:cNvSpPr>
          <p:nvPr>
            <p:ph type="body" sz="quarter" idx="85"/>
          </p:nvPr>
        </p:nvSpPr>
        <p:spPr>
          <a:xfrm>
            <a:off x="1417662" y="233330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4" name="Espace réservé du texte 17">
            <a:extLst>
              <a:ext uri="{FF2B5EF4-FFF2-40B4-BE49-F238E27FC236}">
                <a16:creationId xmlns:a16="http://schemas.microsoft.com/office/drawing/2014/main" id="{EA07FC7D-0F48-467E-8265-8D2A4C7B25A5}"/>
              </a:ext>
            </a:extLst>
          </p:cNvPr>
          <p:cNvSpPr>
            <a:spLocks noGrp="1"/>
          </p:cNvSpPr>
          <p:nvPr>
            <p:ph type="body" sz="quarter" idx="86"/>
          </p:nvPr>
        </p:nvSpPr>
        <p:spPr>
          <a:xfrm>
            <a:off x="1416774" y="206824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5" name="Espace réservé du texte 17">
            <a:extLst>
              <a:ext uri="{FF2B5EF4-FFF2-40B4-BE49-F238E27FC236}">
                <a16:creationId xmlns:a16="http://schemas.microsoft.com/office/drawing/2014/main" id="{DABC94A2-3D6D-4C3B-99A1-FC80D5B47E01}"/>
              </a:ext>
            </a:extLst>
          </p:cNvPr>
          <p:cNvSpPr>
            <a:spLocks noGrp="1"/>
          </p:cNvSpPr>
          <p:nvPr>
            <p:ph type="body" sz="quarter" idx="87"/>
          </p:nvPr>
        </p:nvSpPr>
        <p:spPr>
          <a:xfrm>
            <a:off x="1417662" y="2921053"/>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6" name="Espace réservé du texte 17">
            <a:extLst>
              <a:ext uri="{FF2B5EF4-FFF2-40B4-BE49-F238E27FC236}">
                <a16:creationId xmlns:a16="http://schemas.microsoft.com/office/drawing/2014/main" id="{B4BCF212-97F3-4F17-A4AF-E597DA1C4089}"/>
              </a:ext>
            </a:extLst>
          </p:cNvPr>
          <p:cNvSpPr>
            <a:spLocks noGrp="1"/>
          </p:cNvSpPr>
          <p:nvPr>
            <p:ph type="body" sz="quarter" idx="88"/>
          </p:nvPr>
        </p:nvSpPr>
        <p:spPr>
          <a:xfrm>
            <a:off x="1416774" y="2655995"/>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7" name="Espace réservé du texte 17">
            <a:extLst>
              <a:ext uri="{FF2B5EF4-FFF2-40B4-BE49-F238E27FC236}">
                <a16:creationId xmlns:a16="http://schemas.microsoft.com/office/drawing/2014/main" id="{F13BA32F-5E1A-4B20-A528-9672446426DC}"/>
              </a:ext>
            </a:extLst>
          </p:cNvPr>
          <p:cNvSpPr>
            <a:spLocks noGrp="1"/>
          </p:cNvSpPr>
          <p:nvPr>
            <p:ph type="body" sz="quarter" idx="89"/>
          </p:nvPr>
        </p:nvSpPr>
        <p:spPr>
          <a:xfrm>
            <a:off x="1417662" y="3514804"/>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8" name="Espace réservé du texte 17">
            <a:extLst>
              <a:ext uri="{FF2B5EF4-FFF2-40B4-BE49-F238E27FC236}">
                <a16:creationId xmlns:a16="http://schemas.microsoft.com/office/drawing/2014/main" id="{920DB0B3-FD86-49D8-8F01-632DB0B0FF76}"/>
              </a:ext>
            </a:extLst>
          </p:cNvPr>
          <p:cNvSpPr>
            <a:spLocks noGrp="1"/>
          </p:cNvSpPr>
          <p:nvPr>
            <p:ph type="body" sz="quarter" idx="90"/>
          </p:nvPr>
        </p:nvSpPr>
        <p:spPr>
          <a:xfrm>
            <a:off x="1416774" y="3249746"/>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79" name="Espace réservé du texte 17">
            <a:extLst>
              <a:ext uri="{FF2B5EF4-FFF2-40B4-BE49-F238E27FC236}">
                <a16:creationId xmlns:a16="http://schemas.microsoft.com/office/drawing/2014/main" id="{4D5C3EB0-17A1-481A-8460-030803714A3D}"/>
              </a:ext>
            </a:extLst>
          </p:cNvPr>
          <p:cNvSpPr>
            <a:spLocks noGrp="1"/>
          </p:cNvSpPr>
          <p:nvPr>
            <p:ph type="body" sz="quarter" idx="91"/>
          </p:nvPr>
        </p:nvSpPr>
        <p:spPr>
          <a:xfrm>
            <a:off x="1417662" y="4114320"/>
            <a:ext cx="2988109"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80" name="Espace réservé du texte 17">
            <a:extLst>
              <a:ext uri="{FF2B5EF4-FFF2-40B4-BE49-F238E27FC236}">
                <a16:creationId xmlns:a16="http://schemas.microsoft.com/office/drawing/2014/main" id="{0BC088B8-2A7D-4727-84F1-67BE7254C140}"/>
              </a:ext>
            </a:extLst>
          </p:cNvPr>
          <p:cNvSpPr>
            <a:spLocks noGrp="1"/>
          </p:cNvSpPr>
          <p:nvPr>
            <p:ph type="body" sz="quarter" idx="92"/>
          </p:nvPr>
        </p:nvSpPr>
        <p:spPr>
          <a:xfrm>
            <a:off x="1416774" y="3849262"/>
            <a:ext cx="2988109"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1" name="Espace réservé du texte 17">
            <a:extLst>
              <a:ext uri="{FF2B5EF4-FFF2-40B4-BE49-F238E27FC236}">
                <a16:creationId xmlns:a16="http://schemas.microsoft.com/office/drawing/2014/main" id="{5599C94B-1830-4681-A21C-C4AE3554868C}"/>
              </a:ext>
            </a:extLst>
          </p:cNvPr>
          <p:cNvSpPr>
            <a:spLocks noGrp="1"/>
          </p:cNvSpPr>
          <p:nvPr>
            <p:ph type="body" sz="quarter" idx="93"/>
          </p:nvPr>
        </p:nvSpPr>
        <p:spPr>
          <a:xfrm>
            <a:off x="5529123" y="173355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2" name="Espace réservé du texte 17">
            <a:extLst>
              <a:ext uri="{FF2B5EF4-FFF2-40B4-BE49-F238E27FC236}">
                <a16:creationId xmlns:a16="http://schemas.microsoft.com/office/drawing/2014/main" id="{81F4A82C-0719-446F-8204-BD600D39DFA6}"/>
              </a:ext>
            </a:extLst>
          </p:cNvPr>
          <p:cNvSpPr>
            <a:spLocks noGrp="1"/>
          </p:cNvSpPr>
          <p:nvPr>
            <p:ph type="body" sz="quarter" idx="94"/>
          </p:nvPr>
        </p:nvSpPr>
        <p:spPr>
          <a:xfrm>
            <a:off x="5528235" y="146849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3" name="Espace réservé du texte 17">
            <a:extLst>
              <a:ext uri="{FF2B5EF4-FFF2-40B4-BE49-F238E27FC236}">
                <a16:creationId xmlns:a16="http://schemas.microsoft.com/office/drawing/2014/main" id="{EF8088A7-1D02-466E-84F0-04D764E0DC4A}"/>
              </a:ext>
            </a:extLst>
          </p:cNvPr>
          <p:cNvSpPr>
            <a:spLocks noGrp="1"/>
          </p:cNvSpPr>
          <p:nvPr>
            <p:ph type="body" sz="quarter" idx="95"/>
          </p:nvPr>
        </p:nvSpPr>
        <p:spPr>
          <a:xfrm>
            <a:off x="5529123" y="233330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4" name="Espace réservé du texte 17">
            <a:extLst>
              <a:ext uri="{FF2B5EF4-FFF2-40B4-BE49-F238E27FC236}">
                <a16:creationId xmlns:a16="http://schemas.microsoft.com/office/drawing/2014/main" id="{134577A3-254A-436C-A36C-9D09814B41BB}"/>
              </a:ext>
            </a:extLst>
          </p:cNvPr>
          <p:cNvSpPr>
            <a:spLocks noGrp="1"/>
          </p:cNvSpPr>
          <p:nvPr>
            <p:ph type="body" sz="quarter" idx="96"/>
          </p:nvPr>
        </p:nvSpPr>
        <p:spPr>
          <a:xfrm>
            <a:off x="5528235" y="206824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5" name="Espace réservé du texte 17">
            <a:extLst>
              <a:ext uri="{FF2B5EF4-FFF2-40B4-BE49-F238E27FC236}">
                <a16:creationId xmlns:a16="http://schemas.microsoft.com/office/drawing/2014/main" id="{694AA9F3-9F80-43B9-A7BA-A659EBF77CF5}"/>
              </a:ext>
            </a:extLst>
          </p:cNvPr>
          <p:cNvSpPr>
            <a:spLocks noGrp="1"/>
          </p:cNvSpPr>
          <p:nvPr>
            <p:ph type="body" sz="quarter" idx="97"/>
          </p:nvPr>
        </p:nvSpPr>
        <p:spPr>
          <a:xfrm>
            <a:off x="5529123" y="2921053"/>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6" name="Espace réservé du texte 17">
            <a:extLst>
              <a:ext uri="{FF2B5EF4-FFF2-40B4-BE49-F238E27FC236}">
                <a16:creationId xmlns:a16="http://schemas.microsoft.com/office/drawing/2014/main" id="{3123C134-847A-48A6-8622-283EBB3AFAB9}"/>
              </a:ext>
            </a:extLst>
          </p:cNvPr>
          <p:cNvSpPr>
            <a:spLocks noGrp="1"/>
          </p:cNvSpPr>
          <p:nvPr>
            <p:ph type="body" sz="quarter" idx="98"/>
          </p:nvPr>
        </p:nvSpPr>
        <p:spPr>
          <a:xfrm>
            <a:off x="5528235" y="2655995"/>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7" name="Espace réservé du texte 17">
            <a:extLst>
              <a:ext uri="{FF2B5EF4-FFF2-40B4-BE49-F238E27FC236}">
                <a16:creationId xmlns:a16="http://schemas.microsoft.com/office/drawing/2014/main" id="{EF32F629-964F-4E14-B1A1-6D678560527F}"/>
              </a:ext>
            </a:extLst>
          </p:cNvPr>
          <p:cNvSpPr>
            <a:spLocks noGrp="1"/>
          </p:cNvSpPr>
          <p:nvPr>
            <p:ph type="body" sz="quarter" idx="99"/>
          </p:nvPr>
        </p:nvSpPr>
        <p:spPr>
          <a:xfrm>
            <a:off x="5529123" y="3514804"/>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8" name="Espace réservé du texte 17">
            <a:extLst>
              <a:ext uri="{FF2B5EF4-FFF2-40B4-BE49-F238E27FC236}">
                <a16:creationId xmlns:a16="http://schemas.microsoft.com/office/drawing/2014/main" id="{A0F44CD8-F3DD-47F9-9C0A-6B207499E86A}"/>
              </a:ext>
            </a:extLst>
          </p:cNvPr>
          <p:cNvSpPr>
            <a:spLocks noGrp="1"/>
          </p:cNvSpPr>
          <p:nvPr>
            <p:ph type="body" sz="quarter" idx="100"/>
          </p:nvPr>
        </p:nvSpPr>
        <p:spPr>
          <a:xfrm>
            <a:off x="5528235" y="3249746"/>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199" name="Espace réservé du texte 17">
            <a:extLst>
              <a:ext uri="{FF2B5EF4-FFF2-40B4-BE49-F238E27FC236}">
                <a16:creationId xmlns:a16="http://schemas.microsoft.com/office/drawing/2014/main" id="{816D3008-850F-471B-9C7E-0D97399B5925}"/>
              </a:ext>
            </a:extLst>
          </p:cNvPr>
          <p:cNvSpPr>
            <a:spLocks noGrp="1"/>
          </p:cNvSpPr>
          <p:nvPr>
            <p:ph type="body" sz="quarter" idx="101"/>
          </p:nvPr>
        </p:nvSpPr>
        <p:spPr>
          <a:xfrm>
            <a:off x="5529123" y="4114320"/>
            <a:ext cx="2991234" cy="154434"/>
          </a:xfrm>
        </p:spPr>
        <p:txBody>
          <a:bodyPr/>
          <a:lstStyle>
            <a:lvl1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8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200" name="Espace réservé du texte 17">
            <a:extLst>
              <a:ext uri="{FF2B5EF4-FFF2-40B4-BE49-F238E27FC236}">
                <a16:creationId xmlns:a16="http://schemas.microsoft.com/office/drawing/2014/main" id="{D3020D71-C5F3-42BA-8874-B40E24DB7F68}"/>
              </a:ext>
            </a:extLst>
          </p:cNvPr>
          <p:cNvSpPr>
            <a:spLocks noGrp="1"/>
          </p:cNvSpPr>
          <p:nvPr>
            <p:ph type="body" sz="quarter" idx="102"/>
          </p:nvPr>
        </p:nvSpPr>
        <p:spPr>
          <a:xfrm>
            <a:off x="5528235" y="3849262"/>
            <a:ext cx="2991234" cy="242482"/>
          </a:xfrm>
        </p:spPr>
        <p:txBody>
          <a:bodyPr/>
          <a:lstStyle>
            <a:lvl1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6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Click to edit Master text styles</a:t>
            </a:r>
          </a:p>
        </p:txBody>
      </p:sp>
      <p:sp>
        <p:nvSpPr>
          <p:cNvPr id="3" name="Title 2">
            <a:extLst>
              <a:ext uri="{FF2B5EF4-FFF2-40B4-BE49-F238E27FC236}">
                <a16:creationId xmlns:a16="http://schemas.microsoft.com/office/drawing/2014/main" id="{83399648-618D-47E8-91C9-BB5481D9892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3950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8" name="Espace réservé du texte 17">
            <a:extLst>
              <a:ext uri="{FF2B5EF4-FFF2-40B4-BE49-F238E27FC236}">
                <a16:creationId xmlns:a16="http://schemas.microsoft.com/office/drawing/2014/main" id="{0769BEBC-7765-4066-98E6-DCA767130052}"/>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bg1"/>
                </a:solidFill>
              </a:defRPr>
            </a:lvl1pPr>
            <a:lvl2pPr marL="0" indent="0">
              <a:buFont typeface="Arial" panose="020B0604020202020204" pitchFamily="34" charset="0"/>
              <a:buNone/>
              <a:defRPr/>
            </a:lvl2pPr>
          </a:lstStyle>
          <a:p>
            <a:pPr lvl="0" algn="r">
              <a:lnSpc>
                <a:spcPct val="90000"/>
              </a:lnSpc>
            </a:pPr>
            <a:r>
              <a:rPr lang="en-US" noProof="0" dirty="0"/>
              <a:t>00</a:t>
            </a:r>
          </a:p>
        </p:txBody>
      </p:sp>
      <p:sp>
        <p:nvSpPr>
          <p:cNvPr id="9" name="Espace réservé du texte 17">
            <a:extLst>
              <a:ext uri="{FF2B5EF4-FFF2-40B4-BE49-F238E27FC236}">
                <a16:creationId xmlns:a16="http://schemas.microsoft.com/office/drawing/2014/main" id="{3AED2226-94E9-4522-A668-7274CF4EB450}"/>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11F8087E-3028-4753-8145-09D0F3090EB4}"/>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1" name="Espace réservé du texte 17">
            <a:extLst>
              <a:ext uri="{FF2B5EF4-FFF2-40B4-BE49-F238E27FC236}">
                <a16:creationId xmlns:a16="http://schemas.microsoft.com/office/drawing/2014/main" id="{754A9ECA-E049-4F8E-90ED-E0DEDB685A50}"/>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33785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B3CF0ECB-30FF-45DD-8A41-5DF28038CBAD}"/>
              </a:ext>
            </a:extLst>
          </p:cNvPr>
          <p:cNvSpPr>
            <a:spLocks noGrp="1"/>
          </p:cNvSpPr>
          <p:nvPr>
            <p:ph type="pic" sz="quarter" idx="20"/>
          </p:nvPr>
        </p:nvSpPr>
        <p:spPr>
          <a:xfrm>
            <a:off x="2" y="0"/>
            <a:ext cx="9143999" cy="5143500"/>
          </a:xfrm>
          <a:custGeom>
            <a:avLst/>
            <a:gdLst>
              <a:gd name="connsiteX0" fmla="*/ 351363 w 9143999"/>
              <a:gd name="connsiteY0" fmla="*/ 4913481 h 5143500"/>
              <a:gd name="connsiteX1" fmla="*/ 331613 w 9143999"/>
              <a:gd name="connsiteY1" fmla="*/ 4933530 h 5143500"/>
              <a:gd name="connsiteX2" fmla="*/ 352237 w 9143999"/>
              <a:gd name="connsiteY2" fmla="*/ 4953582 h 5143500"/>
              <a:gd name="connsiteX3" fmla="*/ 371987 w 9143999"/>
              <a:gd name="connsiteY3" fmla="*/ 4933533 h 5143500"/>
              <a:gd name="connsiteX4" fmla="*/ 351363 w 9143999"/>
              <a:gd name="connsiteY4" fmla="*/ 4913481 h 5143500"/>
              <a:gd name="connsiteX5" fmla="*/ 892593 w 9143999"/>
              <a:gd name="connsiteY5" fmla="*/ 4837587 h 5143500"/>
              <a:gd name="connsiteX6" fmla="*/ 917846 w 9143999"/>
              <a:gd name="connsiteY6" fmla="*/ 4847631 h 5143500"/>
              <a:gd name="connsiteX7" fmla="*/ 927648 w 9143999"/>
              <a:gd name="connsiteY7" fmla="*/ 4877990 h 5143500"/>
              <a:gd name="connsiteX8" fmla="*/ 918100 w 9143999"/>
              <a:gd name="connsiteY8" fmla="*/ 4908353 h 5143500"/>
              <a:gd name="connsiteX9" fmla="*/ 894866 w 9143999"/>
              <a:gd name="connsiteY9" fmla="*/ 4918277 h 5143500"/>
              <a:gd name="connsiteX10" fmla="*/ 868933 w 9143999"/>
              <a:gd name="connsiteY10" fmla="*/ 4908080 h 5143500"/>
              <a:gd name="connsiteX11" fmla="*/ 859062 w 9143999"/>
              <a:gd name="connsiteY11" fmla="*/ 4877877 h 5143500"/>
              <a:gd name="connsiteX12" fmla="*/ 868678 w 9143999"/>
              <a:gd name="connsiteY12" fmla="*/ 4847677 h 5143500"/>
              <a:gd name="connsiteX13" fmla="*/ 559057 w 9143999"/>
              <a:gd name="connsiteY13" fmla="*/ 4837499 h 5143500"/>
              <a:gd name="connsiteX14" fmla="*/ 578336 w 9143999"/>
              <a:gd name="connsiteY14" fmla="*/ 4840021 h 5143500"/>
              <a:gd name="connsiteX15" fmla="*/ 585643 w 9143999"/>
              <a:gd name="connsiteY15" fmla="*/ 4847817 h 5143500"/>
              <a:gd name="connsiteX16" fmla="*/ 585643 w 9143999"/>
              <a:gd name="connsiteY16" fmla="*/ 4907937 h 5143500"/>
              <a:gd name="connsiteX17" fmla="*/ 578336 w 9143999"/>
              <a:gd name="connsiteY17" fmla="*/ 4915741 h 5143500"/>
              <a:gd name="connsiteX18" fmla="*/ 558605 w 9143999"/>
              <a:gd name="connsiteY18" fmla="*/ 4918322 h 5143500"/>
              <a:gd name="connsiteX19" fmla="*/ 534559 w 9143999"/>
              <a:gd name="connsiteY19" fmla="*/ 4909442 h 5143500"/>
              <a:gd name="connsiteX20" fmla="*/ 523519 w 9143999"/>
              <a:gd name="connsiteY20" fmla="*/ 4877990 h 5143500"/>
              <a:gd name="connsiteX21" fmla="*/ 534559 w 9143999"/>
              <a:gd name="connsiteY21" fmla="*/ 4846542 h 5143500"/>
              <a:gd name="connsiteX22" fmla="*/ 1101680 w 9143999"/>
              <a:gd name="connsiteY22" fmla="*/ 4805359 h 5143500"/>
              <a:gd name="connsiteX23" fmla="*/ 1095864 w 9143999"/>
              <a:gd name="connsiteY23" fmla="*/ 4811167 h 5143500"/>
              <a:gd name="connsiteX24" fmla="*/ 1095864 w 9143999"/>
              <a:gd name="connsiteY24" fmla="*/ 4944812 h 5143500"/>
              <a:gd name="connsiteX25" fmla="*/ 1101680 w 9143999"/>
              <a:gd name="connsiteY25" fmla="*/ 4950628 h 5143500"/>
              <a:gd name="connsiteX26" fmla="*/ 1127823 w 9143999"/>
              <a:gd name="connsiteY26" fmla="*/ 4950628 h 5143500"/>
              <a:gd name="connsiteX27" fmla="*/ 1128318 w 9143999"/>
              <a:gd name="connsiteY27" fmla="*/ 4950134 h 5143500"/>
              <a:gd name="connsiteX28" fmla="*/ 1130431 w 9143999"/>
              <a:gd name="connsiteY28" fmla="*/ 4950134 h 5143500"/>
              <a:gd name="connsiteX29" fmla="*/ 1136285 w 9143999"/>
              <a:gd name="connsiteY29" fmla="*/ 4944348 h 5143500"/>
              <a:gd name="connsiteX30" fmla="*/ 1136285 w 9143999"/>
              <a:gd name="connsiteY30" fmla="*/ 4811405 h 5143500"/>
              <a:gd name="connsiteX31" fmla="*/ 1130431 w 9143999"/>
              <a:gd name="connsiteY31" fmla="*/ 4805627 h 5143500"/>
              <a:gd name="connsiteX32" fmla="*/ 1128092 w 9143999"/>
              <a:gd name="connsiteY32" fmla="*/ 4805627 h 5143500"/>
              <a:gd name="connsiteX33" fmla="*/ 1127823 w 9143999"/>
              <a:gd name="connsiteY33" fmla="*/ 4805359 h 5143500"/>
              <a:gd name="connsiteX34" fmla="*/ 891920 w 9143999"/>
              <a:gd name="connsiteY34" fmla="*/ 4802455 h 5143500"/>
              <a:gd name="connsiteX35" fmla="*/ 819859 w 9143999"/>
              <a:gd name="connsiteY35" fmla="*/ 4877990 h 5143500"/>
              <a:gd name="connsiteX36" fmla="*/ 893949 w 9143999"/>
              <a:gd name="connsiteY36" fmla="*/ 4953533 h 5143500"/>
              <a:gd name="connsiteX37" fmla="*/ 923593 w 9143999"/>
              <a:gd name="connsiteY37" fmla="*/ 4947899 h 5143500"/>
              <a:gd name="connsiteX38" fmla="*/ 924071 w 9143999"/>
              <a:gd name="connsiteY38" fmla="*/ 4947569 h 5143500"/>
              <a:gd name="connsiteX39" fmla="*/ 924870 w 9143999"/>
              <a:gd name="connsiteY39" fmla="*/ 4947419 h 5143500"/>
              <a:gd name="connsiteX40" fmla="*/ 967553 w 9143999"/>
              <a:gd name="connsiteY40" fmla="*/ 4877877 h 5143500"/>
              <a:gd name="connsiteX41" fmla="*/ 924008 w 9143999"/>
              <a:gd name="connsiteY41" fmla="*/ 4808342 h 5143500"/>
              <a:gd name="connsiteX42" fmla="*/ 922787 w 9143999"/>
              <a:gd name="connsiteY42" fmla="*/ 4808121 h 5143500"/>
              <a:gd name="connsiteX43" fmla="*/ 922737 w 9143999"/>
              <a:gd name="connsiteY43" fmla="*/ 4808088 h 5143500"/>
              <a:gd name="connsiteX44" fmla="*/ 891920 w 9143999"/>
              <a:gd name="connsiteY44" fmla="*/ 4802455 h 5143500"/>
              <a:gd name="connsiteX45" fmla="*/ 725443 w 9143999"/>
              <a:gd name="connsiteY45" fmla="*/ 4802455 h 5143500"/>
              <a:gd name="connsiteX46" fmla="*/ 667045 w 9143999"/>
              <a:gd name="connsiteY46" fmla="*/ 4812907 h 5143500"/>
              <a:gd name="connsiteX47" fmla="*/ 666933 w 9143999"/>
              <a:gd name="connsiteY47" fmla="*/ 4813086 h 5143500"/>
              <a:gd name="connsiteX48" fmla="*/ 666650 w 9143999"/>
              <a:gd name="connsiteY48" fmla="*/ 4813136 h 5143500"/>
              <a:gd name="connsiteX49" fmla="*/ 659335 w 9143999"/>
              <a:gd name="connsiteY49" fmla="*/ 4824699 h 5143500"/>
              <a:gd name="connsiteX50" fmla="*/ 659335 w 9143999"/>
              <a:gd name="connsiteY50" fmla="*/ 4944348 h 5143500"/>
              <a:gd name="connsiteX51" fmla="*/ 659777 w 9143999"/>
              <a:gd name="connsiteY51" fmla="*/ 4944785 h 5143500"/>
              <a:gd name="connsiteX52" fmla="*/ 659777 w 9143999"/>
              <a:gd name="connsiteY52" fmla="*/ 4944812 h 5143500"/>
              <a:gd name="connsiteX53" fmla="*/ 665593 w 9143999"/>
              <a:gd name="connsiteY53" fmla="*/ 4950628 h 5143500"/>
              <a:gd name="connsiteX54" fmla="*/ 691736 w 9143999"/>
              <a:gd name="connsiteY54" fmla="*/ 4950628 h 5143500"/>
              <a:gd name="connsiteX55" fmla="*/ 697552 w 9143999"/>
              <a:gd name="connsiteY55" fmla="*/ 4944812 h 5143500"/>
              <a:gd name="connsiteX56" fmla="*/ 697552 w 9143999"/>
              <a:gd name="connsiteY56" fmla="*/ 4847194 h 5143500"/>
              <a:gd name="connsiteX57" fmla="*/ 704448 w 9143999"/>
              <a:gd name="connsiteY57" fmla="*/ 4839717 h 5143500"/>
              <a:gd name="connsiteX58" fmla="*/ 726010 w 9143999"/>
              <a:gd name="connsiteY58" fmla="*/ 4837419 h 5143500"/>
              <a:gd name="connsiteX59" fmla="*/ 746013 w 9143999"/>
              <a:gd name="connsiteY59" fmla="*/ 4843168 h 5143500"/>
              <a:gd name="connsiteX60" fmla="*/ 754202 w 9143999"/>
              <a:gd name="connsiteY60" fmla="*/ 4862009 h 5143500"/>
              <a:gd name="connsiteX61" fmla="*/ 754202 w 9143999"/>
              <a:gd name="connsiteY61" fmla="*/ 4944812 h 5143500"/>
              <a:gd name="connsiteX62" fmla="*/ 760018 w 9143999"/>
              <a:gd name="connsiteY62" fmla="*/ 4950628 h 5143500"/>
              <a:gd name="connsiteX63" fmla="*/ 786160 w 9143999"/>
              <a:gd name="connsiteY63" fmla="*/ 4950628 h 5143500"/>
              <a:gd name="connsiteX64" fmla="*/ 791976 w 9143999"/>
              <a:gd name="connsiteY64" fmla="*/ 4944812 h 5143500"/>
              <a:gd name="connsiteX65" fmla="*/ 791976 w 9143999"/>
              <a:gd name="connsiteY65" fmla="*/ 4944762 h 5143500"/>
              <a:gd name="connsiteX66" fmla="*/ 792395 w 9143999"/>
              <a:gd name="connsiteY66" fmla="*/ 4944348 h 5143500"/>
              <a:gd name="connsiteX67" fmla="*/ 792395 w 9143999"/>
              <a:gd name="connsiteY67" fmla="*/ 4857065 h 5143500"/>
              <a:gd name="connsiteX68" fmla="*/ 775798 w 9143999"/>
              <a:gd name="connsiteY68" fmla="*/ 4816682 h 5143500"/>
              <a:gd name="connsiteX69" fmla="*/ 775543 w 9143999"/>
              <a:gd name="connsiteY69" fmla="*/ 4816611 h 5143500"/>
              <a:gd name="connsiteX70" fmla="*/ 775486 w 9143999"/>
              <a:gd name="connsiteY70" fmla="*/ 4816471 h 5143500"/>
              <a:gd name="connsiteX71" fmla="*/ 725443 w 9143999"/>
              <a:gd name="connsiteY71" fmla="*/ 4802455 h 5143500"/>
              <a:gd name="connsiteX72" fmla="*/ 559834 w 9143999"/>
              <a:gd name="connsiteY72" fmla="*/ 4802455 h 5143500"/>
              <a:gd name="connsiteX73" fmla="*/ 529662 w 9143999"/>
              <a:gd name="connsiteY73" fmla="*/ 4807762 h 5143500"/>
              <a:gd name="connsiteX74" fmla="*/ 529594 w 9143999"/>
              <a:gd name="connsiteY74" fmla="*/ 4807805 h 5143500"/>
              <a:gd name="connsiteX75" fmla="*/ 528372 w 9143999"/>
              <a:gd name="connsiteY75" fmla="*/ 4808018 h 5143500"/>
              <a:gd name="connsiteX76" fmla="*/ 483586 w 9143999"/>
              <a:gd name="connsiteY76" fmla="*/ 4877877 h 5143500"/>
              <a:gd name="connsiteX77" fmla="*/ 526397 w 9143999"/>
              <a:gd name="connsiteY77" fmla="*/ 4947825 h 5143500"/>
              <a:gd name="connsiteX78" fmla="*/ 527142 w 9143999"/>
              <a:gd name="connsiteY78" fmla="*/ 4947947 h 5143500"/>
              <a:gd name="connsiteX79" fmla="*/ 527700 w 9143999"/>
              <a:gd name="connsiteY79" fmla="*/ 4948307 h 5143500"/>
              <a:gd name="connsiteX80" fmla="*/ 559257 w 9143999"/>
              <a:gd name="connsiteY80" fmla="*/ 4953533 h 5143500"/>
              <a:gd name="connsiteX81" fmla="*/ 617069 w 9143999"/>
              <a:gd name="connsiteY81" fmla="*/ 4941908 h 5143500"/>
              <a:gd name="connsiteX82" fmla="*/ 624337 w 9143999"/>
              <a:gd name="connsiteY82" fmla="*/ 4930284 h 5143500"/>
              <a:gd name="connsiteX83" fmla="*/ 624337 w 9143999"/>
              <a:gd name="connsiteY83" fmla="*/ 4824821 h 5143500"/>
              <a:gd name="connsiteX84" fmla="*/ 617069 w 9143999"/>
              <a:gd name="connsiteY84" fmla="*/ 4813204 h 5143500"/>
              <a:gd name="connsiteX85" fmla="*/ 559834 w 9143999"/>
              <a:gd name="connsiteY85" fmla="*/ 4802455 h 5143500"/>
              <a:gd name="connsiteX86" fmla="*/ 398011 w 9143999"/>
              <a:gd name="connsiteY86" fmla="*/ 4801292 h 5143500"/>
              <a:gd name="connsiteX87" fmla="*/ 395922 w 9143999"/>
              <a:gd name="connsiteY87" fmla="*/ 4801589 h 5143500"/>
              <a:gd name="connsiteX88" fmla="*/ 395863 w 9143999"/>
              <a:gd name="connsiteY88" fmla="*/ 4801582 h 5143500"/>
              <a:gd name="connsiteX89" fmla="*/ 331528 w 9143999"/>
              <a:gd name="connsiteY89" fmla="*/ 4853603 h 5143500"/>
              <a:gd name="connsiteX90" fmla="*/ 425688 w 9143999"/>
              <a:gd name="connsiteY90" fmla="*/ 4933656 h 5143500"/>
              <a:gd name="connsiteX91" fmla="*/ 423936 w 9143999"/>
              <a:gd name="connsiteY91" fmla="*/ 4944348 h 5143500"/>
              <a:gd name="connsiteX92" fmla="*/ 423645 w 9143999"/>
              <a:gd name="connsiteY92" fmla="*/ 4946089 h 5143500"/>
              <a:gd name="connsiteX93" fmla="*/ 428029 w 9143999"/>
              <a:gd name="connsiteY93" fmla="*/ 4950134 h 5143500"/>
              <a:gd name="connsiteX94" fmla="*/ 429440 w 9143999"/>
              <a:gd name="connsiteY94" fmla="*/ 4950134 h 5143500"/>
              <a:gd name="connsiteX95" fmla="*/ 429969 w 9143999"/>
              <a:gd name="connsiteY95" fmla="*/ 4950628 h 5143500"/>
              <a:gd name="connsiteX96" fmla="*/ 456121 w 9143999"/>
              <a:gd name="connsiteY96" fmla="*/ 4950628 h 5143500"/>
              <a:gd name="connsiteX97" fmla="*/ 463668 w 9143999"/>
              <a:gd name="connsiteY97" fmla="*/ 4944812 h 5143500"/>
              <a:gd name="connsiteX98" fmla="*/ 465995 w 9143999"/>
              <a:gd name="connsiteY98" fmla="*/ 4928255 h 5143500"/>
              <a:gd name="connsiteX99" fmla="*/ 372445 w 9143999"/>
              <a:gd name="connsiteY99" fmla="*/ 4850972 h 5143500"/>
              <a:gd name="connsiteX100" fmla="*/ 378874 w 9143999"/>
              <a:gd name="connsiteY100" fmla="*/ 4840371 h 5143500"/>
              <a:gd name="connsiteX101" fmla="*/ 395404 w 9143999"/>
              <a:gd name="connsiteY101" fmla="*/ 4836760 h 5143500"/>
              <a:gd name="connsiteX102" fmla="*/ 438848 w 9143999"/>
              <a:gd name="connsiteY102" fmla="*/ 4849557 h 5143500"/>
              <a:gd name="connsiteX103" fmla="*/ 443232 w 9143999"/>
              <a:gd name="connsiteY103" fmla="*/ 4850714 h 5143500"/>
              <a:gd name="connsiteX104" fmla="*/ 443815 w 9143999"/>
              <a:gd name="connsiteY104" fmla="*/ 4850347 h 5143500"/>
              <a:gd name="connsiteX105" fmla="*/ 445074 w 9143999"/>
              <a:gd name="connsiteY105" fmla="*/ 4850684 h 5143500"/>
              <a:gd name="connsiteX106" fmla="*/ 451467 w 9143999"/>
              <a:gd name="connsiteY106" fmla="*/ 4846616 h 5143500"/>
              <a:gd name="connsiteX107" fmla="*/ 460476 w 9143999"/>
              <a:gd name="connsiteY107" fmla="*/ 4827435 h 5143500"/>
              <a:gd name="connsiteX108" fmla="*/ 461639 w 9143999"/>
              <a:gd name="connsiteY108" fmla="*/ 4822502 h 5143500"/>
              <a:gd name="connsiteX109" fmla="*/ 458150 w 9143999"/>
              <a:gd name="connsiteY109" fmla="*/ 4816686 h 5143500"/>
              <a:gd name="connsiteX110" fmla="*/ 398011 w 9143999"/>
              <a:gd name="connsiteY110" fmla="*/ 4801292 h 5143500"/>
              <a:gd name="connsiteX111" fmla="*/ 1053743 w 9143999"/>
              <a:gd name="connsiteY111" fmla="*/ 4747249 h 5143500"/>
              <a:gd name="connsiteX112" fmla="*/ 994181 w 9143999"/>
              <a:gd name="connsiteY112" fmla="*/ 4808264 h 5143500"/>
              <a:gd name="connsiteX113" fmla="*/ 994181 w 9143999"/>
              <a:gd name="connsiteY113" fmla="*/ 4944812 h 5143500"/>
              <a:gd name="connsiteX114" fmla="*/ 999997 w 9143999"/>
              <a:gd name="connsiteY114" fmla="*/ 4950628 h 5143500"/>
              <a:gd name="connsiteX115" fmla="*/ 1025851 w 9143999"/>
              <a:gd name="connsiteY115" fmla="*/ 4950628 h 5143500"/>
              <a:gd name="connsiteX116" fmla="*/ 1026345 w 9143999"/>
              <a:gd name="connsiteY116" fmla="*/ 4950134 h 5143500"/>
              <a:gd name="connsiteX117" fmla="*/ 1027794 w 9143999"/>
              <a:gd name="connsiteY117" fmla="*/ 4950134 h 5143500"/>
              <a:gd name="connsiteX118" fmla="*/ 1033639 w 9143999"/>
              <a:gd name="connsiteY118" fmla="*/ 4944348 h 5143500"/>
              <a:gd name="connsiteX119" fmla="*/ 1033639 w 9143999"/>
              <a:gd name="connsiteY119" fmla="*/ 4837419 h 5143500"/>
              <a:gd name="connsiteX120" fmla="*/ 1070780 w 9143999"/>
              <a:gd name="connsiteY120" fmla="*/ 4837419 h 5143500"/>
              <a:gd name="connsiteX121" fmla="*/ 1076625 w 9143999"/>
              <a:gd name="connsiteY121" fmla="*/ 4831634 h 5143500"/>
              <a:gd name="connsiteX122" fmla="*/ 1076625 w 9143999"/>
              <a:gd name="connsiteY122" fmla="*/ 4811692 h 5143500"/>
              <a:gd name="connsiteX123" fmla="*/ 1070780 w 9143999"/>
              <a:gd name="connsiteY123" fmla="*/ 4805627 h 5143500"/>
              <a:gd name="connsiteX124" fmla="*/ 1068815 w 9143999"/>
              <a:gd name="connsiteY124" fmla="*/ 4805627 h 5143500"/>
              <a:gd name="connsiteX125" fmla="*/ 1068559 w 9143999"/>
              <a:gd name="connsiteY125" fmla="*/ 4805359 h 5143500"/>
              <a:gd name="connsiteX126" fmla="*/ 1033639 w 9143999"/>
              <a:gd name="connsiteY126" fmla="*/ 4805359 h 5143500"/>
              <a:gd name="connsiteX127" fmla="*/ 1033639 w 9143999"/>
              <a:gd name="connsiteY127" fmla="*/ 4802443 h 5143500"/>
              <a:gd name="connsiteX128" fmla="*/ 1056748 w 9143999"/>
              <a:gd name="connsiteY128" fmla="*/ 4778457 h 5143500"/>
              <a:gd name="connsiteX129" fmla="*/ 1071071 w 9143999"/>
              <a:gd name="connsiteY129" fmla="*/ 4779901 h 5143500"/>
              <a:gd name="connsiteX130" fmla="*/ 1076625 w 9143999"/>
              <a:gd name="connsiteY130" fmla="*/ 4774411 h 5143500"/>
              <a:gd name="connsiteX131" fmla="*/ 1079556 w 9143999"/>
              <a:gd name="connsiteY131" fmla="*/ 4759385 h 5143500"/>
              <a:gd name="connsiteX132" fmla="*/ 1080138 w 9143999"/>
              <a:gd name="connsiteY132" fmla="*/ 4755627 h 5143500"/>
              <a:gd name="connsiteX133" fmla="*/ 1074293 w 9143999"/>
              <a:gd name="connsiteY133" fmla="*/ 4749848 h 5143500"/>
              <a:gd name="connsiteX134" fmla="*/ 1072404 w 9143999"/>
              <a:gd name="connsiteY134" fmla="*/ 4749641 h 5143500"/>
              <a:gd name="connsiteX135" fmla="*/ 1072049 w 9143999"/>
              <a:gd name="connsiteY135" fmla="*/ 4749285 h 5143500"/>
              <a:gd name="connsiteX136" fmla="*/ 1053743 w 9143999"/>
              <a:gd name="connsiteY136" fmla="*/ 4747249 h 5143500"/>
              <a:gd name="connsiteX137" fmla="*/ 1115151 w 9143999"/>
              <a:gd name="connsiteY137" fmla="*/ 4747131 h 5143500"/>
              <a:gd name="connsiteX138" fmla="*/ 1095104 w 9143999"/>
              <a:gd name="connsiteY138" fmla="*/ 4767478 h 5143500"/>
              <a:gd name="connsiteX139" fmla="*/ 1116017 w 9143999"/>
              <a:gd name="connsiteY139" fmla="*/ 4787818 h 5143500"/>
              <a:gd name="connsiteX140" fmla="*/ 1136065 w 9143999"/>
              <a:gd name="connsiteY140" fmla="*/ 4767481 h 5143500"/>
              <a:gd name="connsiteX141" fmla="*/ 1115151 w 9143999"/>
              <a:gd name="connsiteY141" fmla="*/ 4747131 h 5143500"/>
              <a:gd name="connsiteX142" fmla="*/ 0 w 9143999"/>
              <a:gd name="connsiteY142" fmla="*/ 0 h 5143500"/>
              <a:gd name="connsiteX143" fmla="*/ 9143999 w 9143999"/>
              <a:gd name="connsiteY143" fmla="*/ 0 h 5143500"/>
              <a:gd name="connsiteX144" fmla="*/ 9143999 w 9143999"/>
              <a:gd name="connsiteY144" fmla="*/ 5143500 h 5143500"/>
              <a:gd name="connsiteX145" fmla="*/ 0 w 9143999"/>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143999"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6" y="4921039"/>
                  <a:pt x="364153" y="4913482"/>
                  <a:pt x="351363" y="4913481"/>
                </a:cubicBezTo>
                <a:close/>
                <a:moveTo>
                  <a:pt x="892593" y="4837587"/>
                </a:moveTo>
                <a:lnTo>
                  <a:pt x="917846" y="4847631"/>
                </a:lnTo>
                <a:cubicBezTo>
                  <a:pt x="924091" y="4854457"/>
                  <a:pt x="927648" y="4864625"/>
                  <a:pt x="927648" y="4877990"/>
                </a:cubicBezTo>
                <a:cubicBezTo>
                  <a:pt x="927648" y="4891355"/>
                  <a:pt x="924091" y="4901524"/>
                  <a:pt x="918100" y="4908353"/>
                </a:cubicBezTo>
                <a:lnTo>
                  <a:pt x="894866" y="4918277"/>
                </a:lnTo>
                <a:lnTo>
                  <a:pt x="868933" y="4908080"/>
                </a:lnTo>
                <a:cubicBezTo>
                  <a:pt x="862645" y="4901288"/>
                  <a:pt x="859062" y="4891172"/>
                  <a:pt x="859062" y="4877877"/>
                </a:cubicBezTo>
                <a:cubicBezTo>
                  <a:pt x="859062" y="4864582"/>
                  <a:pt x="862645" y="4854468"/>
                  <a:pt x="868678" y="4847677"/>
                </a:cubicBezTo>
                <a:close/>
                <a:moveTo>
                  <a:pt x="559057" y="4837499"/>
                </a:moveTo>
                <a:lnTo>
                  <a:pt x="578336" y="4840021"/>
                </a:lnTo>
                <a:cubicBezTo>
                  <a:pt x="583309" y="4841465"/>
                  <a:pt x="585643" y="4843483"/>
                  <a:pt x="585643" y="4847817"/>
                </a:cubicBezTo>
                <a:lnTo>
                  <a:pt x="585643" y="4907937"/>
                </a:lnTo>
                <a:cubicBezTo>
                  <a:pt x="585643" y="4912270"/>
                  <a:pt x="583309" y="4914296"/>
                  <a:pt x="578336" y="4915741"/>
                </a:cubicBezTo>
                <a:lnTo>
                  <a:pt x="558605" y="4918322"/>
                </a:lnTo>
                <a:lnTo>
                  <a:pt x="534559" y="4909442"/>
                </a:lnTo>
                <a:cubicBezTo>
                  <a:pt x="527877" y="4902976"/>
                  <a:pt x="523519" y="4892806"/>
                  <a:pt x="523519" y="4877990"/>
                </a:cubicBezTo>
                <a:cubicBezTo>
                  <a:pt x="523519" y="4863173"/>
                  <a:pt x="527877" y="4853005"/>
                  <a:pt x="534559" y="4846542"/>
                </a:cubicBezTo>
                <a:close/>
                <a:moveTo>
                  <a:pt x="1101680" y="4805359"/>
                </a:moveTo>
                <a:cubicBezTo>
                  <a:pt x="1098192" y="4805359"/>
                  <a:pt x="1095864" y="4807677"/>
                  <a:pt x="1095864" y="4811167"/>
                </a:cubicBezTo>
                <a:lnTo>
                  <a:pt x="1095864" y="4944812"/>
                </a:lnTo>
                <a:cubicBezTo>
                  <a:pt x="1095864" y="4948301"/>
                  <a:pt x="1098192" y="4950628"/>
                  <a:pt x="1101680" y="4950628"/>
                </a:cubicBezTo>
                <a:lnTo>
                  <a:pt x="1127823" y="4950628"/>
                </a:lnTo>
                <a:lnTo>
                  <a:pt x="1128318" y="4950134"/>
                </a:lnTo>
                <a:lnTo>
                  <a:pt x="1130431" y="4950134"/>
                </a:lnTo>
                <a:cubicBezTo>
                  <a:pt x="1133944" y="4950134"/>
                  <a:pt x="1136285" y="4947819"/>
                  <a:pt x="1136285" y="4944348"/>
                </a:cubicBezTo>
                <a:lnTo>
                  <a:pt x="1136285" y="4811405"/>
                </a:lnTo>
                <a:cubicBezTo>
                  <a:pt x="1136285" y="4807934"/>
                  <a:pt x="1133944" y="4805627"/>
                  <a:pt x="1130431" y="4805627"/>
                </a:cubicBezTo>
                <a:lnTo>
                  <a:pt x="1128092" y="4805627"/>
                </a:lnTo>
                <a:lnTo>
                  <a:pt x="1127823" y="4805359"/>
                </a:lnTo>
                <a:close/>
                <a:moveTo>
                  <a:pt x="891920" y="4802455"/>
                </a:moveTo>
                <a:cubicBezTo>
                  <a:pt x="848337" y="4802455"/>
                  <a:pt x="819859" y="4834118"/>
                  <a:pt x="819859" y="4877990"/>
                </a:cubicBezTo>
                <a:cubicBezTo>
                  <a:pt x="819859" y="4921862"/>
                  <a:pt x="848337" y="4953533"/>
                  <a:pt x="893949" y="4953533"/>
                </a:cubicBezTo>
                <a:cubicBezTo>
                  <a:pt x="904845" y="4953533"/>
                  <a:pt x="914796" y="4951553"/>
                  <a:pt x="923593" y="4947899"/>
                </a:cubicBezTo>
                <a:lnTo>
                  <a:pt x="924071" y="4947569"/>
                </a:lnTo>
                <a:lnTo>
                  <a:pt x="924870" y="4947419"/>
                </a:lnTo>
                <a:cubicBezTo>
                  <a:pt x="951435" y="4936512"/>
                  <a:pt x="967553" y="4910608"/>
                  <a:pt x="967553" y="4877877"/>
                </a:cubicBezTo>
                <a:cubicBezTo>
                  <a:pt x="967553" y="4845146"/>
                  <a:pt x="951435" y="4819246"/>
                  <a:pt x="924008" y="4808342"/>
                </a:cubicBezTo>
                <a:lnTo>
                  <a:pt x="922787" y="4808121"/>
                </a:lnTo>
                <a:lnTo>
                  <a:pt x="922737" y="4808088"/>
                </a:lnTo>
                <a:cubicBezTo>
                  <a:pt x="913654" y="4804434"/>
                  <a:pt x="903323" y="4802455"/>
                  <a:pt x="891920" y="4802455"/>
                </a:cubicBezTo>
                <a:close/>
                <a:moveTo>
                  <a:pt x="725443" y="4802455"/>
                </a:moveTo>
                <a:cubicBezTo>
                  <a:pt x="708301" y="4802455"/>
                  <a:pt x="688255" y="4805359"/>
                  <a:pt x="667045" y="4812907"/>
                </a:cubicBezTo>
                <a:lnTo>
                  <a:pt x="666933" y="4813086"/>
                </a:lnTo>
                <a:lnTo>
                  <a:pt x="666650" y="4813136"/>
                </a:lnTo>
                <a:cubicBezTo>
                  <a:pt x="662556" y="4814581"/>
                  <a:pt x="659335" y="4818052"/>
                  <a:pt x="659335" y="4824699"/>
                </a:cubicBezTo>
                <a:lnTo>
                  <a:pt x="659335" y="4944348"/>
                </a:lnTo>
                <a:lnTo>
                  <a:pt x="659777" y="4944785"/>
                </a:lnTo>
                <a:lnTo>
                  <a:pt x="659777" y="4944812"/>
                </a:lnTo>
                <a:cubicBezTo>
                  <a:pt x="659777" y="4948301"/>
                  <a:pt x="662103" y="4950628"/>
                  <a:pt x="665593" y="4950628"/>
                </a:cubicBezTo>
                <a:lnTo>
                  <a:pt x="691736" y="4950628"/>
                </a:lnTo>
                <a:cubicBezTo>
                  <a:pt x="695225" y="4950628"/>
                  <a:pt x="697552" y="4948301"/>
                  <a:pt x="697552" y="4944812"/>
                </a:cubicBezTo>
                <a:lnTo>
                  <a:pt x="697552" y="4847194"/>
                </a:lnTo>
                <a:lnTo>
                  <a:pt x="704448" y="4839717"/>
                </a:lnTo>
                <a:lnTo>
                  <a:pt x="726010" y="4837419"/>
                </a:lnTo>
                <a:lnTo>
                  <a:pt x="746013" y="4843168"/>
                </a:lnTo>
                <a:lnTo>
                  <a:pt x="754202" y="4862009"/>
                </a:lnTo>
                <a:lnTo>
                  <a:pt x="754202" y="4944812"/>
                </a:lnTo>
                <a:cubicBezTo>
                  <a:pt x="754202" y="4948301"/>
                  <a:pt x="756528" y="4950628"/>
                  <a:pt x="760018" y="4950628"/>
                </a:cubicBezTo>
                <a:lnTo>
                  <a:pt x="786160" y="4950628"/>
                </a:lnTo>
                <a:cubicBezTo>
                  <a:pt x="789650" y="4950628"/>
                  <a:pt x="791976" y="4948301"/>
                  <a:pt x="791976" y="4944812"/>
                </a:cubicBezTo>
                <a:lnTo>
                  <a:pt x="791976" y="4944762"/>
                </a:lnTo>
                <a:lnTo>
                  <a:pt x="792395" y="4944348"/>
                </a:lnTo>
                <a:lnTo>
                  <a:pt x="792395" y="4857065"/>
                </a:lnTo>
                <a:cubicBezTo>
                  <a:pt x="792395" y="4839438"/>
                  <a:pt x="786911" y="4825856"/>
                  <a:pt x="775798" y="4816682"/>
                </a:cubicBezTo>
                <a:lnTo>
                  <a:pt x="775543" y="4816611"/>
                </a:lnTo>
                <a:lnTo>
                  <a:pt x="775486" y="4816471"/>
                </a:lnTo>
                <a:cubicBezTo>
                  <a:pt x="764445" y="4807248"/>
                  <a:pt x="747812" y="4802455"/>
                  <a:pt x="725443" y="4802455"/>
                </a:cubicBezTo>
                <a:close/>
                <a:moveTo>
                  <a:pt x="559834" y="4802455"/>
                </a:moveTo>
                <a:cubicBezTo>
                  <a:pt x="548868" y="4802455"/>
                  <a:pt x="538719" y="4804289"/>
                  <a:pt x="529662" y="4807762"/>
                </a:cubicBezTo>
                <a:lnTo>
                  <a:pt x="529594" y="4807805"/>
                </a:lnTo>
                <a:lnTo>
                  <a:pt x="528372" y="4808018"/>
                </a:lnTo>
                <a:cubicBezTo>
                  <a:pt x="501027" y="4818381"/>
                  <a:pt x="483586" y="4843416"/>
                  <a:pt x="483586" y="4877877"/>
                </a:cubicBezTo>
                <a:cubicBezTo>
                  <a:pt x="483586" y="4912775"/>
                  <a:pt x="498720" y="4937596"/>
                  <a:pt x="526397" y="4947825"/>
                </a:cubicBezTo>
                <a:lnTo>
                  <a:pt x="527142" y="4947947"/>
                </a:lnTo>
                <a:lnTo>
                  <a:pt x="527700" y="4948307"/>
                </a:lnTo>
                <a:cubicBezTo>
                  <a:pt x="536866" y="4951735"/>
                  <a:pt x="547417" y="4953533"/>
                  <a:pt x="559257" y="4953533"/>
                </a:cubicBezTo>
                <a:cubicBezTo>
                  <a:pt x="578428" y="4953533"/>
                  <a:pt x="597022" y="4950331"/>
                  <a:pt x="617069" y="4941908"/>
                </a:cubicBezTo>
                <a:cubicBezTo>
                  <a:pt x="621722" y="4939879"/>
                  <a:pt x="624337" y="4936678"/>
                  <a:pt x="624337" y="4930284"/>
                </a:cubicBezTo>
                <a:lnTo>
                  <a:pt x="624337" y="4824821"/>
                </a:lnTo>
                <a:cubicBezTo>
                  <a:pt x="624337" y="4818138"/>
                  <a:pt x="621722" y="4814946"/>
                  <a:pt x="617069" y="4813204"/>
                </a:cubicBezTo>
                <a:cubicBezTo>
                  <a:pt x="597898" y="4805936"/>
                  <a:pt x="579880" y="4802455"/>
                  <a:pt x="559834" y="4802455"/>
                </a:cubicBezTo>
                <a:close/>
                <a:moveTo>
                  <a:pt x="398011" y="4801292"/>
                </a:moveTo>
                <a:lnTo>
                  <a:pt x="395922" y="4801589"/>
                </a:lnTo>
                <a:lnTo>
                  <a:pt x="395863" y="4801582"/>
                </a:lnTo>
                <a:cubicBezTo>
                  <a:pt x="356679" y="4801582"/>
                  <a:pt x="331528" y="4822385"/>
                  <a:pt x="331528" y="4853603"/>
                </a:cubicBezTo>
                <a:cubicBezTo>
                  <a:pt x="331528" y="4914871"/>
                  <a:pt x="425688" y="4891154"/>
                  <a:pt x="425688" y="4933656"/>
                </a:cubicBezTo>
                <a:cubicBezTo>
                  <a:pt x="425688" y="4937989"/>
                  <a:pt x="425106" y="4940590"/>
                  <a:pt x="423936" y="4944348"/>
                </a:cubicBezTo>
                <a:cubicBezTo>
                  <a:pt x="423645" y="4944931"/>
                  <a:pt x="423645" y="4945505"/>
                  <a:pt x="423645" y="4946089"/>
                </a:cubicBezTo>
                <a:cubicBezTo>
                  <a:pt x="423645" y="4948394"/>
                  <a:pt x="425106" y="4950134"/>
                  <a:pt x="428029" y="4950134"/>
                </a:cubicBezTo>
                <a:lnTo>
                  <a:pt x="429440" y="4950134"/>
                </a:lnTo>
                <a:lnTo>
                  <a:pt x="429969" y="4950628"/>
                </a:lnTo>
                <a:lnTo>
                  <a:pt x="456121" y="4950628"/>
                </a:lnTo>
                <a:cubicBezTo>
                  <a:pt x="460476" y="4950628"/>
                  <a:pt x="462216" y="4949176"/>
                  <a:pt x="463668" y="4944812"/>
                </a:cubicBezTo>
                <a:cubicBezTo>
                  <a:pt x="465418" y="4939879"/>
                  <a:pt x="465995" y="4933196"/>
                  <a:pt x="465995" y="4928255"/>
                </a:cubicBezTo>
                <a:cubicBezTo>
                  <a:pt x="465995" y="4862299"/>
                  <a:pt x="372445" y="4878177"/>
                  <a:pt x="372445" y="4850972"/>
                </a:cubicBezTo>
                <a:cubicBezTo>
                  <a:pt x="372445" y="4846523"/>
                  <a:pt x="374698" y="4842891"/>
                  <a:pt x="378874" y="4840371"/>
                </a:cubicBezTo>
                <a:lnTo>
                  <a:pt x="395404" y="4836760"/>
                </a:lnTo>
                <a:lnTo>
                  <a:pt x="438848" y="4849557"/>
                </a:lnTo>
                <a:cubicBezTo>
                  <a:pt x="440310" y="4850418"/>
                  <a:pt x="441771" y="4850714"/>
                  <a:pt x="443232" y="4850714"/>
                </a:cubicBezTo>
                <a:lnTo>
                  <a:pt x="443815" y="4850347"/>
                </a:lnTo>
                <a:lnTo>
                  <a:pt x="445074" y="4850684"/>
                </a:ln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7" y="4747249"/>
                  <a:pt x="994181" y="4766420"/>
                  <a:pt x="994181" y="4808264"/>
                </a:cubicBezTo>
                <a:lnTo>
                  <a:pt x="994181" y="4944812"/>
                </a:lnTo>
                <a:cubicBezTo>
                  <a:pt x="994181" y="4948301"/>
                  <a:pt x="996508" y="4950628"/>
                  <a:pt x="999997" y="4950628"/>
                </a:cubicBezTo>
                <a:lnTo>
                  <a:pt x="1025851" y="4950628"/>
                </a:lnTo>
                <a:lnTo>
                  <a:pt x="1026345" y="4950134"/>
                </a:lnTo>
                <a:lnTo>
                  <a:pt x="1027794" y="4950134"/>
                </a:lnTo>
                <a:cubicBezTo>
                  <a:pt x="1031306" y="4950134"/>
                  <a:pt x="1033639" y="4947819"/>
                  <a:pt x="1033639" y="4944348"/>
                </a:cubicBezTo>
                <a:lnTo>
                  <a:pt x="1033639" y="4837419"/>
                </a:lnTo>
                <a:lnTo>
                  <a:pt x="1070780" y="4837419"/>
                </a:lnTo>
                <a:cubicBezTo>
                  <a:pt x="1074584" y="4837419"/>
                  <a:pt x="1076625" y="4835105"/>
                  <a:pt x="1076625" y="4831634"/>
                </a:cubicBezTo>
                <a:lnTo>
                  <a:pt x="1076625" y="4811692"/>
                </a:lnTo>
                <a:cubicBezTo>
                  <a:pt x="1076625" y="4807934"/>
                  <a:pt x="1074584" y="4805627"/>
                  <a:pt x="1070780" y="4805627"/>
                </a:cubicBezTo>
                <a:lnTo>
                  <a:pt x="1068815" y="4805627"/>
                </a:lnTo>
                <a:lnTo>
                  <a:pt x="1068559" y="4805359"/>
                </a:lnTo>
                <a:lnTo>
                  <a:pt x="1033639" y="4805359"/>
                </a:lnTo>
                <a:lnTo>
                  <a:pt x="1033639" y="4802443"/>
                </a:lnTo>
                <a:cubicBezTo>
                  <a:pt x="1033639" y="4786548"/>
                  <a:pt x="1040663" y="4778457"/>
                  <a:pt x="1056748" y="4778457"/>
                </a:cubicBezTo>
                <a:cubicBezTo>
                  <a:pt x="1062593" y="4778457"/>
                  <a:pt x="1068892" y="4779901"/>
                  <a:pt x="1071071" y="4779901"/>
                </a:cubicBezTo>
                <a:cubicBezTo>
                  <a:pt x="1074584" y="4779901"/>
                  <a:pt x="1076045" y="4777882"/>
                  <a:pt x="1076625" y="4774411"/>
                </a:cubicBezTo>
                <a:lnTo>
                  <a:pt x="1079556" y="4759385"/>
                </a:lnTo>
                <a:cubicBezTo>
                  <a:pt x="1079813" y="4758050"/>
                  <a:pt x="1080138" y="4756876"/>
                  <a:pt x="1080138" y="4755627"/>
                </a:cubicBezTo>
                <a:cubicBezTo>
                  <a:pt x="1080138" y="4752417"/>
                  <a:pt x="1078386" y="4750711"/>
                  <a:pt x="1074293" y="4749848"/>
                </a:cubicBezTo>
                <a:lnTo>
                  <a:pt x="1072404" y="4749641"/>
                </a:lnTo>
                <a:lnTo>
                  <a:pt x="1072049" y="4749285"/>
                </a:ln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3" y="4787817"/>
                  <a:pt x="1136070" y="4779974"/>
                  <a:pt x="1136065" y="4767481"/>
                </a:cubicBezTo>
                <a:cubicBezTo>
                  <a:pt x="1136070" y="4754690"/>
                  <a:pt x="1127933" y="4747137"/>
                  <a:pt x="1115151" y="4747131"/>
                </a:cubicBezTo>
                <a:close/>
                <a:moveTo>
                  <a:pt x="0" y="0"/>
                </a:moveTo>
                <a:lnTo>
                  <a:pt x="9143999" y="0"/>
                </a:lnTo>
                <a:lnTo>
                  <a:pt x="9143999" y="5143500"/>
                </a:lnTo>
                <a:lnTo>
                  <a:pt x="0" y="5143500"/>
                </a:lnTo>
                <a:close/>
              </a:path>
            </a:pathLst>
          </a:custGeom>
        </p:spPr>
        <p:txBody>
          <a:bodyPr wrap="square">
            <a:noAutofit/>
          </a:bodyPr>
          <a:lstStyle>
            <a:lvl1pPr>
              <a:defRPr>
                <a:noFill/>
              </a:defRPr>
            </a:lvl1pPr>
          </a:lstStyle>
          <a:p>
            <a:r>
              <a:rPr lang="en-US" noProof="0"/>
              <a:t>Click icon to add picture</a:t>
            </a:r>
            <a:endParaRPr lang="en-US" noProof="0" dirty="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9" name="Espace réservé du texte 5">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vl4pPr marL="684000" indent="0">
              <a:buFont typeface="Arial" panose="020B0604020202020204" pitchFamily="34" charset="0"/>
              <a:buNone/>
              <a:defRPr/>
            </a:lvl4pPr>
          </a:lstStyle>
          <a:p>
            <a:pPr marL="571500" lvl="0" indent="-571500" algn="l" defTabSz="685800" rtl="0" eaLnBrk="1" latinLnBrk="0" hangingPunct="1">
              <a:lnSpc>
                <a:spcPct val="90000"/>
              </a:lnSpc>
              <a:spcBef>
                <a:spcPts val="0"/>
              </a:spcBef>
            </a:pPr>
            <a:r>
              <a:rPr lang="en-US" noProof="0"/>
              <a:t>Click to edit Master text styles</a:t>
            </a:r>
          </a:p>
        </p:txBody>
      </p:sp>
      <p:sp>
        <p:nvSpPr>
          <p:cNvPr id="12" name="Espace réservé du texte 5">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marL="226800" indent="0" algn="l">
              <a:lnSpc>
                <a:spcPct val="90000"/>
              </a:lnSpc>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marL="457200" indent="0" algn="l">
              <a:lnSpc>
                <a:spcPct val="100000"/>
              </a:lnSpc>
              <a:spcBef>
                <a:spcPts val="1000"/>
              </a:spcBef>
              <a:buFont typeface="Arial" panose="020B0604020202020204" pitchFamily="34" charset="0"/>
              <a:buNone/>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285750" lvl="0" indent="-285750" algn="l" defTabSz="685800" rtl="0" eaLnBrk="1" latinLnBrk="0" hangingPunct="1">
              <a:lnSpc>
                <a:spcPct val="100000"/>
              </a:lnSpc>
              <a:spcBef>
                <a:spcPts val="1000"/>
              </a:spcBef>
            </a:pPr>
            <a:r>
              <a:rPr lang="en-US" noProof="0"/>
              <a:t>Click to edit Master text styles</a:t>
            </a:r>
          </a:p>
        </p:txBody>
      </p:sp>
      <p:sp>
        <p:nvSpPr>
          <p:cNvPr id="13" name="Espace réservé du texte 5">
            <a:extLst>
              <a:ext uri="{FF2B5EF4-FFF2-40B4-BE49-F238E27FC236}">
                <a16:creationId xmlns:a16="http://schemas.microsoft.com/office/drawing/2014/main" id="{FB220A98-FE22-4FE9-AB26-E269403DC28C}"/>
              </a:ext>
            </a:extLst>
          </p:cNvPr>
          <p:cNvSpPr>
            <a:spLocks noGrp="1"/>
          </p:cNvSpPr>
          <p:nvPr>
            <p:ph type="body" sz="quarter" idx="26"/>
          </p:nvPr>
        </p:nvSpPr>
        <p:spPr>
          <a:xfrm>
            <a:off x="5083918" y="1344695"/>
            <a:ext cx="3712306" cy="704959"/>
          </a:xfrm>
        </p:spPr>
        <p:txBody>
          <a:bodyPr anchor="b">
            <a:noAutofit/>
          </a:bodyPr>
          <a:lstStyle>
            <a:lvl1pPr algn="l">
              <a:lnSpc>
                <a:spcPct val="96000"/>
              </a:lnSpc>
              <a:spcAft>
                <a:spcPts val="1000"/>
              </a:spcAft>
              <a:defRPr lang="fr-FR" sz="2200" b="0" i="0" kern="1200" dirty="0" err="1" smtClean="0">
                <a:solidFill>
                  <a:schemeClr val="bg2"/>
                </a:solidFill>
                <a:effectLst>
                  <a:outerShdw blurRad="127000" sx="102000" sy="102000" algn="ctr" rotWithShape="0">
                    <a:prstClr val="black">
                      <a:alpha val="25000"/>
                    </a:prstClr>
                  </a:outerShdw>
                </a:effectLst>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buFont typeface="Arial" panose="020B0604020202020204" pitchFamily="34" charset="0"/>
              <a:buNone/>
              <a:defRPr sz="3600" b="0" i="1">
                <a:solidFill>
                  <a:schemeClr val="bg1"/>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Verdana" panose="020B0604030504040204" pitchFamily="34" charset="0"/>
              </a:defRPr>
            </a:lvl2pPr>
            <a:lvl3pPr marL="230400" indent="0" algn="l">
              <a:lnSpc>
                <a:spcPct val="100000"/>
              </a:lnSpc>
              <a:spcBef>
                <a:spcPts val="1000"/>
              </a:spcBef>
              <a:buFont typeface="Arial" panose="020B0604020202020204" pitchFamily="34" charset="0"/>
              <a:buNone/>
              <a:defRPr sz="1400">
                <a:solidFill>
                  <a:schemeClr val="bg1"/>
                </a:solidFill>
                <a:effectLst>
                  <a:outerShdw blurRad="127000" sx="102000" sy="102000" algn="ctr" rotWithShape="0">
                    <a:prstClr val="black">
                      <a:alpha val="25000"/>
                    </a:prstClr>
                  </a:outerShdw>
                </a:effectLst>
              </a:defRPr>
            </a:lvl3pPr>
          </a:lstStyle>
          <a:p>
            <a:pPr lvl="0"/>
            <a:r>
              <a:rPr lang="en-US" noProof="0"/>
              <a:t>Click to edit Master text styles</a:t>
            </a:r>
          </a:p>
        </p:txBody>
      </p:sp>
      <p:sp>
        <p:nvSpPr>
          <p:cNvPr id="25" name="Forme libre : forme 9">
            <a:extLst>
              <a:ext uri="{FF2B5EF4-FFF2-40B4-BE49-F238E27FC236}">
                <a16:creationId xmlns:a16="http://schemas.microsoft.com/office/drawing/2014/main" id="{F4B8DA8B-2C07-4FC6-911D-D340BE461554}"/>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26" name="Graphique 7">
            <a:extLst>
              <a:ext uri="{FF2B5EF4-FFF2-40B4-BE49-F238E27FC236}">
                <a16:creationId xmlns:a16="http://schemas.microsoft.com/office/drawing/2014/main" id="{2473C403-3091-45DA-8311-8B80BACBDD77}"/>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27" name="Forme libre : forme 9">
              <a:extLst>
                <a:ext uri="{FF2B5EF4-FFF2-40B4-BE49-F238E27FC236}">
                  <a16:creationId xmlns:a16="http://schemas.microsoft.com/office/drawing/2014/main" id="{9A66E28E-1ED8-413A-86AB-392723C99535}"/>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28" name="Forme libre : forme 10">
              <a:extLst>
                <a:ext uri="{FF2B5EF4-FFF2-40B4-BE49-F238E27FC236}">
                  <a16:creationId xmlns:a16="http://schemas.microsoft.com/office/drawing/2014/main" id="{332EEDE0-E68F-49D3-A74F-33347ECF61BC}"/>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29" name="Forme libre : forme 11">
              <a:extLst>
                <a:ext uri="{FF2B5EF4-FFF2-40B4-BE49-F238E27FC236}">
                  <a16:creationId xmlns:a16="http://schemas.microsoft.com/office/drawing/2014/main" id="{3EA6B076-5413-42E1-95D1-72C23C1D4D5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33048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US"/>
              <a:t>Click icon to add picture</a:t>
            </a:r>
            <a:endParaRPr lang="fr-FR"/>
          </a:p>
        </p:txBody>
      </p:sp>
      <p:sp>
        <p:nvSpPr>
          <p:cNvPr id="12" name="Espace réservé du graphique SmartArt 11">
            <a:extLst>
              <a:ext uri="{FF2B5EF4-FFF2-40B4-BE49-F238E27FC236}">
                <a16:creationId xmlns:a16="http://schemas.microsoft.com/office/drawing/2014/main" id="{0F580B26-21D6-4630-AE3D-FB359C1C883E}"/>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17" name="Espace réservé du graphique SmartArt 11">
            <a:extLst>
              <a:ext uri="{FF2B5EF4-FFF2-40B4-BE49-F238E27FC236}">
                <a16:creationId xmlns:a16="http://schemas.microsoft.com/office/drawing/2014/main" id="{16B17374-481A-4CE6-8974-CA84865A03CA}"/>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US"/>
              <a:t>Click icon to add SmartArt graphic</a:t>
            </a:r>
            <a:endParaRPr lang="fr-FR"/>
          </a:p>
        </p:txBody>
      </p:sp>
      <p:sp>
        <p:nvSpPr>
          <p:cNvPr id="7" name="Espace réservé du pied de page 6">
            <a:extLst>
              <a:ext uri="{FF2B5EF4-FFF2-40B4-BE49-F238E27FC236}">
                <a16:creationId xmlns:a16="http://schemas.microsoft.com/office/drawing/2014/main" id="{1748CB09-B51F-4AC1-A908-AF052BFFAB5C}"/>
              </a:ext>
            </a:extLst>
          </p:cNvPr>
          <p:cNvSpPr>
            <a:spLocks noGrp="1"/>
          </p:cNvSpPr>
          <p:nvPr>
            <p:ph type="ftr" sz="quarter" idx="24"/>
          </p:nvPr>
        </p:nvSpPr>
        <p:spPr>
          <a:xfrm>
            <a:off x="2149831" y="4859491"/>
            <a:ext cx="4844338" cy="127750"/>
          </a:xfrm>
          <a:prstGeom prst="rect">
            <a:avLst/>
          </a:prstGeom>
        </p:spPr>
        <p:txBody>
          <a:bodyPr/>
          <a:lstStyle>
            <a:lvl1pPr>
              <a:defRPr>
                <a:solidFill>
                  <a:schemeClr val="accent1"/>
                </a:solidFill>
              </a:defRPr>
            </a:lvl1pPr>
          </a:lstStyle>
          <a:p>
            <a:r>
              <a:rPr lang="en-US" dirty="0"/>
              <a:t>For use by Medical for scientific and medical discussions only. Do not photograph, copy or distribute. </a:t>
            </a:r>
            <a:endParaRPr lang="fr-FR" dirty="0"/>
          </a:p>
        </p:txBody>
      </p:sp>
      <p:sp>
        <p:nvSpPr>
          <p:cNvPr id="8" name="Espace réservé du numéro de diapositive 7">
            <a:extLst>
              <a:ext uri="{FF2B5EF4-FFF2-40B4-BE49-F238E27FC236}">
                <a16:creationId xmlns:a16="http://schemas.microsoft.com/office/drawing/2014/main" id="{C28E44FC-CC99-479F-B667-CC0B04AA1BEB}"/>
              </a:ext>
            </a:extLst>
          </p:cNvPr>
          <p:cNvSpPr>
            <a:spLocks noGrp="1"/>
          </p:cNvSpPr>
          <p:nvPr>
            <p:ph type="sldNum" sz="quarter" idx="25"/>
          </p:nvPr>
        </p:nvSpPr>
        <p:spPr>
          <a:xfrm>
            <a:off x="8336226" y="4820495"/>
            <a:ext cx="476250" cy="205743"/>
          </a:xfrm>
          <a:prstGeom prst="rect">
            <a:avLst/>
          </a:prstGeom>
        </p:spPr>
        <p:txBody>
          <a:bodyPr/>
          <a:lstStyle/>
          <a:p>
            <a:fld id="{6B54B0F7-55DD-40D6-B7F4-70B586885C0B}" type="slidenum">
              <a:rPr lang="fr-FR" smtClean="0"/>
              <a:pPr/>
              <a:t>‹#›</a:t>
            </a:fld>
            <a:endParaRPr lang="fr-FR" dirty="0"/>
          </a:p>
        </p:txBody>
      </p:sp>
      <p:sp>
        <p:nvSpPr>
          <p:cNvPr id="24" name="Espace réservé du texte 5">
            <a:extLst>
              <a:ext uri="{FF2B5EF4-FFF2-40B4-BE49-F238E27FC236}">
                <a16:creationId xmlns:a16="http://schemas.microsoft.com/office/drawing/2014/main" id="{013E5883-7FD1-4C44-9ADB-EE49A0891466}"/>
              </a:ext>
            </a:extLst>
          </p:cNvPr>
          <p:cNvSpPr>
            <a:spLocks noGrp="1"/>
          </p:cNvSpPr>
          <p:nvPr>
            <p:ph type="body" sz="quarter" idx="26"/>
          </p:nvPr>
        </p:nvSpPr>
        <p:spPr>
          <a:xfrm>
            <a:off x="5404951" y="1875662"/>
            <a:ext cx="3077548" cy="730378"/>
          </a:xfrm>
        </p:spPr>
        <p:txBody>
          <a:bodyPr anchor="b">
            <a:noAutofit/>
          </a:bodyPr>
          <a:lstStyle>
            <a:lvl1pPr algn="ctr">
              <a:lnSpc>
                <a:spcPct val="96000"/>
              </a:lnSpc>
              <a:spcAft>
                <a:spcPts val="1000"/>
              </a:spcAft>
              <a:defRPr lang="fr-FR" sz="24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5" name="Espace réservé du texte 5">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
        <p:nvSpPr>
          <p:cNvPr id="26" name="Espace réservé du texte 5">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marL="0" indent="0" algn="ctr">
              <a:lnSpc>
                <a:spcPct val="96000"/>
              </a:lnSpc>
              <a:spcAft>
                <a:spcPts val="1000"/>
              </a:spcAft>
              <a:buFont typeface="Arial" panose="020B0604020202020204" pitchFamily="34" charset="0"/>
              <a:buNone/>
              <a:defRPr lang="en-US" sz="12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230400" indent="0" algn="ctr">
              <a:lnSpc>
                <a:spcPct val="100000"/>
              </a:lnSpc>
              <a:spcBef>
                <a:spcPts val="1000"/>
              </a:spcBef>
              <a:buFont typeface="Arial" panose="020B0604020202020204" pitchFamily="34" charset="0"/>
              <a:buNone/>
              <a:defRPr/>
            </a:lvl3pPr>
          </a:lstStyle>
          <a:p>
            <a:pPr lvl="0"/>
            <a:r>
              <a:rPr lang="en-US"/>
              <a:t>Click to edit Master text styles</a:t>
            </a:r>
          </a:p>
        </p:txBody>
      </p:sp>
    </p:spTree>
    <p:extLst>
      <p:ext uri="{BB962C8B-B14F-4D97-AF65-F5344CB8AC3E}">
        <p14:creationId xmlns:p14="http://schemas.microsoft.com/office/powerpoint/2010/main" val="279394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49"/>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8279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333730" y="1183183"/>
            <a:ext cx="573587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331525" y="1457849"/>
            <a:ext cx="573587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331200" y="532800"/>
            <a:ext cx="5735870" cy="561185"/>
          </a:xfrm>
        </p:spPr>
        <p:txBody>
          <a:bodyPr/>
          <a:lstStyle/>
          <a:p>
            <a:r>
              <a:rPr lang="en-US"/>
              <a:t>Click to edit Master title style</a:t>
            </a:r>
            <a:endParaRPr lang="en-US" dirty="0"/>
          </a:p>
        </p:txBody>
      </p:sp>
      <p:sp>
        <p:nvSpPr>
          <p:cNvPr id="9" name="Espace réservé du texte 5">
            <a:extLst>
              <a:ext uri="{FF2B5EF4-FFF2-40B4-BE49-F238E27FC236}">
                <a16:creationId xmlns:a16="http://schemas.microsoft.com/office/drawing/2014/main" id="{C8958FB1-822C-4B2B-9E60-C0C47D904D74}"/>
              </a:ext>
            </a:extLst>
          </p:cNvPr>
          <p:cNvSpPr>
            <a:spLocks noGrp="1"/>
          </p:cNvSpPr>
          <p:nvPr>
            <p:ph type="body" sz="quarter" idx="18"/>
          </p:nvPr>
        </p:nvSpPr>
        <p:spPr>
          <a:xfrm>
            <a:off x="333730" y="318887"/>
            <a:ext cx="573334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2871510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US" noProof="0"/>
              <a:t>Click icon to add picture</a:t>
            </a:r>
          </a:p>
        </p:txBody>
      </p:sp>
      <p:sp>
        <p:nvSpPr>
          <p:cNvPr id="15" name="Espace réservé du texte 4">
            <a:extLst>
              <a:ext uri="{FF2B5EF4-FFF2-40B4-BE49-F238E27FC236}">
                <a16:creationId xmlns:a16="http://schemas.microsoft.com/office/drawing/2014/main" id="{929FD931-0FD5-4A54-8BB1-79F5E8669C51}"/>
              </a:ext>
            </a:extLst>
          </p:cNvPr>
          <p:cNvSpPr>
            <a:spLocks noGrp="1"/>
          </p:cNvSpPr>
          <p:nvPr>
            <p:ph type="body" sz="quarter" idx="22"/>
          </p:nvPr>
        </p:nvSpPr>
        <p:spPr>
          <a:xfrm>
            <a:off x="333730" y="1183183"/>
            <a:ext cx="4028251"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331525" y="1457849"/>
            <a:ext cx="4028251"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331200" y="532800"/>
            <a:ext cx="4028251" cy="561185"/>
          </a:xfrm>
        </p:spPr>
        <p:txBody>
          <a:bodyPr/>
          <a:lstStyle/>
          <a:p>
            <a:r>
              <a:rPr lang="en-US"/>
              <a:t>Click to edit Master title style</a:t>
            </a:r>
            <a:endParaRPr lang="en-US" dirty="0"/>
          </a:p>
        </p:txBody>
      </p:sp>
      <p:sp>
        <p:nvSpPr>
          <p:cNvPr id="12" name="Espace réservé du texte 5">
            <a:extLst>
              <a:ext uri="{FF2B5EF4-FFF2-40B4-BE49-F238E27FC236}">
                <a16:creationId xmlns:a16="http://schemas.microsoft.com/office/drawing/2014/main" id="{04813340-F4EB-4657-BBC8-D1489E0614FA}"/>
              </a:ext>
            </a:extLst>
          </p:cNvPr>
          <p:cNvSpPr>
            <a:spLocks noGrp="1"/>
          </p:cNvSpPr>
          <p:nvPr>
            <p:ph type="body" sz="quarter" idx="18"/>
          </p:nvPr>
        </p:nvSpPr>
        <p:spPr>
          <a:xfrm>
            <a:off x="333730" y="318887"/>
            <a:ext cx="4025721"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1964296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3"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0" y="1558351"/>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829515"/>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829515"/>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5"/>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829515"/>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
        <p:nvSpPr>
          <p:cNvPr id="13" name="Espace réservé du texte 5">
            <a:extLst>
              <a:ext uri="{FF2B5EF4-FFF2-40B4-BE49-F238E27FC236}">
                <a16:creationId xmlns:a16="http://schemas.microsoft.com/office/drawing/2014/main" id="{0ECD6AB6-FDA6-4E98-9559-44A7DF1F2079}"/>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41458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smtClean="0"/>
              <a:pPr/>
              <a:t>‹#›</a:t>
            </a:fld>
            <a:endParaRPr lang="en-US"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4051562" y="1851729"/>
            <a:ext cx="1034787" cy="1364400"/>
          </a:xfrm>
        </p:spPr>
        <p:txBody>
          <a:bodyPr>
            <a:noAutofit/>
          </a:bodyPr>
          <a:lstStyle>
            <a:lvl1pPr>
              <a:defRPr>
                <a:noFill/>
              </a:defRPr>
            </a:lvl1pPr>
          </a:lstStyle>
          <a:p>
            <a:r>
              <a:rPr lang="en-US" noProof="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4051561" y="1188615"/>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3025070" y="1139318"/>
            <a:ext cx="883540" cy="398442"/>
          </a:xfrm>
        </p:spPr>
        <p:txBody>
          <a:bodyPr anchor="b">
            <a:noAutofit/>
          </a:bodyPr>
          <a:lstStyle>
            <a:lvl1pPr algn="r">
              <a:lnSpc>
                <a:spcPct val="110000"/>
              </a:lnSpc>
              <a:defRPr sz="800" cap="all" baseline="0">
                <a:solidFill>
                  <a:schemeClr val="tx1"/>
                </a:solidFill>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4051562"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p:nvPr>
        </p:nvSpPr>
        <p:spPr>
          <a:xfrm>
            <a:off x="5296499" y="1851729"/>
            <a:ext cx="1034787" cy="1364400"/>
          </a:xfrm>
        </p:spPr>
        <p:txBody>
          <a:bodyPr>
            <a:noAutofit/>
          </a:bodyPr>
          <a:lstStyle>
            <a:lvl1pPr>
              <a:defRPr>
                <a:noFill/>
              </a:defRPr>
            </a:lvl1pPr>
          </a:lstStyle>
          <a:p>
            <a:r>
              <a:rPr lang="en-US" noProof="0"/>
              <a:t>Click icon 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5296499" y="1188615"/>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6541436" y="1851729"/>
            <a:ext cx="1034787" cy="1364400"/>
          </a:xfrm>
        </p:spPr>
        <p:txBody>
          <a:bodyPr>
            <a:noAutofit/>
          </a:bodyPr>
          <a:lstStyle>
            <a:lvl1pPr>
              <a:defRPr>
                <a:noFill/>
              </a:defRPr>
            </a:lvl1pPr>
          </a:lstStyle>
          <a:p>
            <a:r>
              <a:rPr lang="en-US" noProof="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6541435"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7786373" y="1851729"/>
            <a:ext cx="1034787" cy="1364400"/>
          </a:xfrm>
        </p:spPr>
        <p:txBody>
          <a:bodyPr>
            <a:noAutofit/>
          </a:bodyPr>
          <a:lstStyle>
            <a:lvl1pPr>
              <a:defRPr>
                <a:noFill/>
              </a:defRPr>
            </a:lvl1pPr>
          </a:lstStyle>
          <a:p>
            <a:r>
              <a:rPr lang="en-US" noProof="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7786372" y="1188615"/>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4051562"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5296498"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5296498"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6541433"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6541433"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7786367" y="3440297"/>
            <a:ext cx="1034787"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7786367" y="3779622"/>
            <a:ext cx="1034787"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333730" y="1183183"/>
            <a:ext cx="2118055" cy="369332"/>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331526" y="1457849"/>
            <a:ext cx="212026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331200" y="532800"/>
            <a:ext cx="2120585" cy="561185"/>
          </a:xfrm>
        </p:spPr>
        <p:txBody>
          <a:bodyPr/>
          <a:lstStyle/>
          <a:p>
            <a:r>
              <a:rPr lang="en-US"/>
              <a:t>Click to edit Master title style</a:t>
            </a:r>
            <a:endParaRPr lang="en-US" dirty="0"/>
          </a:p>
        </p:txBody>
      </p:sp>
      <p:sp>
        <p:nvSpPr>
          <p:cNvPr id="31" name="Forme libre : forme 9">
            <a:extLst>
              <a:ext uri="{FF2B5EF4-FFF2-40B4-BE49-F238E27FC236}">
                <a16:creationId xmlns:a16="http://schemas.microsoft.com/office/drawing/2014/main" id="{F5349C85-4F38-41FC-8627-25D47DE73E7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32" name="Graphique 7">
            <a:extLst>
              <a:ext uri="{FF2B5EF4-FFF2-40B4-BE49-F238E27FC236}">
                <a16:creationId xmlns:a16="http://schemas.microsoft.com/office/drawing/2014/main" id="{06A5D6C0-9CFB-4C86-8BD0-9B0F6C1008B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40" name="Forme libre : forme 9">
              <a:extLst>
                <a:ext uri="{FF2B5EF4-FFF2-40B4-BE49-F238E27FC236}">
                  <a16:creationId xmlns:a16="http://schemas.microsoft.com/office/drawing/2014/main" id="{7570A171-087A-451D-8C88-52D822ABF6D0}"/>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41" name="Forme libre : forme 10">
              <a:extLst>
                <a:ext uri="{FF2B5EF4-FFF2-40B4-BE49-F238E27FC236}">
                  <a16:creationId xmlns:a16="http://schemas.microsoft.com/office/drawing/2014/main" id="{FC3C9097-DD6E-4680-8304-A8A8F1E97DB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45" name="Forme libre : forme 11">
              <a:extLst>
                <a:ext uri="{FF2B5EF4-FFF2-40B4-BE49-F238E27FC236}">
                  <a16:creationId xmlns:a16="http://schemas.microsoft.com/office/drawing/2014/main" id="{BDB8E9CF-D9B2-4FB3-B1A5-B96BB1FF6D5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43" name="Espace réservé du texte 5">
            <a:extLst>
              <a:ext uri="{FF2B5EF4-FFF2-40B4-BE49-F238E27FC236}">
                <a16:creationId xmlns:a16="http://schemas.microsoft.com/office/drawing/2014/main" id="{55CF6E0B-A728-4D36-84A3-9989D7D67242}"/>
              </a:ext>
            </a:extLst>
          </p:cNvPr>
          <p:cNvSpPr>
            <a:spLocks noGrp="1"/>
          </p:cNvSpPr>
          <p:nvPr>
            <p:ph type="body" sz="quarter" idx="42"/>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177016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3264209"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3264209" y="1183183"/>
            <a:ext cx="4844338" cy="184281"/>
          </a:xfrm>
        </p:spPr>
        <p:txBody>
          <a:bodyPr wrap="square">
            <a:spAutoFit/>
          </a:bodyPr>
          <a:lstStyle>
            <a:lvl1pPr algn="l">
              <a:lnSpc>
                <a:spcPct val="110000"/>
              </a:lnSpc>
              <a:defRPr sz="12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4689811"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6115413"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7541016" y="1665010"/>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800"/>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dirty="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3264209"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3264209"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4689811"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4689811"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6115414"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6115414"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7541017" y="2452011"/>
            <a:ext cx="1270713" cy="314435"/>
          </a:xfrm>
        </p:spPr>
        <p:txBody>
          <a:bodyPr/>
          <a:lstStyle>
            <a:lvl1pPr algn="l">
              <a:lnSpc>
                <a:spcPct val="125000"/>
              </a:lnSpc>
              <a:defRPr sz="1200">
                <a:solidFill>
                  <a:schemeClr val="accent2"/>
                </a:solidFill>
              </a:defRPr>
            </a:lvl1pPr>
            <a:lvl2pPr marL="0" indent="0">
              <a:lnSpc>
                <a:spcPts val="1200"/>
              </a:lnSpc>
              <a:spcAft>
                <a:spcPts val="400"/>
              </a:spcAft>
              <a:buFont typeface="Arial" panose="020B0604020202020204" pitchFamily="34" charset="0"/>
              <a:buNone/>
              <a:defRPr sz="1100">
                <a:solidFill>
                  <a:schemeClr val="accent2"/>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7541017" y="2791336"/>
            <a:ext cx="1270713" cy="314435"/>
          </a:xfrm>
        </p:spPr>
        <p:txBody>
          <a:bodyPr/>
          <a:lstStyle>
            <a:lvl1pPr algn="l">
              <a:lnSpc>
                <a:spcPct val="125000"/>
              </a:lnSpc>
              <a:defRPr sz="8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marL="230400" indent="0">
              <a:lnSpc>
                <a:spcPct val="110000"/>
              </a:lnSpc>
              <a:buFont typeface="Arial" panose="020B0604020202020204" pitchFamily="34" charset="0"/>
              <a:buNone/>
              <a:defRPr sz="800">
                <a:latin typeface="+mj-lt"/>
              </a:defRPr>
            </a:lvl3pPr>
            <a:lvl4pPr>
              <a:defRPr sz="1000"/>
            </a:lvl4pPr>
            <a:lvl5pPr>
              <a:defRPr sz="1000"/>
            </a:lvl5pPr>
          </a:lstStyle>
          <a:p>
            <a:pPr lvl="0"/>
            <a:r>
              <a:rPr lang="en-US" noProof="0"/>
              <a:t>Click to edit Master text styles</a:t>
            </a:r>
          </a:p>
        </p:txBody>
      </p:sp>
      <p:sp>
        <p:nvSpPr>
          <p:cNvPr id="24" name="Espace réservé du texte 4">
            <a:extLst>
              <a:ext uri="{FF2B5EF4-FFF2-40B4-BE49-F238E27FC236}">
                <a16:creationId xmlns:a16="http://schemas.microsoft.com/office/drawing/2014/main" id="{CBC1E183-B986-4005-B87A-30E837CB27F1}"/>
              </a:ext>
            </a:extLst>
          </p:cNvPr>
          <p:cNvSpPr>
            <a:spLocks noGrp="1"/>
          </p:cNvSpPr>
          <p:nvPr>
            <p:ph type="body" sz="quarter" idx="48"/>
          </p:nvPr>
        </p:nvSpPr>
        <p:spPr>
          <a:xfrm>
            <a:off x="333730" y="1183183"/>
            <a:ext cx="2118055" cy="369332"/>
          </a:xfrm>
        </p:spPr>
        <p:txBody>
          <a:bodyPr wrap="square">
            <a:spAutoFit/>
          </a:bodyPr>
          <a:lstStyle>
            <a:lvl1pPr>
              <a:lnSpc>
                <a:spcPct val="100000"/>
              </a:lnSpc>
              <a:spcAft>
                <a:spcPts val="0"/>
              </a:spcAft>
              <a:defRPr sz="12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5" name="Text Placeholder 2">
            <a:extLst>
              <a:ext uri="{FF2B5EF4-FFF2-40B4-BE49-F238E27FC236}">
                <a16:creationId xmlns:a16="http://schemas.microsoft.com/office/drawing/2014/main" id="{61183799-5968-4FC4-B6D2-F8DDF1F8685C}"/>
              </a:ext>
            </a:extLst>
          </p:cNvPr>
          <p:cNvSpPr>
            <a:spLocks noGrp="1"/>
          </p:cNvSpPr>
          <p:nvPr>
            <p:ph type="body" sz="quarter" idx="49"/>
          </p:nvPr>
        </p:nvSpPr>
        <p:spPr>
          <a:xfrm>
            <a:off x="331525" y="1457849"/>
            <a:ext cx="2120585" cy="3221417"/>
          </a:xfrm>
        </p:spPr>
        <p:txBody>
          <a:bodyPr/>
          <a:lstStyle>
            <a:lvl1pPr>
              <a:defRPr>
                <a:solidFill>
                  <a:schemeClr val="bg1"/>
                </a:solidFill>
              </a:defRPr>
            </a:lvl1pPr>
            <a:lvl2pPr marL="226800" indent="-226800">
              <a:buFontTx/>
              <a:buBlip>
                <a:blip r:embed="rId4"/>
              </a:buBlip>
              <a:defRPr>
                <a:solidFill>
                  <a:schemeClr val="bg1"/>
                </a:solidFill>
              </a:defRPr>
            </a:lvl2pPr>
            <a:lvl3pPr marL="457200" indent="-226800">
              <a:buFontTx/>
              <a:buBlip>
                <a:blip r:embed="rId4"/>
              </a:buBlip>
              <a:defRPr>
                <a:solidFill>
                  <a:schemeClr val="bg1"/>
                </a:solidFill>
              </a:defRPr>
            </a:lvl3pPr>
            <a:lvl4pPr marL="684000" indent="-226800">
              <a:buFontTx/>
              <a:buBlip>
                <a:blip r:embed="rId4"/>
              </a:buBlip>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1B60C5BA-4E6C-49B9-BC13-AE34B754C3AB}"/>
              </a:ext>
            </a:extLst>
          </p:cNvPr>
          <p:cNvSpPr>
            <a:spLocks noGrp="1"/>
          </p:cNvSpPr>
          <p:nvPr>
            <p:ph type="title"/>
          </p:nvPr>
        </p:nvSpPr>
        <p:spPr>
          <a:xfrm>
            <a:off x="331200" y="532800"/>
            <a:ext cx="2120585" cy="561185"/>
          </a:xfrm>
        </p:spPr>
        <p:txBody>
          <a:bodyPr/>
          <a:lstStyle>
            <a:lvl1pPr>
              <a:defRPr>
                <a:solidFill>
                  <a:schemeClr val="bg1"/>
                </a:solidFill>
              </a:defRPr>
            </a:lvl1pPr>
          </a:lstStyle>
          <a:p>
            <a:r>
              <a:rPr lang="en-US"/>
              <a:t>Click to edit Master title style</a:t>
            </a:r>
            <a:endParaRPr lang="en-US" dirty="0"/>
          </a:p>
        </p:txBody>
      </p:sp>
      <p:sp>
        <p:nvSpPr>
          <p:cNvPr id="26" name="Forme libre : forme 9">
            <a:extLst>
              <a:ext uri="{FF2B5EF4-FFF2-40B4-BE49-F238E27FC236}">
                <a16:creationId xmlns:a16="http://schemas.microsoft.com/office/drawing/2014/main" id="{A9C36C71-038F-4436-BBC3-96ADAFADF4C5}"/>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7" name="Graphique 7">
            <a:extLst>
              <a:ext uri="{FF2B5EF4-FFF2-40B4-BE49-F238E27FC236}">
                <a16:creationId xmlns:a16="http://schemas.microsoft.com/office/drawing/2014/main" id="{DBF91248-A888-4963-A212-5E5A4549B33C}"/>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28" name="Forme libre : forme 9">
              <a:extLst>
                <a:ext uri="{FF2B5EF4-FFF2-40B4-BE49-F238E27FC236}">
                  <a16:creationId xmlns:a16="http://schemas.microsoft.com/office/drawing/2014/main" id="{68EE507B-C9A9-4C38-B6EF-2887A9778C9A}"/>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34" name="Forme libre : forme 10">
              <a:extLst>
                <a:ext uri="{FF2B5EF4-FFF2-40B4-BE49-F238E27FC236}">
                  <a16:creationId xmlns:a16="http://schemas.microsoft.com/office/drawing/2014/main" id="{AE069B0D-3A77-4024-93DE-B14818FED9C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46" name="Forme libre : forme 11">
              <a:extLst>
                <a:ext uri="{FF2B5EF4-FFF2-40B4-BE49-F238E27FC236}">
                  <a16:creationId xmlns:a16="http://schemas.microsoft.com/office/drawing/2014/main" id="{4FEF900E-F4FF-408E-9225-41DC79A3C40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36" name="Espace réservé du texte 5">
            <a:extLst>
              <a:ext uri="{FF2B5EF4-FFF2-40B4-BE49-F238E27FC236}">
                <a16:creationId xmlns:a16="http://schemas.microsoft.com/office/drawing/2014/main" id="{E84A8FD7-8FA2-4544-A842-D034742C4BED}"/>
              </a:ext>
            </a:extLst>
          </p:cNvPr>
          <p:cNvSpPr>
            <a:spLocks noGrp="1"/>
          </p:cNvSpPr>
          <p:nvPr>
            <p:ph type="body" sz="quarter" idx="50"/>
          </p:nvPr>
        </p:nvSpPr>
        <p:spPr>
          <a:xfrm>
            <a:off x="3025070" y="318887"/>
            <a:ext cx="578666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13230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1" y="4859491"/>
            <a:ext cx="4844338" cy="127750"/>
          </a:xfrm>
          <a:prstGeom prst="rect">
            <a:avLst/>
          </a:prstGeom>
        </p:spPr>
        <p:txBody>
          <a:bodyPr/>
          <a:lstStyle/>
          <a:p>
            <a:r>
              <a:rPr lang="en-US" noProof="0" dirty="0"/>
              <a:t>For use by Medical for scientific and medical discussions only. Do not photograph, copy or distribute. </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a:xfrm>
            <a:off x="8336226" y="4820495"/>
            <a:ext cx="476250" cy="205743"/>
          </a:xfrm>
          <a:prstGeom prst="rect">
            <a:avLst/>
          </a:prstGeom>
        </p:spPr>
        <p:txBody>
          <a:bodyPr/>
          <a:lstStyle/>
          <a:p>
            <a:fld id="{6B54B0F7-55DD-40D6-B7F4-70B586885C0B}" type="slidenum">
              <a:rPr lang="en-US" noProof="0" smtClean="0"/>
              <a:pPr/>
              <a:t>‹#›</a:t>
            </a:fld>
            <a:endParaRPr lang="en-US" noProof="0"/>
          </a:p>
        </p:txBody>
      </p:sp>
      <p:sp>
        <p:nvSpPr>
          <p:cNvPr id="14" name="Table Placeholder 3">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1457047"/>
            <a:ext cx="8478000" cy="3222219"/>
          </a:xfrm>
        </p:spPr>
        <p:txBody>
          <a:bodyPr anchor="ctr"/>
          <a:lstStyle>
            <a:lvl1pPr algn="ctr">
              <a:defRPr/>
            </a:lvl1pPr>
            <a:lvl2pPr marL="0" indent="0">
              <a:buFont typeface="Arial" panose="020B0604020202020204" pitchFamily="34" charset="0"/>
              <a:buNone/>
              <a:defRPr/>
            </a:lvl2pPr>
            <a:lvl3pPr marL="230400" indent="0">
              <a:buFont typeface="Arial" panose="020B0604020202020204" pitchFamily="34" charset="0"/>
              <a:buNone/>
              <a:defRPr/>
            </a:lvl3pPr>
          </a:lstStyle>
          <a:p>
            <a:pPr lvl="0"/>
            <a:r>
              <a:rPr lang="en-US"/>
              <a:t>Click icon to add table</a:t>
            </a:r>
            <a:endParaRPr lang="en-US" dirty="0"/>
          </a:p>
        </p:txBody>
      </p:sp>
      <p:sp>
        <p:nvSpPr>
          <p:cNvPr id="15" name="Espace réservé du texte 4">
            <a:extLst>
              <a:ext uri="{FF2B5EF4-FFF2-40B4-BE49-F238E27FC236}">
                <a16:creationId xmlns:a16="http://schemas.microsoft.com/office/drawing/2014/main" id="{B46DC04F-F549-4DDB-B1AB-2032A0ED3E12}"/>
              </a:ext>
            </a:extLst>
          </p:cNvPr>
          <p:cNvSpPr>
            <a:spLocks noGrp="1"/>
          </p:cNvSpPr>
          <p:nvPr>
            <p:ph type="body" sz="quarter" idx="22"/>
          </p:nvPr>
        </p:nvSpPr>
        <p:spPr>
          <a:xfrm>
            <a:off x="333730" y="1183183"/>
            <a:ext cx="8478000" cy="184666"/>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22A467E3-1BB0-45A9-9E32-33434B3E3790}"/>
              </a:ext>
            </a:extLst>
          </p:cNvPr>
          <p:cNvSpPr>
            <a:spLocks noGrp="1"/>
          </p:cNvSpPr>
          <p:nvPr>
            <p:ph type="title"/>
          </p:nvPr>
        </p:nvSpPr>
        <p:spPr/>
        <p:txBody>
          <a:bodyPr/>
          <a:lstStyle/>
          <a:p>
            <a:r>
              <a:rPr lang="en-US"/>
              <a:t>Click to edit Master title style</a:t>
            </a:r>
          </a:p>
        </p:txBody>
      </p:sp>
      <p:sp>
        <p:nvSpPr>
          <p:cNvPr id="9" name="Espace réservé du texte 5">
            <a:extLst>
              <a:ext uri="{FF2B5EF4-FFF2-40B4-BE49-F238E27FC236}">
                <a16:creationId xmlns:a16="http://schemas.microsoft.com/office/drawing/2014/main" id="{D6189EAE-21AC-4957-96D6-8677EA99838B}"/>
              </a:ext>
            </a:extLst>
          </p:cNvPr>
          <p:cNvSpPr>
            <a:spLocks noGrp="1"/>
          </p:cNvSpPr>
          <p:nvPr>
            <p:ph type="body" sz="quarter" idx="18"/>
          </p:nvPr>
        </p:nvSpPr>
        <p:spPr>
          <a:xfrm>
            <a:off x="333730" y="318887"/>
            <a:ext cx="8478000" cy="123111"/>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100000"/>
              </a:lnSpc>
              <a:spcBef>
                <a:spcPts val="300"/>
              </a:spcBef>
              <a:spcAft>
                <a:spcPts val="0"/>
              </a:spcAft>
              <a:buFont typeface="Arial" panose="020B0604020202020204" pitchFamily="34" charset="0"/>
              <a:buNone/>
              <a:defRPr sz="400" b="0" i="0" cap="all" baseline="0">
                <a:latin typeface="Verdana" panose="020B0604030504040204" pitchFamily="34" charset="0"/>
                <a:ea typeface="Verdana" panose="020B0604030504040204" pitchFamily="34" charset="0"/>
                <a:cs typeface="Verdana" panose="020B0604030504040204" pitchFamily="34" charset="0"/>
              </a:defRPr>
            </a:lvl2pPr>
            <a:lvl3pPr marL="230400" indent="0">
              <a:spcBef>
                <a:spcPts val="300"/>
              </a:spcBef>
              <a:buFont typeface="Arial" panose="020B0604020202020204" pitchFamily="34" charset="0"/>
              <a:buNone/>
              <a:tabLst>
                <a:tab pos="627063" algn="l"/>
              </a:tabLst>
              <a:defRPr sz="400"/>
            </a:lvl3pPr>
          </a:lstStyle>
          <a:p>
            <a:pPr lvl="0"/>
            <a:r>
              <a:rPr lang="en-US" noProof="0"/>
              <a:t>Click to edit Master text styles</a:t>
            </a:r>
          </a:p>
        </p:txBody>
      </p:sp>
    </p:spTree>
    <p:extLst>
      <p:ext uri="{BB962C8B-B14F-4D97-AF65-F5344CB8AC3E}">
        <p14:creationId xmlns:p14="http://schemas.microsoft.com/office/powerpoint/2010/main" val="415291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pic>
        <p:nvPicPr>
          <p:cNvPr id="5" name="Graphique 4">
            <a:extLst>
              <a:ext uri="{FF2B5EF4-FFF2-40B4-BE49-F238E27FC236}">
                <a16:creationId xmlns:a16="http://schemas.microsoft.com/office/drawing/2014/main" id="{D97075C2-D640-40B7-B715-DE36BBB3FC4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defRPr lang="en-US" sz="2400" b="1" noProof="0" dirty="0">
                <a:solidFill>
                  <a:schemeClr val="tx1"/>
                </a:solidFill>
              </a:defRPr>
            </a:lvl1pPr>
            <a:lvl2pPr marL="0" indent="0">
              <a:buFont typeface="Arial" panose="020B0604020202020204" pitchFamily="34" charset="0"/>
              <a:buNone/>
              <a:defRPr/>
            </a:lvl2pPr>
          </a:lstStyle>
          <a:p>
            <a:pPr lvl="0" algn="r">
              <a:lnSpc>
                <a:spcPct val="90000"/>
              </a:lnSpc>
            </a:pPr>
            <a:r>
              <a:rPr lang="en-US" noProof="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009318" y="2265747"/>
            <a:ext cx="4888011" cy="332399"/>
          </a:xfrm>
        </p:spPr>
        <p:txBody>
          <a:bodyPr/>
          <a:lstStyle>
            <a:lvl1pPr>
              <a:lnSpc>
                <a:spcPct val="90000"/>
              </a:lnSpc>
              <a:defRPr lang="fr-FR" sz="2400" b="1" i="0" kern="1200" dirty="0" err="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marL="230400" indent="0">
              <a:lnSpc>
                <a:spcPct val="100000"/>
              </a:lnSpc>
              <a:spcBef>
                <a:spcPts val="800"/>
              </a:spcBef>
              <a:buFont typeface="Arial" panose="020B0604020202020204" pitchFamily="34" charset="0"/>
              <a:buNone/>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US" noProof="0"/>
              <a:t>Click to edit Master text styles</a:t>
            </a:r>
          </a:p>
        </p:txBody>
      </p:sp>
    </p:spTree>
    <p:extLst>
      <p:ext uri="{BB962C8B-B14F-4D97-AF65-F5344CB8AC3E}">
        <p14:creationId xmlns:p14="http://schemas.microsoft.com/office/powerpoint/2010/main" val="249117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180762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92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DF81-48F5-4CA0-A8F7-145FB84BB5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BCC195D-2B80-44E4-9A22-45C390880555}"/>
              </a:ext>
            </a:extLst>
          </p:cNvPr>
          <p:cNvSpPr>
            <a:spLocks noGrp="1"/>
          </p:cNvSpPr>
          <p:nvPr>
            <p:ph type="dt" sz="half" idx="10"/>
          </p:nvPr>
        </p:nvSpPr>
        <p:spPr/>
        <p:txBody>
          <a:bodyPr/>
          <a:lstStyle/>
          <a:p>
            <a:fld id="{BED0F7DF-AA4C-474F-B89A-507E1F57C8EA}" type="datetime1">
              <a:rPr lang="en-US" smtClean="0"/>
              <a:t>4/9/2025</a:t>
            </a:fld>
            <a:endParaRPr lang="en-US"/>
          </a:p>
        </p:txBody>
      </p:sp>
      <p:sp>
        <p:nvSpPr>
          <p:cNvPr id="4" name="Footer Placeholder 3">
            <a:extLst>
              <a:ext uri="{FF2B5EF4-FFF2-40B4-BE49-F238E27FC236}">
                <a16:creationId xmlns:a16="http://schemas.microsoft.com/office/drawing/2014/main" id="{38F06547-9F9E-4E25-9A84-620D58AAE980}"/>
              </a:ext>
            </a:extLst>
          </p:cNvPr>
          <p:cNvSpPr>
            <a:spLocks noGrp="1"/>
          </p:cNvSpPr>
          <p:nvPr>
            <p:ph type="ftr" sz="quarter" idx="11"/>
          </p:nvPr>
        </p:nvSpPr>
        <p:spPr>
          <a:xfrm>
            <a:off x="2149831" y="4859491"/>
            <a:ext cx="4844338" cy="127750"/>
          </a:xfrm>
          <a:prstGeom prst="rect">
            <a:avLst/>
          </a:prstGeom>
        </p:spPr>
        <p:txBody>
          <a:bodyPr/>
          <a:lstStyle/>
          <a:p>
            <a:r>
              <a:rPr lang="en-US" dirty="0"/>
              <a:t>For use by Medical for scientific and medical discussions only. Do not photograph, copy or distribute. </a:t>
            </a:r>
          </a:p>
        </p:txBody>
      </p:sp>
      <p:sp>
        <p:nvSpPr>
          <p:cNvPr id="5" name="Slide Number Placeholder 4">
            <a:extLst>
              <a:ext uri="{FF2B5EF4-FFF2-40B4-BE49-F238E27FC236}">
                <a16:creationId xmlns:a16="http://schemas.microsoft.com/office/drawing/2014/main" id="{88505269-99F9-4C67-B603-6B884821CA1F}"/>
              </a:ext>
            </a:extLst>
          </p:cNvPr>
          <p:cNvSpPr>
            <a:spLocks noGrp="1"/>
          </p:cNvSpPr>
          <p:nvPr>
            <p:ph type="sldNum" sz="quarter" idx="12"/>
          </p:nvPr>
        </p:nvSpPr>
        <p:spPr>
          <a:xfrm>
            <a:off x="8336226" y="4820495"/>
            <a:ext cx="476250" cy="205743"/>
          </a:xfrm>
          <a:prstGeom prst="rect">
            <a:avLst/>
          </a:prstGeom>
        </p:spPr>
        <p:txBody>
          <a:bodyPr/>
          <a:lstStyle/>
          <a:p>
            <a:fld id="{7DDAC438-A93C-4B97-BF18-E9521495E542}" type="slidenum">
              <a:rPr lang="en-US" smtClean="0"/>
              <a:t>‹#›</a:t>
            </a:fld>
            <a:endParaRPr lang="en-US"/>
          </a:p>
        </p:txBody>
      </p:sp>
    </p:spTree>
    <p:extLst>
      <p:ext uri="{BB962C8B-B14F-4D97-AF65-F5344CB8AC3E}">
        <p14:creationId xmlns:p14="http://schemas.microsoft.com/office/powerpoint/2010/main" val="40482250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5CD18-A0B7-4538-B82F-688898DC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CABE4F-65C0-44DD-ABEF-0418D2B78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6F6184-30DA-48C0-9ACC-25DF91ABE615}"/>
              </a:ext>
            </a:extLst>
          </p:cNvPr>
          <p:cNvSpPr>
            <a:spLocks noGrp="1"/>
          </p:cNvSpPr>
          <p:nvPr>
            <p:ph type="dt" sz="half" idx="10"/>
          </p:nvPr>
        </p:nvSpPr>
        <p:spPr/>
        <p:txBody>
          <a:bodyPr/>
          <a:lstStyle/>
          <a:p>
            <a:fld id="{91C1D1BC-5E2C-4C67-B4C1-F970F611D4D6}" type="datetime1">
              <a:rPr lang="en-US" smtClean="0"/>
              <a:t>4/9/2025</a:t>
            </a:fld>
            <a:endParaRPr lang="en-US"/>
          </a:p>
        </p:txBody>
      </p:sp>
      <p:sp>
        <p:nvSpPr>
          <p:cNvPr id="5" name="Footer Placeholder 4">
            <a:extLst>
              <a:ext uri="{FF2B5EF4-FFF2-40B4-BE49-F238E27FC236}">
                <a16:creationId xmlns:a16="http://schemas.microsoft.com/office/drawing/2014/main" id="{6CC821EB-9CCA-4414-92B3-45E8E47C2371}"/>
              </a:ext>
            </a:extLst>
          </p:cNvPr>
          <p:cNvSpPr>
            <a:spLocks noGrp="1"/>
          </p:cNvSpPr>
          <p:nvPr>
            <p:ph type="ftr" sz="quarter" idx="11"/>
          </p:nvPr>
        </p:nvSpPr>
        <p:spPr>
          <a:xfrm>
            <a:off x="2149831" y="4859491"/>
            <a:ext cx="4844338" cy="127750"/>
          </a:xfrm>
          <a:prstGeom prst="rect">
            <a:avLst/>
          </a:prstGeom>
        </p:spPr>
        <p:txBody>
          <a:bodyPr/>
          <a:lstStyle/>
          <a:p>
            <a:r>
              <a:rPr lang="en-US" dirty="0"/>
              <a:t>For use by Medical for scientific and medical discussions only. Do not photograph, copy or distribute. </a:t>
            </a:r>
          </a:p>
        </p:txBody>
      </p:sp>
      <p:sp>
        <p:nvSpPr>
          <p:cNvPr id="6" name="Slide Number Placeholder 5">
            <a:extLst>
              <a:ext uri="{FF2B5EF4-FFF2-40B4-BE49-F238E27FC236}">
                <a16:creationId xmlns:a16="http://schemas.microsoft.com/office/drawing/2014/main" id="{A2206A12-3505-4100-AEBB-AFC1E5A01F9A}"/>
              </a:ext>
            </a:extLst>
          </p:cNvPr>
          <p:cNvSpPr>
            <a:spLocks noGrp="1"/>
          </p:cNvSpPr>
          <p:nvPr>
            <p:ph type="sldNum" sz="quarter" idx="12"/>
          </p:nvPr>
        </p:nvSpPr>
        <p:spPr>
          <a:xfrm>
            <a:off x="8336226" y="4820495"/>
            <a:ext cx="476250" cy="205743"/>
          </a:xfrm>
          <a:prstGeom prst="rect">
            <a:avLst/>
          </a:prstGeom>
        </p:spPr>
        <p:txBody>
          <a:bodyPr/>
          <a:lstStyle/>
          <a:p>
            <a:fld id="{7DDAC438-A93C-4B97-BF18-E9521495E542}" type="slidenum">
              <a:rPr lang="en-US" smtClean="0"/>
              <a:t>‹#›</a:t>
            </a:fld>
            <a:endParaRPr lang="en-US"/>
          </a:p>
        </p:txBody>
      </p:sp>
    </p:spTree>
    <p:extLst>
      <p:ext uri="{BB962C8B-B14F-4D97-AF65-F5344CB8AC3E}">
        <p14:creationId xmlns:p14="http://schemas.microsoft.com/office/powerpoint/2010/main" val="1270518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428-9CE2-4221-AD4E-F78AB666E4C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C2E666E-DDC2-40B8-9EED-75A8B4D7676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26E474F-8D02-4D09-BC9C-128208264597}"/>
              </a:ext>
            </a:extLst>
          </p:cNvPr>
          <p:cNvSpPr>
            <a:spLocks noGrp="1"/>
          </p:cNvSpPr>
          <p:nvPr>
            <p:ph type="dt" sz="half" idx="10"/>
          </p:nvPr>
        </p:nvSpPr>
        <p:spPr/>
        <p:txBody>
          <a:bodyPr/>
          <a:lstStyle/>
          <a:p>
            <a:fld id="{AD540430-22EA-4F22-BB01-2BBF93A00D8D}" type="datetime1">
              <a:rPr lang="en-US" smtClean="0"/>
              <a:t>4/9/2025</a:t>
            </a:fld>
            <a:endParaRPr lang="en-US"/>
          </a:p>
        </p:txBody>
      </p:sp>
      <p:sp>
        <p:nvSpPr>
          <p:cNvPr id="5" name="Footer Placeholder 4">
            <a:extLst>
              <a:ext uri="{FF2B5EF4-FFF2-40B4-BE49-F238E27FC236}">
                <a16:creationId xmlns:a16="http://schemas.microsoft.com/office/drawing/2014/main" id="{39D51D11-400A-44B4-8765-598D75A0F241}"/>
              </a:ext>
            </a:extLst>
          </p:cNvPr>
          <p:cNvSpPr>
            <a:spLocks noGrp="1"/>
          </p:cNvSpPr>
          <p:nvPr>
            <p:ph type="ftr" sz="quarter" idx="11"/>
          </p:nvPr>
        </p:nvSpPr>
        <p:spPr>
          <a:xfrm>
            <a:off x="2149831" y="4859491"/>
            <a:ext cx="4844338" cy="127750"/>
          </a:xfrm>
          <a:prstGeom prst="rect">
            <a:avLst/>
          </a:prstGeom>
        </p:spPr>
        <p:txBody>
          <a:bodyPr/>
          <a:lstStyle/>
          <a:p>
            <a:r>
              <a:rPr lang="en-US"/>
              <a:t>For use by Medical for scientific and medical discussions only. Do not photograph, copy or distribute. MAT-US-2016501 v2.0 Expires 7/11/2024</a:t>
            </a:r>
          </a:p>
        </p:txBody>
      </p:sp>
      <p:sp>
        <p:nvSpPr>
          <p:cNvPr id="6" name="Slide Number Placeholder 5">
            <a:extLst>
              <a:ext uri="{FF2B5EF4-FFF2-40B4-BE49-F238E27FC236}">
                <a16:creationId xmlns:a16="http://schemas.microsoft.com/office/drawing/2014/main" id="{A7A62C48-3A23-4CBB-AFCD-FE82C7EAD6EA}"/>
              </a:ext>
            </a:extLst>
          </p:cNvPr>
          <p:cNvSpPr>
            <a:spLocks noGrp="1"/>
          </p:cNvSpPr>
          <p:nvPr>
            <p:ph type="sldNum" sz="quarter" idx="12"/>
          </p:nvPr>
        </p:nvSpPr>
        <p:spPr>
          <a:xfrm>
            <a:off x="8336226" y="4820495"/>
            <a:ext cx="476250" cy="205743"/>
          </a:xfrm>
          <a:prstGeom prst="rect">
            <a:avLst/>
          </a:prstGeom>
        </p:spPr>
        <p:txBody>
          <a:bodyPr/>
          <a:lstStyle/>
          <a:p>
            <a:fld id="{7DDAC438-A93C-4B97-BF18-E9521495E542}" type="slidenum">
              <a:rPr lang="en-US" smtClean="0"/>
              <a:t>‹#›</a:t>
            </a:fld>
            <a:endParaRPr lang="en-US"/>
          </a:p>
        </p:txBody>
      </p:sp>
      <p:pic>
        <p:nvPicPr>
          <p:cNvPr id="14" name="Picture 13" descr="A picture containing drawing&#10;&#10;Description automatically generated">
            <a:extLst>
              <a:ext uri="{FF2B5EF4-FFF2-40B4-BE49-F238E27FC236}">
                <a16:creationId xmlns:a16="http://schemas.microsoft.com/office/drawing/2014/main" id="{1C1E8C78-CA3E-4207-83EF-C9FBFB2FEC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36727" y="4665929"/>
            <a:ext cx="1815150" cy="508242"/>
          </a:xfrm>
          <a:prstGeom prst="rect">
            <a:avLst/>
          </a:prstGeom>
        </p:spPr>
      </p:pic>
      <p:sp>
        <p:nvSpPr>
          <p:cNvPr id="7" name="Rectangle 6">
            <a:extLst>
              <a:ext uri="{FF2B5EF4-FFF2-40B4-BE49-F238E27FC236}">
                <a16:creationId xmlns:a16="http://schemas.microsoft.com/office/drawing/2014/main" id="{7C22C4C2-D698-401D-A55F-FC3D00CDB23E}"/>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pic>
        <p:nvPicPr>
          <p:cNvPr id="19" name="Picture 18" descr="A picture containing basketball, underwear&#10;&#10;Description automatically generated">
            <a:extLst>
              <a:ext uri="{FF2B5EF4-FFF2-40B4-BE49-F238E27FC236}">
                <a16:creationId xmlns:a16="http://schemas.microsoft.com/office/drawing/2014/main" id="{37BCE7B2-0478-45DB-9A3B-ADA47EC155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0" y="-46039"/>
            <a:ext cx="6858000" cy="5174171"/>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8B7B57BC-BD9D-4A91-BB2D-8813A05949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0909" y="4504931"/>
            <a:ext cx="2225832" cy="623234"/>
          </a:xfrm>
          <a:prstGeom prst="rect">
            <a:avLst/>
          </a:prstGeom>
        </p:spPr>
      </p:pic>
    </p:spTree>
    <p:extLst>
      <p:ext uri="{BB962C8B-B14F-4D97-AF65-F5344CB8AC3E}">
        <p14:creationId xmlns:p14="http://schemas.microsoft.com/office/powerpoint/2010/main" val="3724016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pn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26" Type="http://schemas.openxmlformats.org/officeDocument/2006/relationships/slideLayout" Target="../slideLayouts/slideLayout70.xml"/><Relationship Id="rId3" Type="http://schemas.openxmlformats.org/officeDocument/2006/relationships/slideLayout" Target="../slideLayouts/slideLayout47.xml"/><Relationship Id="rId21" Type="http://schemas.openxmlformats.org/officeDocument/2006/relationships/slideLayout" Target="../slideLayouts/slideLayout65.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5" Type="http://schemas.openxmlformats.org/officeDocument/2006/relationships/slideLayout" Target="../slideLayouts/slideLayout69.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slideLayout" Target="../slideLayouts/slideLayout68.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slideLayout" Target="../slideLayouts/slideLayout67.xml"/><Relationship Id="rId28" Type="http://schemas.openxmlformats.org/officeDocument/2006/relationships/image" Target="../media/image1.png"/><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slideLayout" Target="../slideLayouts/slideLayout66.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slideLayout" Target="../slideLayouts/slideLayout88.xml"/><Relationship Id="rId26" Type="http://schemas.openxmlformats.org/officeDocument/2006/relationships/image" Target="../media/image1.png"/><Relationship Id="rId3" Type="http://schemas.openxmlformats.org/officeDocument/2006/relationships/slideLayout" Target="../slideLayouts/slideLayout73.xml"/><Relationship Id="rId21" Type="http://schemas.openxmlformats.org/officeDocument/2006/relationships/slideLayout" Target="../slideLayouts/slideLayout91.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5" Type="http://schemas.openxmlformats.org/officeDocument/2006/relationships/theme" Target="../theme/theme4.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20" Type="http://schemas.openxmlformats.org/officeDocument/2006/relationships/slideLayout" Target="../slideLayouts/slideLayout90.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24" Type="http://schemas.openxmlformats.org/officeDocument/2006/relationships/slideLayout" Target="../slideLayouts/slideLayout94.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23" Type="http://schemas.openxmlformats.org/officeDocument/2006/relationships/slideLayout" Target="../slideLayouts/slideLayout93.xml"/><Relationship Id="rId10" Type="http://schemas.openxmlformats.org/officeDocument/2006/relationships/slideLayout" Target="../slideLayouts/slideLayout80.xml"/><Relationship Id="rId19" Type="http://schemas.openxmlformats.org/officeDocument/2006/relationships/slideLayout" Target="../slideLayouts/slideLayout89.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 Id="rId22"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For use by Medical for scientific and medical discussions only. Do not photograph, copy or distribute. MAT-US-2016501 v2.0 Expires 7/11/2024</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6C00657-E0BC-419A-BE7D-E95FE8F3D373}" type="datetime1">
              <a:rPr lang="en-US" smtClean="0"/>
              <a:t>4/9/2025</a:t>
            </a:fld>
            <a:endParaRPr lang="en-US"/>
          </a:p>
        </p:txBody>
      </p:sp>
      <p:sp>
        <p:nvSpPr>
          <p:cNvPr id="6" name="Slide Number Placeholder 5"/>
          <p:cNvSpPr>
            <a:spLocks noGrp="1"/>
          </p:cNvSpPr>
          <p:nvPr userDrawn="1">
            <p:ph type="sldNum" sz="quarter" idx="4"/>
          </p:nvPr>
        </p:nvSpPr>
        <p:spPr>
          <a:xfrm>
            <a:off x="8578275" y="4830524"/>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a:t>
            </a:fld>
            <a:endParaRPr lang="en-US" noProof="0"/>
          </a:p>
        </p:txBody>
      </p:sp>
      <p:sp>
        <p:nvSpPr>
          <p:cNvPr id="17" name="Forme libre : forme 9">
            <a:extLst>
              <a:ext uri="{FF2B5EF4-FFF2-40B4-BE49-F238E27FC236}">
                <a16:creationId xmlns:a16="http://schemas.microsoft.com/office/drawing/2014/main" id="{A881F5C4-317B-425E-B915-8F11F339271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673" r:id="rId10"/>
    <p:sldLayoutId id="2147483710" r:id="rId11"/>
    <p:sldLayoutId id="2147483713" r:id="rId12"/>
    <p:sldLayoutId id="2147483739" r:id="rId13"/>
    <p:sldLayoutId id="2147483741" r:id="rId14"/>
    <p:sldLayoutId id="2147483742" r:id="rId15"/>
    <p:sldLayoutId id="2147483743" r:id="rId16"/>
    <p:sldLayoutId id="2147483744" r:id="rId17"/>
    <p:sldLayoutId id="2147483745" r:id="rId18"/>
    <p:sldLayoutId id="2147483746" r:id="rId19"/>
    <p:sldLayoutId id="2147483683" r:id="rId20"/>
    <p:sldLayoutId id="2147483671" r:id="rId21"/>
    <p:sldLayoutId id="2147483751"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1"/>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For use by Medical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6C00657-E0BC-419A-BE7D-E95FE8F3D373}" type="datetime1">
              <a:rPr lang="en-US" smtClean="0"/>
              <a:t>4/9/2025</a:t>
            </a:fld>
            <a:endParaRPr lang="en-US"/>
          </a:p>
        </p:txBody>
      </p:sp>
      <p:sp>
        <p:nvSpPr>
          <p:cNvPr id="17" name="Forme libre : forme 9">
            <a:extLst>
              <a:ext uri="{FF2B5EF4-FFF2-40B4-BE49-F238E27FC236}">
                <a16:creationId xmlns:a16="http://schemas.microsoft.com/office/drawing/2014/main" id="{A881F5C4-317B-425E-B915-8F11F339271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sz="1800" noProof="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5"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Tree>
    <p:extLst>
      <p:ext uri="{BB962C8B-B14F-4D97-AF65-F5344CB8AC3E}">
        <p14:creationId xmlns:p14="http://schemas.microsoft.com/office/powerpoint/2010/main" val="1919563212"/>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 id="2147483770" r:id="rId18"/>
    <p:sldLayoutId id="2147483771" r:id="rId19"/>
    <p:sldLayoutId id="2147483772" r:id="rId20"/>
    <p:sldLayoutId id="2147483773" r:id="rId21"/>
    <p:sldLayoutId id="2147483776"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783"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ts val="0"/>
        </a:spcBef>
        <a:buClr>
          <a:schemeClr val="accent2"/>
        </a:buClr>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ts val="0"/>
        </a:spcBef>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ts val="0"/>
        </a:spcBef>
        <a:buFontTx/>
        <a:buBlip>
          <a:blip r:embed="rId24"/>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783"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For use by Medical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6C00657-E0BC-419A-BE7D-E95FE8F3D373}" type="datetime1">
              <a:rPr lang="en-US" smtClean="0"/>
              <a:t>4/9/2025</a:t>
            </a:fld>
            <a:endParaRPr lang="en-US"/>
          </a:p>
        </p:txBody>
      </p:sp>
      <p:sp>
        <p:nvSpPr>
          <p:cNvPr id="6" name="Slide Number Placeholder 5"/>
          <p:cNvSpPr>
            <a:spLocks noGrp="1"/>
          </p:cNvSpPr>
          <p:nvPr userDrawn="1">
            <p:ph type="sldNum" sz="quarter" idx="4"/>
          </p:nvPr>
        </p:nvSpPr>
        <p:spPr>
          <a:xfrm>
            <a:off x="8571075" y="4820494"/>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a:t>
            </a:fld>
            <a:endParaRPr lang="en-US" noProof="0"/>
          </a:p>
        </p:txBody>
      </p:sp>
      <p:sp>
        <p:nvSpPr>
          <p:cNvPr id="17" name="Forme libre : forme 9">
            <a:extLst>
              <a:ext uri="{FF2B5EF4-FFF2-40B4-BE49-F238E27FC236}">
                <a16:creationId xmlns:a16="http://schemas.microsoft.com/office/drawing/2014/main" id="{A881F5C4-317B-425E-B915-8F11F339271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1655530044"/>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27" r:id="rId25"/>
    <p:sldLayoutId id="2147483828"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8"/>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8"/>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8"/>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532800"/>
            <a:ext cx="8485200" cy="561185"/>
          </a:xfrm>
          <a:prstGeom prst="rect">
            <a:avLst/>
          </a:prstGeom>
        </p:spPr>
        <p:txBody>
          <a:bodyPr vert="horz" lIns="0" tIns="0" rIns="0" bIns="0" rtlCol="0" anchor="t">
            <a:normAutofit/>
          </a:bodyPr>
          <a:lstStyle/>
          <a:p>
            <a:endParaRPr lang="en-US" noProof="0" dirty="0"/>
          </a:p>
        </p:txBody>
      </p:sp>
      <p:sp>
        <p:nvSpPr>
          <p:cNvPr id="3" name="Text Placeholder 2"/>
          <p:cNvSpPr>
            <a:spLocks noGrp="1"/>
          </p:cNvSpPr>
          <p:nvPr>
            <p:ph type="body" idx="1"/>
          </p:nvPr>
        </p:nvSpPr>
        <p:spPr>
          <a:xfrm>
            <a:off x="331200" y="1458000"/>
            <a:ext cx="8478000" cy="3222000"/>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Footer Placeholder 4"/>
          <p:cNvSpPr>
            <a:spLocks noGrp="1"/>
          </p:cNvSpPr>
          <p:nvPr>
            <p:ph type="ftr" sz="quarter" idx="3"/>
          </p:nvPr>
        </p:nvSpPr>
        <p:spPr>
          <a:xfrm>
            <a:off x="2149831" y="4859491"/>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For use by Medical for scientific and medical discussions only. Do not photograph, copy or distribute.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79"/>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86C00657-E0BC-419A-BE7D-E95FE8F3D373}" type="datetime1">
              <a:rPr lang="en-US" smtClean="0"/>
              <a:t>4/9/2025</a:t>
            </a:fld>
            <a:endParaRPr lang="en-US" dirty="0"/>
          </a:p>
        </p:txBody>
      </p:sp>
      <p:sp>
        <p:nvSpPr>
          <p:cNvPr id="17" name="Forme libre : forme 9">
            <a:extLst>
              <a:ext uri="{FF2B5EF4-FFF2-40B4-BE49-F238E27FC236}">
                <a16:creationId xmlns:a16="http://schemas.microsoft.com/office/drawing/2014/main" id="{A881F5C4-317B-425E-B915-8F11F339271F}"/>
              </a:ext>
            </a:extLst>
          </p:cNvPr>
          <p:cNvSpPr>
            <a:spLocks noChangeAspect="1"/>
          </p:cNvSpPr>
          <p:nvPr userDrawn="1"/>
        </p:nvSpPr>
        <p:spPr>
          <a:xfrm>
            <a:off x="331199" y="4747737"/>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en-US" noProof="0"/>
          </a:p>
        </p:txBody>
      </p:sp>
      <p:grpSp>
        <p:nvGrpSpPr>
          <p:cNvPr id="10" name="Graphique 7">
            <a:extLst>
              <a:ext uri="{FF2B5EF4-FFF2-40B4-BE49-F238E27FC236}">
                <a16:creationId xmlns:a16="http://schemas.microsoft.com/office/drawing/2014/main" id="{6A66B5A4-BE29-4194-A788-255CA3752BC0}"/>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13" name="Forme libre : forme 9">
              <a:extLst>
                <a:ext uri="{FF2B5EF4-FFF2-40B4-BE49-F238E27FC236}">
                  <a16:creationId xmlns:a16="http://schemas.microsoft.com/office/drawing/2014/main" id="{A7D23DBC-0CE7-4B8C-AB18-B9D29B71215B}"/>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4" name="Forme libre : forme 10">
              <a:extLst>
                <a:ext uri="{FF2B5EF4-FFF2-40B4-BE49-F238E27FC236}">
                  <a16:creationId xmlns:a16="http://schemas.microsoft.com/office/drawing/2014/main" id="{A40BE689-3FD6-4CA1-BF9A-644A538FE9F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5" name="Forme libre : forme 11">
              <a:extLst>
                <a:ext uri="{FF2B5EF4-FFF2-40B4-BE49-F238E27FC236}">
                  <a16:creationId xmlns:a16="http://schemas.microsoft.com/office/drawing/2014/main" id="{A9D1E70E-B241-44DA-B07E-44985CED13F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Tree>
    <p:extLst>
      <p:ext uri="{BB962C8B-B14F-4D97-AF65-F5344CB8AC3E}">
        <p14:creationId xmlns:p14="http://schemas.microsoft.com/office/powerpoint/2010/main" val="97758239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 id="2147483820" r:id="rId18"/>
    <p:sldLayoutId id="2147483821" r:id="rId19"/>
    <p:sldLayoutId id="2147483822" r:id="rId20"/>
    <p:sldLayoutId id="2147483823" r:id="rId21"/>
    <p:sldLayoutId id="2147483824" r:id="rId22"/>
    <p:sldLayoutId id="2147483825" r:id="rId23"/>
    <p:sldLayoutId id="2147483826" r:id="rId2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685800" rtl="0" eaLnBrk="1" latinLnBrk="0" hangingPunct="1">
        <a:lnSpc>
          <a:spcPct val="90000"/>
        </a:lnSpc>
        <a:spcBef>
          <a:spcPct val="0"/>
        </a:spcBef>
        <a:buNone/>
        <a:defRPr lang="fr-FR" sz="22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6"/>
        </a:buBlip>
        <a:defRPr sz="12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2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5.png"/><Relationship Id="rId7" Type="http://schemas.microsoft.com/office/2007/relationships/hdphoto" Target="../media/hdphoto7.wdp"/><Relationship Id="rId2" Type="http://schemas.openxmlformats.org/officeDocument/2006/relationships/notesSlide" Target="../notesSlides/notesSlide10.xml"/><Relationship Id="rId1" Type="http://schemas.openxmlformats.org/officeDocument/2006/relationships/slideLayout" Target="../slideLayouts/slideLayout6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6.xml"/><Relationship Id="rId6" Type="http://schemas.microsoft.com/office/2007/relationships/hdphoto" Target="../media/hdphoto3.wdp"/><Relationship Id="rId5" Type="http://schemas.openxmlformats.org/officeDocument/2006/relationships/image" Target="../media/image19.png"/><Relationship Id="rId4" Type="http://schemas.microsoft.com/office/2007/relationships/hdphoto" Target="../media/hdphoto8.wdp"/></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66.xml"/><Relationship Id="rId6" Type="http://schemas.microsoft.com/office/2007/relationships/hdphoto" Target="../media/hdphoto3.wdp"/><Relationship Id="rId5" Type="http://schemas.openxmlformats.org/officeDocument/2006/relationships/image" Target="../media/image19.png"/><Relationship Id="rId4" Type="http://schemas.microsoft.com/office/2007/relationships/hdphoto" Target="../media/hdphoto8.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6.xml"/></Relationships>
</file>

<file path=ppt/slides/_rels/slide14.xml.rels><?xml version="1.0" encoding="UTF-8" standalone="yes"?>
<Relationships xmlns="http://schemas.openxmlformats.org/package/2006/relationships"><Relationship Id="rId8" Type="http://schemas.microsoft.com/office/2007/relationships/hdphoto" Target="../media/hdphoto9.wdp"/><Relationship Id="rId13" Type="http://schemas.openxmlformats.org/officeDocument/2006/relationships/image" Target="../media/image34.png"/><Relationship Id="rId3" Type="http://schemas.openxmlformats.org/officeDocument/2006/relationships/slideLayout" Target="../slideLayouts/slideLayout69.xml"/><Relationship Id="rId7" Type="http://schemas.openxmlformats.org/officeDocument/2006/relationships/image" Target="../media/image31.png"/><Relationship Id="rId12" Type="http://schemas.openxmlformats.org/officeDocument/2006/relationships/image" Target="../media/image33.png"/><Relationship Id="rId2" Type="http://schemas.openxmlformats.org/officeDocument/2006/relationships/tags" Target="../tags/tag5.xml"/><Relationship Id="rId16" Type="http://schemas.openxmlformats.org/officeDocument/2006/relationships/image" Target="../media/image37.png"/><Relationship Id="rId1" Type="http://schemas.openxmlformats.org/officeDocument/2006/relationships/tags" Target="../tags/tag4.xml"/><Relationship Id="rId6" Type="http://schemas.openxmlformats.org/officeDocument/2006/relationships/image" Target="../media/image30.emf"/><Relationship Id="rId11" Type="http://schemas.openxmlformats.org/officeDocument/2006/relationships/image" Target="../media/image1.png"/><Relationship Id="rId5" Type="http://schemas.openxmlformats.org/officeDocument/2006/relationships/oleObject" Target="../embeddings/oleObject1.bin"/><Relationship Id="rId15" Type="http://schemas.openxmlformats.org/officeDocument/2006/relationships/image" Target="../media/image36.svg"/><Relationship Id="rId10" Type="http://schemas.microsoft.com/office/2007/relationships/hdphoto" Target="../media/hdphoto10.wdp"/><Relationship Id="rId4" Type="http://schemas.openxmlformats.org/officeDocument/2006/relationships/notesSlide" Target="../notesSlides/notesSlide14.xml"/><Relationship Id="rId9" Type="http://schemas.openxmlformats.org/officeDocument/2006/relationships/image" Target="../media/image32.png"/><Relationship Id="rId14"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34.png"/><Relationship Id="rId3" Type="http://schemas.openxmlformats.org/officeDocument/2006/relationships/slideLayout" Target="../slideLayouts/slideLayout70.xml"/><Relationship Id="rId7" Type="http://schemas.openxmlformats.org/officeDocument/2006/relationships/image" Target="../media/image38.png"/><Relationship Id="rId12" Type="http://schemas.microsoft.com/office/2007/relationships/hdphoto" Target="../media/hdphoto12.wdp"/><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0.emf"/><Relationship Id="rId11" Type="http://schemas.openxmlformats.org/officeDocument/2006/relationships/image" Target="../media/image41.png"/><Relationship Id="rId5" Type="http://schemas.openxmlformats.org/officeDocument/2006/relationships/oleObject" Target="../embeddings/oleObject2.bin"/><Relationship Id="rId10" Type="http://schemas.microsoft.com/office/2007/relationships/hdphoto" Target="../media/hdphoto11.wdp"/><Relationship Id="rId4" Type="http://schemas.openxmlformats.org/officeDocument/2006/relationships/notesSlide" Target="../notesSlides/notesSlide15.xml"/><Relationship Id="rId9"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microsoft.com/office/2007/relationships/hdphoto" Target="../media/hdphoto11.wdp"/><Relationship Id="rId13" Type="http://schemas.openxmlformats.org/officeDocument/2006/relationships/image" Target="../media/image44.tiff"/><Relationship Id="rId3" Type="http://schemas.openxmlformats.org/officeDocument/2006/relationships/slideLayout" Target="../slideLayouts/slideLayout70.xml"/><Relationship Id="rId7" Type="http://schemas.openxmlformats.org/officeDocument/2006/relationships/image" Target="../media/image40.png"/><Relationship Id="rId12" Type="http://schemas.openxmlformats.org/officeDocument/2006/relationships/image" Target="../media/image43.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0.emf"/><Relationship Id="rId11" Type="http://schemas.openxmlformats.org/officeDocument/2006/relationships/image" Target="../media/image42.png"/><Relationship Id="rId5" Type="http://schemas.openxmlformats.org/officeDocument/2006/relationships/oleObject" Target="../embeddings/oleObject3.bin"/><Relationship Id="rId10" Type="http://schemas.microsoft.com/office/2007/relationships/hdphoto" Target="../media/hdphoto12.wdp"/><Relationship Id="rId4" Type="http://schemas.openxmlformats.org/officeDocument/2006/relationships/notesSlide" Target="../notesSlides/notesSlide16.xml"/><Relationship Id="rId9" Type="http://schemas.openxmlformats.org/officeDocument/2006/relationships/image" Target="../media/image41.png"/><Relationship Id="rId14"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slideLayout" Target="../slideLayouts/slideLayout69.xml"/><Relationship Id="rId7" Type="http://schemas.openxmlformats.org/officeDocument/2006/relationships/image" Target="../media/image40.png"/><Relationship Id="rId12" Type="http://schemas.openxmlformats.org/officeDocument/2006/relationships/image" Target="../media/image46.sv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0.emf"/><Relationship Id="rId11" Type="http://schemas.openxmlformats.org/officeDocument/2006/relationships/image" Target="../media/image45.png"/><Relationship Id="rId5" Type="http://schemas.openxmlformats.org/officeDocument/2006/relationships/oleObject" Target="../embeddings/oleObject4.bin"/><Relationship Id="rId10" Type="http://schemas.microsoft.com/office/2007/relationships/hdphoto" Target="../media/hdphoto12.wdp"/><Relationship Id="rId4" Type="http://schemas.openxmlformats.org/officeDocument/2006/relationships/notesSlide" Target="../notesSlides/notesSlide17.xml"/><Relationship Id="rId9"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9.xml"/><Relationship Id="rId1" Type="http://schemas.openxmlformats.org/officeDocument/2006/relationships/tags" Target="../tags/tag12.xml"/><Relationship Id="rId5" Type="http://schemas.openxmlformats.org/officeDocument/2006/relationships/image" Target="../media/image30.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8" Type="http://schemas.microsoft.com/office/2007/relationships/hdphoto" Target="../media/hdphoto11.wdp"/><Relationship Id="rId13" Type="http://schemas.openxmlformats.org/officeDocument/2006/relationships/image" Target="../media/image48.svg"/><Relationship Id="rId3" Type="http://schemas.openxmlformats.org/officeDocument/2006/relationships/slideLayout" Target="../slideLayouts/slideLayout70.xml"/><Relationship Id="rId7" Type="http://schemas.openxmlformats.org/officeDocument/2006/relationships/image" Target="../media/image40.png"/><Relationship Id="rId12" Type="http://schemas.openxmlformats.org/officeDocument/2006/relationships/image" Target="../media/image47.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30.emf"/><Relationship Id="rId11" Type="http://schemas.openxmlformats.org/officeDocument/2006/relationships/chart" Target="../charts/chart1.xml"/><Relationship Id="rId5" Type="http://schemas.openxmlformats.org/officeDocument/2006/relationships/oleObject" Target="../embeddings/oleObject6.bin"/><Relationship Id="rId10" Type="http://schemas.microsoft.com/office/2007/relationships/hdphoto" Target="../media/hdphoto12.wdp"/><Relationship Id="rId4" Type="http://schemas.openxmlformats.org/officeDocument/2006/relationships/notesSlide" Target="../notesSlides/notesSlide19.xml"/><Relationship Id="rId9"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6.xml"/></Relationships>
</file>

<file path=ppt/slides/_rels/slide20.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29.png"/><Relationship Id="rId7"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66.xml"/><Relationship Id="rId6" Type="http://schemas.microsoft.com/office/2007/relationships/hdphoto" Target="../media/hdphoto13.wdp"/><Relationship Id="rId5" Type="http://schemas.openxmlformats.org/officeDocument/2006/relationships/image" Target="../media/image49.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9.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30.emf"/><Relationship Id="rId5" Type="http://schemas.openxmlformats.org/officeDocument/2006/relationships/oleObject" Target="../embeddings/oleObject7.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hyperlink" Target="http://www.registrynxt.com/" TargetMode="External"/><Relationship Id="rId2" Type="http://schemas.openxmlformats.org/officeDocument/2006/relationships/notesSlide" Target="../notesSlides/notesSlide22.xml"/><Relationship Id="rId1" Type="http://schemas.openxmlformats.org/officeDocument/2006/relationships/slideLayout" Target="../slideLayouts/slideLayout66.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ncbi.nlm.nih.gov/books/NBK117221/table/background.t1/" TargetMode="External"/><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66.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 Id="rId9" Type="http://schemas.microsoft.com/office/2007/relationships/hdphoto" Target="../media/hdphoto3.wdp"/></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3.xml"/><Relationship Id="rId7" Type="http://schemas.openxmlformats.org/officeDocument/2006/relationships/image" Target="../media/image15.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4.jpeg"/><Relationship Id="rId5" Type="http://schemas.openxmlformats.org/officeDocument/2006/relationships/notesSlide" Target="../notesSlides/notesSlide4.xml"/><Relationship Id="rId4"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6.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6.xml"/><Relationship Id="rId5" Type="http://schemas.microsoft.com/office/2007/relationships/hdphoto" Target="../media/hdphoto3.wdp"/><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7.xml"/><Relationship Id="rId5" Type="http://schemas.microsoft.com/office/2007/relationships/hdphoto" Target="../media/hdphoto3.wdp"/><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6.xml"/><Relationship Id="rId6" Type="http://schemas.microsoft.com/office/2007/relationships/hdphoto" Target="../media/hdphoto5.wdp"/><Relationship Id="rId5" Type="http://schemas.openxmlformats.org/officeDocument/2006/relationships/image" Target="../media/image23.png"/><Relationship Id="rId10" Type="http://schemas.microsoft.com/office/2007/relationships/hdphoto" Target="../media/hdphoto3.wdp"/><Relationship Id="rId4" Type="http://schemas.openxmlformats.org/officeDocument/2006/relationships/image" Target="../media/image22.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martArt Placeholder 10">
            <a:extLst>
              <a:ext uri="{FF2B5EF4-FFF2-40B4-BE49-F238E27FC236}">
                <a16:creationId xmlns:a16="http://schemas.microsoft.com/office/drawing/2014/main" id="{E60CD50F-1697-E858-5E0E-EAEF7DF2AD17}"/>
              </a:ext>
            </a:extLst>
          </p:cNvPr>
          <p:cNvSpPr>
            <a:spLocks noGrp="1"/>
          </p:cNvSpPr>
          <p:nvPr>
            <p:ph type="dgm" sz="quarter" idx="13"/>
          </p:nvPr>
        </p:nvSpPr>
        <p:spPr/>
        <p:txBody>
          <a:bodyPr/>
          <a:lstStyle/>
          <a:p>
            <a:endParaRPr lang="en-US"/>
          </a:p>
        </p:txBody>
      </p:sp>
      <p:sp>
        <p:nvSpPr>
          <p:cNvPr id="12" name="SmartArt Placeholder 11">
            <a:extLst>
              <a:ext uri="{FF2B5EF4-FFF2-40B4-BE49-F238E27FC236}">
                <a16:creationId xmlns:a16="http://schemas.microsoft.com/office/drawing/2014/main" id="{AE2C6BD7-2EA2-E32E-84D4-C5A1DFE3416C}"/>
              </a:ext>
            </a:extLst>
          </p:cNvPr>
          <p:cNvSpPr>
            <a:spLocks noGrp="1"/>
          </p:cNvSpPr>
          <p:nvPr>
            <p:ph type="dgm" sz="quarter" idx="14"/>
          </p:nvPr>
        </p:nvSpPr>
        <p:spPr/>
        <p:txBody>
          <a:bodyPr/>
          <a:lstStyle/>
          <a:p>
            <a:endParaRPr lang="en-US"/>
          </a:p>
        </p:txBody>
      </p:sp>
      <p:sp>
        <p:nvSpPr>
          <p:cNvPr id="13" name="Text Placeholder 12">
            <a:extLst>
              <a:ext uri="{FF2B5EF4-FFF2-40B4-BE49-F238E27FC236}">
                <a16:creationId xmlns:a16="http://schemas.microsoft.com/office/drawing/2014/main" id="{6FDA669F-108B-5124-21E9-684A88F3E918}"/>
              </a:ext>
            </a:extLst>
          </p:cNvPr>
          <p:cNvSpPr>
            <a:spLocks noGrp="1"/>
          </p:cNvSpPr>
          <p:nvPr>
            <p:ph type="body" sz="quarter" idx="21"/>
          </p:nvPr>
        </p:nvSpPr>
        <p:spPr/>
        <p:txBody>
          <a:bodyPr/>
          <a:lstStyle/>
          <a:p>
            <a:r>
              <a:rPr lang="en-US" dirty="0"/>
              <a:t>Pompe Disease 101</a:t>
            </a:r>
          </a:p>
        </p:txBody>
      </p:sp>
      <p:sp>
        <p:nvSpPr>
          <p:cNvPr id="14" name="Text Placeholder 13">
            <a:extLst>
              <a:ext uri="{FF2B5EF4-FFF2-40B4-BE49-F238E27FC236}">
                <a16:creationId xmlns:a16="http://schemas.microsoft.com/office/drawing/2014/main" id="{6BEB31E5-20FD-C432-B19E-A16472475B49}"/>
              </a:ext>
            </a:extLst>
          </p:cNvPr>
          <p:cNvSpPr>
            <a:spLocks noGrp="1"/>
          </p:cNvSpPr>
          <p:nvPr>
            <p:ph type="body" sz="quarter" idx="22"/>
          </p:nvPr>
        </p:nvSpPr>
        <p:spPr/>
        <p:txBody>
          <a:bodyPr/>
          <a:lstStyle/>
          <a:p>
            <a:r>
              <a:rPr lang="en-US" dirty="0"/>
              <a:t>US Medical Affairs</a:t>
            </a:r>
          </a:p>
        </p:txBody>
      </p:sp>
      <p:sp>
        <p:nvSpPr>
          <p:cNvPr id="8" name="TextBox 7">
            <a:extLst>
              <a:ext uri="{FF2B5EF4-FFF2-40B4-BE49-F238E27FC236}">
                <a16:creationId xmlns:a16="http://schemas.microsoft.com/office/drawing/2014/main" id="{9713CBDB-C859-415E-BFDB-F0B9AD55CCF8}"/>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Tree>
    <p:extLst>
      <p:ext uri="{BB962C8B-B14F-4D97-AF65-F5344CB8AC3E}">
        <p14:creationId xmlns:p14="http://schemas.microsoft.com/office/powerpoint/2010/main" val="248537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CDE16-9AF8-0040-B779-6B502636F549}"/>
              </a:ext>
            </a:extLst>
          </p:cNvPr>
          <p:cNvSpPr>
            <a:spLocks noGrp="1"/>
          </p:cNvSpPr>
          <p:nvPr>
            <p:ph type="title"/>
          </p:nvPr>
        </p:nvSpPr>
        <p:spPr>
          <a:xfrm>
            <a:off x="390812" y="369863"/>
            <a:ext cx="8485200" cy="561185"/>
          </a:xfrm>
        </p:spPr>
        <p:txBody>
          <a:bodyPr anchor="ctr"/>
          <a:lstStyle/>
          <a:p>
            <a:r>
              <a:rPr lang="en-US" dirty="0">
                <a:latin typeface="+mn-lt"/>
              </a:rPr>
              <a:t>Musculoskeletal Manifestations- IOPD </a:t>
            </a:r>
            <a:endParaRPr lang="en-US" dirty="0">
              <a:solidFill>
                <a:srgbClr val="FF0000"/>
              </a:solidFill>
              <a:latin typeface="+mn-lt"/>
            </a:endParaRPr>
          </a:p>
        </p:txBody>
      </p:sp>
      <p:pic>
        <p:nvPicPr>
          <p:cNvPr id="6" name="Picture 5">
            <a:extLst>
              <a:ext uri="{FF2B5EF4-FFF2-40B4-BE49-F238E27FC236}">
                <a16:creationId xmlns:a16="http://schemas.microsoft.com/office/drawing/2014/main" id="{87841114-0120-B042-9454-4233FBD781CB}"/>
              </a:ext>
            </a:extLst>
          </p:cNvPr>
          <p:cNvPicPr>
            <a:picLocks noChangeAspect="1"/>
          </p:cNvPicPr>
          <p:nvPr/>
        </p:nvPicPr>
        <p:blipFill rotWithShape="1">
          <a:blip r:embed="rId3">
            <a:clrChange>
              <a:clrFrom>
                <a:srgbClr val="FFFFFF"/>
              </a:clrFrom>
              <a:clrTo>
                <a:srgbClr val="FFFFFF">
                  <a:alpha val="0"/>
                </a:srgbClr>
              </a:clrTo>
            </a:clrChange>
            <a:duotone>
              <a:schemeClr val="bg2">
                <a:shade val="45000"/>
                <a:satMod val="135000"/>
              </a:schemeClr>
              <a:prstClr val="white"/>
            </a:duotone>
          </a:blip>
          <a:srcRect l="10599" t="11222" b="10296"/>
          <a:stretch/>
        </p:blipFill>
        <p:spPr>
          <a:xfrm>
            <a:off x="7741215" y="456627"/>
            <a:ext cx="611341" cy="567000"/>
          </a:xfrm>
          <a:prstGeom prst="rect">
            <a:avLst/>
          </a:prstGeom>
          <a:solidFill>
            <a:schemeClr val="bg1"/>
          </a:solidFill>
        </p:spPr>
      </p:pic>
      <p:sp>
        <p:nvSpPr>
          <p:cNvPr id="7" name="Rounded Rectangle 6">
            <a:extLst>
              <a:ext uri="{FF2B5EF4-FFF2-40B4-BE49-F238E27FC236}">
                <a16:creationId xmlns:a16="http://schemas.microsoft.com/office/drawing/2014/main" id="{F10DD321-B903-3744-A942-1705DBCB6272}"/>
              </a:ext>
            </a:extLst>
          </p:cNvPr>
          <p:cNvSpPr/>
          <p:nvPr/>
        </p:nvSpPr>
        <p:spPr>
          <a:xfrm>
            <a:off x="804719" y="1178928"/>
            <a:ext cx="7534562" cy="2927706"/>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a:ln>
                  <a:noFill/>
                </a:ln>
                <a:solidFill>
                  <a:prstClr val="white"/>
                </a:solidFill>
                <a:effectLst/>
                <a:uLnTx/>
                <a:uFillTx/>
                <a:latin typeface="Verdana"/>
                <a:ea typeface="+mn-ea"/>
                <a:cs typeface="+mn-cs"/>
              </a:rPr>
              <a:t>Motor development is significantly delayed</a:t>
            </a: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a:ln>
                  <a:noFill/>
                </a:ln>
                <a:solidFill>
                  <a:prstClr val="white"/>
                </a:solidFill>
                <a:effectLst/>
                <a:uLnTx/>
                <a:uFillTx/>
                <a:latin typeface="Verdana"/>
                <a:ea typeface="+mn-ea"/>
                <a:cs typeface="+mn-cs"/>
              </a:rPr>
              <a:t>Profound generalized weakness can limit all movement </a:t>
            </a:r>
            <a:br>
              <a:rPr kumimoji="0" lang="en-GB" sz="1350" b="0" i="0" u="none" strike="noStrike" kern="1200" cap="none" spc="0" normalizeH="0" baseline="0" noProof="0" dirty="0">
                <a:ln>
                  <a:noFill/>
                </a:ln>
                <a:solidFill>
                  <a:prstClr val="white"/>
                </a:solidFill>
                <a:effectLst/>
                <a:uLnTx/>
                <a:uFillTx/>
                <a:latin typeface="Verdana"/>
                <a:ea typeface="+mn-ea"/>
                <a:cs typeface="+mn-cs"/>
              </a:rPr>
            </a:br>
            <a:r>
              <a:rPr kumimoji="0" lang="en-GB" sz="1350" b="0" i="0" u="none" strike="noStrike" kern="1200" cap="none" spc="0" normalizeH="0" baseline="0" noProof="0" dirty="0">
                <a:ln>
                  <a:noFill/>
                </a:ln>
                <a:solidFill>
                  <a:prstClr val="white"/>
                </a:solidFill>
                <a:effectLst/>
                <a:uLnTx/>
                <a:uFillTx/>
                <a:latin typeface="Verdana"/>
                <a:ea typeface="+mn-ea"/>
                <a:cs typeface="+mn-cs"/>
              </a:rPr>
              <a:t>or most antigravity movement</a:t>
            </a: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a:ln>
                  <a:noFill/>
                </a:ln>
                <a:solidFill>
                  <a:prstClr val="white"/>
                </a:solidFill>
                <a:effectLst/>
                <a:uLnTx/>
                <a:uFillTx/>
                <a:latin typeface="Verdana"/>
                <a:ea typeface="+mn-ea"/>
                <a:cs typeface="+mn-cs"/>
              </a:rPr>
              <a:t>Major developmental milestones, such as the ability </a:t>
            </a:r>
            <a:br>
              <a:rPr kumimoji="0" lang="en-GB" sz="1350" b="0" i="0" u="none" strike="noStrike" kern="1200" cap="none" spc="0" normalizeH="0" baseline="0" noProof="0" dirty="0">
                <a:ln>
                  <a:noFill/>
                </a:ln>
                <a:solidFill>
                  <a:prstClr val="white"/>
                </a:solidFill>
                <a:effectLst/>
                <a:uLnTx/>
                <a:uFillTx/>
                <a:latin typeface="Verdana"/>
                <a:ea typeface="+mn-ea"/>
                <a:cs typeface="+mn-cs"/>
              </a:rPr>
            </a:br>
            <a:r>
              <a:rPr kumimoji="0" lang="en-GB" sz="1350" b="0" i="0" u="none" strike="noStrike" kern="1200" cap="none" spc="0" normalizeH="0" baseline="0" noProof="0" dirty="0">
                <a:ln>
                  <a:noFill/>
                </a:ln>
                <a:solidFill>
                  <a:prstClr val="white"/>
                </a:solidFill>
                <a:effectLst/>
                <a:uLnTx/>
                <a:uFillTx/>
                <a:latin typeface="Verdana"/>
                <a:ea typeface="+mn-ea"/>
                <a:cs typeface="+mn-cs"/>
              </a:rPr>
              <a:t>to roll over, sit, or stand, are often not achieved</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350" b="0" i="0" u="none" strike="noStrike" kern="1200" cap="none" spc="0" normalizeH="0" baseline="0" noProof="0" dirty="0">
              <a:ln>
                <a:noFill/>
              </a:ln>
              <a:solidFill>
                <a:prstClr val="white"/>
              </a:solidFill>
              <a:effectLst/>
              <a:uLnTx/>
              <a:uFillTx/>
              <a:latin typeface="Verdana"/>
              <a:ea typeface="+mn-ea"/>
              <a:cs typeface="+mn-cs"/>
            </a:endParaRP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p:txBody>
      </p:sp>
      <p:sp>
        <p:nvSpPr>
          <p:cNvPr id="9" name="Oval 8">
            <a:extLst>
              <a:ext uri="{FF2B5EF4-FFF2-40B4-BE49-F238E27FC236}">
                <a16:creationId xmlns:a16="http://schemas.microsoft.com/office/drawing/2014/main" id="{BF7978F1-D6F0-5D42-B396-9E0490AFBD7A}"/>
              </a:ext>
            </a:extLst>
          </p:cNvPr>
          <p:cNvSpPr>
            <a:spLocks noChangeAspect="1"/>
          </p:cNvSpPr>
          <p:nvPr/>
        </p:nvSpPr>
        <p:spPr>
          <a:xfrm>
            <a:off x="6713384" y="1400545"/>
            <a:ext cx="621593" cy="62159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10" name="Picture 9">
            <a:extLst>
              <a:ext uri="{FF2B5EF4-FFF2-40B4-BE49-F238E27FC236}">
                <a16:creationId xmlns:a16="http://schemas.microsoft.com/office/drawing/2014/main" id="{B2A2C302-CDF3-2F42-AE30-480EAA5C4C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2267" y="1523954"/>
            <a:ext cx="367552" cy="367552"/>
          </a:xfrm>
          <a:prstGeom prst="rect">
            <a:avLst/>
          </a:prstGeom>
          <a:solidFill>
            <a:schemeClr val="accent1">
              <a:lumMod val="50000"/>
            </a:schemeClr>
          </a:solidFill>
        </p:spPr>
      </p:pic>
      <p:sp>
        <p:nvSpPr>
          <p:cNvPr id="11" name="Oval 10">
            <a:extLst>
              <a:ext uri="{FF2B5EF4-FFF2-40B4-BE49-F238E27FC236}">
                <a16:creationId xmlns:a16="http://schemas.microsoft.com/office/drawing/2014/main" id="{AF5B7201-9B16-3948-A350-A3EC8FEF42C7}"/>
              </a:ext>
            </a:extLst>
          </p:cNvPr>
          <p:cNvSpPr>
            <a:spLocks noChangeAspect="1"/>
          </p:cNvSpPr>
          <p:nvPr/>
        </p:nvSpPr>
        <p:spPr>
          <a:xfrm>
            <a:off x="6730729" y="2198620"/>
            <a:ext cx="621593" cy="62159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13" name="Picture 12">
            <a:extLst>
              <a:ext uri="{FF2B5EF4-FFF2-40B4-BE49-F238E27FC236}">
                <a16:creationId xmlns:a16="http://schemas.microsoft.com/office/drawing/2014/main" id="{110A67C8-277D-594D-AA3D-65EA5A17D2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46917" y="2277468"/>
            <a:ext cx="387876" cy="387876"/>
          </a:xfrm>
          <a:prstGeom prst="rect">
            <a:avLst/>
          </a:prstGeom>
          <a:solidFill>
            <a:schemeClr val="accent1">
              <a:lumMod val="50000"/>
            </a:schemeClr>
          </a:solidFill>
        </p:spPr>
      </p:pic>
      <p:sp>
        <p:nvSpPr>
          <p:cNvPr id="21" name="Oval 20">
            <a:extLst>
              <a:ext uri="{FF2B5EF4-FFF2-40B4-BE49-F238E27FC236}">
                <a16:creationId xmlns:a16="http://schemas.microsoft.com/office/drawing/2014/main" id="{5A5C5DC5-1EF1-324C-8159-4F4E0AAD147C}"/>
              </a:ext>
            </a:extLst>
          </p:cNvPr>
          <p:cNvSpPr>
            <a:spLocks noChangeAspect="1"/>
          </p:cNvSpPr>
          <p:nvPr/>
        </p:nvSpPr>
        <p:spPr>
          <a:xfrm>
            <a:off x="6698071" y="3063108"/>
            <a:ext cx="682441" cy="682441"/>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12" name="Picture 11">
            <a:extLst>
              <a:ext uri="{FF2B5EF4-FFF2-40B4-BE49-F238E27FC236}">
                <a16:creationId xmlns:a16="http://schemas.microsoft.com/office/drawing/2014/main" id="{565FA8D0-D5F1-4843-82A3-1DD328A83BD4}"/>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856053" y="3222441"/>
            <a:ext cx="382405" cy="382405"/>
          </a:xfrm>
          <a:prstGeom prst="rect">
            <a:avLst/>
          </a:prstGeom>
          <a:solidFill>
            <a:schemeClr val="accent1">
              <a:lumMod val="50000"/>
            </a:schemeClr>
          </a:solidFill>
        </p:spPr>
      </p:pic>
      <p:sp>
        <p:nvSpPr>
          <p:cNvPr id="3" name="TextBox 2">
            <a:extLst>
              <a:ext uri="{FF2B5EF4-FFF2-40B4-BE49-F238E27FC236}">
                <a16:creationId xmlns:a16="http://schemas.microsoft.com/office/drawing/2014/main" id="{9016D94D-3392-4F94-BE0C-250D892A3246}"/>
              </a:ext>
            </a:extLst>
          </p:cNvPr>
          <p:cNvSpPr txBox="1"/>
          <p:nvPr/>
        </p:nvSpPr>
        <p:spPr>
          <a:xfrm>
            <a:off x="804719" y="4145949"/>
            <a:ext cx="2904066" cy="184666"/>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Kishnani</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PS, et al. Genet Med 2006;8(5):267–288.</a:t>
            </a:r>
            <a:endParaRPr kumimoji="0" lang="en-US" sz="750" b="0" i="0" u="none" strike="noStrike" kern="1200" cap="none" spc="0" normalizeH="0" baseline="0" noProof="0" dirty="0">
              <a:ln>
                <a:noFill/>
              </a:ln>
              <a:solidFill>
                <a:prstClr val="black">
                  <a:lumMod val="50000"/>
                  <a:lumOff val="50000"/>
                </a:prstClr>
              </a:solidFill>
              <a:effectLst/>
              <a:uLnTx/>
              <a:uFillTx/>
              <a:latin typeface="Verdana"/>
              <a:ea typeface="+mn-ea"/>
              <a:cs typeface="Calibri" panose="020F0502020204030204"/>
            </a:endParaRPr>
          </a:p>
        </p:txBody>
      </p:sp>
      <p:pic>
        <p:nvPicPr>
          <p:cNvPr id="16" name="Picture 15" descr="A picture containing drawing, person&#10;&#10;Description automatically generated">
            <a:extLst>
              <a:ext uri="{FF2B5EF4-FFF2-40B4-BE49-F238E27FC236}">
                <a16:creationId xmlns:a16="http://schemas.microsoft.com/office/drawing/2014/main" id="{9F214C5E-2FA9-4A4B-BEAB-02C03E155D2D}"/>
              </a:ext>
            </a:extLst>
          </p:cNvPr>
          <p:cNvPicPr>
            <a:picLocks noChangeAspect="1"/>
          </p:cNvPicPr>
          <p:nvPr/>
        </p:nvPicPr>
        <p:blipFill>
          <a:blip r:embed="rId8" cstate="screen">
            <a:duotone>
              <a:prstClr val="black"/>
              <a:schemeClr val="accent1">
                <a:lumMod val="75000"/>
                <a:tint val="45000"/>
                <a:satMod val="400000"/>
              </a:schemeClr>
            </a:duotone>
            <a:extLst>
              <a:ext uri="{BEBA8EAE-BF5A-486C-A8C5-ECC9F3942E4B}">
                <a14:imgProps xmlns:a14="http://schemas.microsoft.com/office/drawing/2010/main">
                  <a14:imgLayer r:embed="rId9">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4" name="Slide Number Placeholder 43">
            <a:extLst>
              <a:ext uri="{FF2B5EF4-FFF2-40B4-BE49-F238E27FC236}">
                <a16:creationId xmlns:a16="http://schemas.microsoft.com/office/drawing/2014/main" id="{5C09E915-EBDA-EC52-2337-94A84ECD7DC0}"/>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10</a:t>
            </a:fld>
            <a:endParaRPr lang="en-US" sz="700" dirty="0"/>
          </a:p>
        </p:txBody>
      </p:sp>
      <p:sp>
        <p:nvSpPr>
          <p:cNvPr id="5" name="TextBox 4">
            <a:extLst>
              <a:ext uri="{FF2B5EF4-FFF2-40B4-BE49-F238E27FC236}">
                <a16:creationId xmlns:a16="http://schemas.microsoft.com/office/drawing/2014/main" id="{3894F3CA-652C-B7D9-22D4-E79711BC4386}"/>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8" name="Footer Placeholder 1">
            <a:extLst>
              <a:ext uri="{FF2B5EF4-FFF2-40B4-BE49-F238E27FC236}">
                <a16:creationId xmlns:a16="http://schemas.microsoft.com/office/drawing/2014/main" id="{CD26A0F0-65E4-2EA6-F667-84D1850A8617}"/>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3481308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A8DEC-655F-CB48-AD39-FE538852D3BC}"/>
              </a:ext>
            </a:extLst>
          </p:cNvPr>
          <p:cNvSpPr>
            <a:spLocks noGrp="1"/>
          </p:cNvSpPr>
          <p:nvPr>
            <p:ph type="title"/>
          </p:nvPr>
        </p:nvSpPr>
        <p:spPr>
          <a:xfrm>
            <a:off x="335789" y="399451"/>
            <a:ext cx="8485200" cy="561185"/>
          </a:xfrm>
        </p:spPr>
        <p:txBody>
          <a:bodyPr anchor="ctr"/>
          <a:lstStyle/>
          <a:p>
            <a:r>
              <a:rPr lang="en-US" dirty="0">
                <a:latin typeface="+mn-lt"/>
              </a:rPr>
              <a:t>Gastrointestinal Manifestations- IOPD </a:t>
            </a:r>
            <a:endParaRPr lang="en-US" dirty="0">
              <a:solidFill>
                <a:srgbClr val="FF0000"/>
              </a:solidFill>
              <a:latin typeface="+mn-lt"/>
            </a:endParaRPr>
          </a:p>
        </p:txBody>
      </p:sp>
      <p:pic>
        <p:nvPicPr>
          <p:cNvPr id="6" name="Picture 5">
            <a:extLst>
              <a:ext uri="{FF2B5EF4-FFF2-40B4-BE49-F238E27FC236}">
                <a16:creationId xmlns:a16="http://schemas.microsoft.com/office/drawing/2014/main" id="{E45A7982-B8D5-D846-A6E3-96C270628AD9}"/>
              </a:ext>
            </a:extLst>
          </p:cNvPr>
          <p:cNvPicPr>
            <a:picLocks noChangeAspect="1"/>
          </p:cNvPicPr>
          <p:nvPr/>
        </p:nvPicPr>
        <p:blipFill rotWithShape="1">
          <a:blip r:embed="rId3">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Lst>
          </a:blip>
          <a:srcRect l="14821" t="12182" r="7334" b="6285"/>
          <a:stretch/>
        </p:blipFill>
        <p:spPr>
          <a:xfrm>
            <a:off x="7838001" y="445057"/>
            <a:ext cx="563468" cy="553499"/>
          </a:xfrm>
          <a:prstGeom prst="rect">
            <a:avLst/>
          </a:prstGeom>
          <a:solidFill>
            <a:schemeClr val="bg1"/>
          </a:solidFill>
        </p:spPr>
      </p:pic>
      <p:sp>
        <p:nvSpPr>
          <p:cNvPr id="8" name="Rounded Rectangle 7">
            <a:extLst>
              <a:ext uri="{FF2B5EF4-FFF2-40B4-BE49-F238E27FC236}">
                <a16:creationId xmlns:a16="http://schemas.microsoft.com/office/drawing/2014/main" id="{A784A531-F16C-FB45-99B0-8AF0CAEE959C}"/>
              </a:ext>
            </a:extLst>
          </p:cNvPr>
          <p:cNvSpPr/>
          <p:nvPr/>
        </p:nvSpPr>
        <p:spPr>
          <a:xfrm>
            <a:off x="957977" y="1304846"/>
            <a:ext cx="1910954" cy="2451299"/>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a:ln>
                  <a:noFill/>
                </a:ln>
                <a:solidFill>
                  <a:prstClr val="white"/>
                </a:solidFill>
                <a:effectLst/>
                <a:uLnTx/>
                <a:uFillTx/>
                <a:latin typeface="Verdana"/>
                <a:ea typeface="+mn-ea"/>
                <a:cs typeface="+mn-cs"/>
              </a:rPr>
              <a:t>Patients with Pompe disease have feeding and swallowing difficulties and often fail to thrive</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p:txBody>
      </p:sp>
      <p:sp>
        <p:nvSpPr>
          <p:cNvPr id="11" name="Rounded Rectangle 10">
            <a:extLst>
              <a:ext uri="{FF2B5EF4-FFF2-40B4-BE49-F238E27FC236}">
                <a16:creationId xmlns:a16="http://schemas.microsoft.com/office/drawing/2014/main" id="{AE0F9D4F-633A-A145-AB46-CBE3741551F2}"/>
              </a:ext>
            </a:extLst>
          </p:cNvPr>
          <p:cNvSpPr/>
          <p:nvPr/>
        </p:nvSpPr>
        <p:spPr>
          <a:xfrm>
            <a:off x="2927985" y="1342946"/>
            <a:ext cx="3293747" cy="2451299"/>
          </a:xfrm>
          <a:prstGeom prst="roundRect">
            <a:avLst>
              <a:gd name="adj" fmla="val 3651"/>
            </a:avLst>
          </a:prstGeom>
          <a:noFill/>
          <a:ln w="55000" cap="flat" cmpd="thickThin" algn="ctr">
            <a:solidFill>
              <a:schemeClr val="accent1">
                <a:lumMod val="50000"/>
              </a:schemeClr>
            </a:solid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21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Verdana"/>
                <a:ea typeface="+mn-ea"/>
                <a:cs typeface="+mn-cs"/>
              </a:rPr>
              <a:t>In IOPD, contributing factors include: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Facial hypotonia,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Macroglossia and/or tongue weakness,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Poor oral range of motion with extremely limited tongue elevation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Decreased ability to achieve tongue cupping and lip seal for sucking</a:t>
            </a:r>
          </a:p>
          <a:p>
            <a:pPr marL="405000" marR="0" lvl="0" indent="-135000" algn="l" defTabSz="457200" rtl="0" eaLnBrk="1" fontAlgn="auto" latinLnBrk="0" hangingPunct="1">
              <a:lnSpc>
                <a:spcPct val="100000"/>
              </a:lnSpc>
              <a:spcBef>
                <a:spcPct val="20000"/>
              </a:spcBef>
              <a:spcAft>
                <a:spcPts val="0"/>
              </a:spcAft>
              <a:buClr>
                <a:srgbClr val="F5F5F5"/>
              </a:buClr>
              <a:buSzPct val="100000"/>
              <a:buFont typeface="Courier New" panose="02070309020205020404" pitchFamily="49" charset="0"/>
              <a:buChar char="o"/>
              <a:tabLst/>
              <a:defRPr/>
            </a:pP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125" b="0" i="0" u="none" strike="noStrike" kern="1200" cap="none" spc="0" normalizeH="0" baseline="0" noProof="0">
              <a:ln>
                <a:noFill/>
              </a:ln>
              <a:solidFill>
                <a:prstClr val="black"/>
              </a:solidFill>
              <a:effectLst/>
              <a:uLnTx/>
              <a:uFillTx/>
              <a:latin typeface="Verdana"/>
              <a:ea typeface="+mn-ea"/>
              <a:cs typeface="+mn-cs"/>
            </a:endParaRPr>
          </a:p>
          <a:p>
            <a:pPr marL="27000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p:txBody>
      </p:sp>
      <p:sp>
        <p:nvSpPr>
          <p:cNvPr id="12" name="Rounded Rectangle 11">
            <a:extLst>
              <a:ext uri="{FF2B5EF4-FFF2-40B4-BE49-F238E27FC236}">
                <a16:creationId xmlns:a16="http://schemas.microsoft.com/office/drawing/2014/main" id="{4CDF5710-CAE4-A643-8490-14B3BC771A8F}"/>
              </a:ext>
            </a:extLst>
          </p:cNvPr>
          <p:cNvSpPr/>
          <p:nvPr/>
        </p:nvSpPr>
        <p:spPr>
          <a:xfrm>
            <a:off x="6286156" y="1342946"/>
            <a:ext cx="1954874" cy="2451299"/>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27000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Patients with </a:t>
            </a:r>
            <a:r>
              <a:rPr kumimoji="0" lang="en-GB" sz="120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200" b="0" i="0" u="none" strike="noStrike" kern="1200" cap="none" spc="0" normalizeH="0" baseline="0" noProof="0" dirty="0">
                <a:ln>
                  <a:noFill/>
                </a:ln>
                <a:solidFill>
                  <a:prstClr val="white"/>
                </a:solidFill>
                <a:effectLst/>
                <a:uLnTx/>
                <a:uFillTx/>
                <a:latin typeface="Verdana"/>
                <a:ea typeface="+mn-ea"/>
                <a:cs typeface="+mn-cs"/>
              </a:rPr>
              <a:t> disease are at increased risk for aspiration</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p:txBody>
      </p:sp>
      <p:sp>
        <p:nvSpPr>
          <p:cNvPr id="3" name="TextBox 2">
            <a:extLst>
              <a:ext uri="{FF2B5EF4-FFF2-40B4-BE49-F238E27FC236}">
                <a16:creationId xmlns:a16="http://schemas.microsoft.com/office/drawing/2014/main" id="{11CD2F82-973A-4D1F-BAE1-374F8B50AB32}"/>
              </a:ext>
            </a:extLst>
          </p:cNvPr>
          <p:cNvSpPr txBox="1"/>
          <p:nvPr/>
        </p:nvSpPr>
        <p:spPr>
          <a:xfrm>
            <a:off x="957977" y="4100355"/>
            <a:ext cx="3087511"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Kishnani PS, et al. Genet Med 2006;8(5):267–288.</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IOPD, infantile-onset Pompe disease</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mn-cs"/>
            </a:endParaRPr>
          </a:p>
        </p:txBody>
      </p:sp>
      <p:pic>
        <p:nvPicPr>
          <p:cNvPr id="14" name="Picture 13" descr="A picture containing drawing, person&#10;&#10;Description automatically generated">
            <a:extLst>
              <a:ext uri="{FF2B5EF4-FFF2-40B4-BE49-F238E27FC236}">
                <a16:creationId xmlns:a16="http://schemas.microsoft.com/office/drawing/2014/main" id="{C9EDDDC1-B074-4BDC-8B9D-F124EB6C8665}"/>
              </a:ext>
            </a:extLst>
          </p:cNvPr>
          <p:cNvPicPr>
            <a:picLocks noChangeAspect="1"/>
          </p:cNvPicPr>
          <p:nvPr/>
        </p:nvPicPr>
        <p:blipFill>
          <a:blip r:embed="rId5" cstate="screen">
            <a:duotone>
              <a:prstClr val="black"/>
              <a:schemeClr val="accent1">
                <a:lumMod val="75000"/>
                <a:tint val="45000"/>
                <a:satMod val="400000"/>
              </a:schemeClr>
            </a:duotone>
            <a:extLst>
              <a:ext uri="{BEBA8EAE-BF5A-486C-A8C5-ECC9F3942E4B}">
                <a14:imgProps xmlns:a14="http://schemas.microsoft.com/office/drawing/2010/main">
                  <a14:imgLayer r:embed="rId6">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4" name="Slide Number Placeholder 43">
            <a:extLst>
              <a:ext uri="{FF2B5EF4-FFF2-40B4-BE49-F238E27FC236}">
                <a16:creationId xmlns:a16="http://schemas.microsoft.com/office/drawing/2014/main" id="{0E8594A5-1890-2A9F-C73D-652E25E1E2C7}"/>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11</a:t>
            </a:fld>
            <a:endParaRPr lang="en-US" sz="700" dirty="0"/>
          </a:p>
        </p:txBody>
      </p:sp>
      <p:sp>
        <p:nvSpPr>
          <p:cNvPr id="5" name="TextBox 4">
            <a:extLst>
              <a:ext uri="{FF2B5EF4-FFF2-40B4-BE49-F238E27FC236}">
                <a16:creationId xmlns:a16="http://schemas.microsoft.com/office/drawing/2014/main" id="{04F9A90C-EAE0-6FBF-896D-9B1C22A78025}"/>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F8E649F5-8498-6D63-2953-4A18B5FFABC8}"/>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2117855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A8DEC-655F-CB48-AD39-FE538852D3BC}"/>
              </a:ext>
            </a:extLst>
          </p:cNvPr>
          <p:cNvSpPr>
            <a:spLocks noGrp="1"/>
          </p:cNvSpPr>
          <p:nvPr>
            <p:ph type="title"/>
          </p:nvPr>
        </p:nvSpPr>
        <p:spPr>
          <a:xfrm>
            <a:off x="322613" y="326913"/>
            <a:ext cx="8485200" cy="561185"/>
          </a:xfrm>
        </p:spPr>
        <p:txBody>
          <a:bodyPr anchor="ctr"/>
          <a:lstStyle/>
          <a:p>
            <a:r>
              <a:rPr lang="en-US" dirty="0">
                <a:latin typeface="+mn-lt"/>
              </a:rPr>
              <a:t>Gastrointestinal Manifestations (2) -IOPD</a:t>
            </a:r>
          </a:p>
        </p:txBody>
      </p:sp>
      <p:pic>
        <p:nvPicPr>
          <p:cNvPr id="6" name="Picture 5">
            <a:extLst>
              <a:ext uri="{FF2B5EF4-FFF2-40B4-BE49-F238E27FC236}">
                <a16:creationId xmlns:a16="http://schemas.microsoft.com/office/drawing/2014/main" id="{E45A7982-B8D5-D846-A6E3-96C270628AD9}"/>
              </a:ext>
            </a:extLst>
          </p:cNvPr>
          <p:cNvPicPr>
            <a:picLocks noChangeAspect="1"/>
          </p:cNvPicPr>
          <p:nvPr/>
        </p:nvPicPr>
        <p:blipFill rotWithShape="1">
          <a:blip r:embed="rId3">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Lst>
          </a:blip>
          <a:srcRect l="14821" t="12182" r="7334" b="6285"/>
          <a:stretch/>
        </p:blipFill>
        <p:spPr>
          <a:xfrm>
            <a:off x="7859887" y="330757"/>
            <a:ext cx="563468" cy="553499"/>
          </a:xfrm>
          <a:prstGeom prst="rect">
            <a:avLst/>
          </a:prstGeom>
          <a:solidFill>
            <a:schemeClr val="bg1"/>
          </a:solidFill>
        </p:spPr>
      </p:pic>
      <p:sp>
        <p:nvSpPr>
          <p:cNvPr id="8" name="Rounded Rectangle 7">
            <a:extLst>
              <a:ext uri="{FF2B5EF4-FFF2-40B4-BE49-F238E27FC236}">
                <a16:creationId xmlns:a16="http://schemas.microsoft.com/office/drawing/2014/main" id="{A784A531-F16C-FB45-99B0-8AF0CAEE959C}"/>
              </a:ext>
            </a:extLst>
          </p:cNvPr>
          <p:cNvSpPr/>
          <p:nvPr/>
        </p:nvSpPr>
        <p:spPr>
          <a:xfrm>
            <a:off x="919877" y="1651345"/>
            <a:ext cx="2162414" cy="2451299"/>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Patients with </a:t>
            </a:r>
            <a:r>
              <a:rPr kumimoji="0" lang="en-GB" sz="120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200" b="0" i="0" u="none" strike="noStrike" kern="1200" cap="none" spc="0" normalizeH="0" baseline="0" noProof="0" dirty="0">
                <a:ln>
                  <a:noFill/>
                </a:ln>
                <a:solidFill>
                  <a:prstClr val="white"/>
                </a:solidFill>
                <a:effectLst/>
                <a:uLnTx/>
                <a:uFillTx/>
                <a:latin typeface="Verdana"/>
                <a:ea typeface="+mn-ea"/>
                <a:cs typeface="+mn-cs"/>
              </a:rPr>
              <a:t> disease have progressive facial muscle weakness often with open mouth posture, ptosis, and tongue protrusion. </a:t>
            </a: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Rounded Rectangle 10">
            <a:extLst>
              <a:ext uri="{FF2B5EF4-FFF2-40B4-BE49-F238E27FC236}">
                <a16:creationId xmlns:a16="http://schemas.microsoft.com/office/drawing/2014/main" id="{AE0F9D4F-633A-A145-AB46-CBE3741551F2}"/>
              </a:ext>
            </a:extLst>
          </p:cNvPr>
          <p:cNvSpPr/>
          <p:nvPr/>
        </p:nvSpPr>
        <p:spPr>
          <a:xfrm>
            <a:off x="3194685" y="1651345"/>
            <a:ext cx="2859407" cy="2451299"/>
          </a:xfrm>
          <a:prstGeom prst="roundRect">
            <a:avLst>
              <a:gd name="adj" fmla="val 3651"/>
            </a:avLst>
          </a:prstGeom>
          <a:noFill/>
          <a:ln w="55000" cap="flat" cmpd="thickThin" algn="ctr">
            <a:solidFill>
              <a:schemeClr val="accent1">
                <a:lumMod val="50000"/>
              </a:schemeClr>
            </a:solid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21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Verdana"/>
                <a:ea typeface="+mn-ea"/>
                <a:cs typeface="+mn-cs"/>
              </a:rPr>
              <a:t>Clinical manifestations include: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Inability to clear food from the mouth, food becoming “stuck”</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Jaw fatigue with certain food textures (meat, etc) </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Inability to clear secretions; drooling</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a:ln>
                  <a:noFill/>
                </a:ln>
                <a:solidFill>
                  <a:prstClr val="black"/>
                </a:solidFill>
                <a:effectLst/>
                <a:uLnTx/>
                <a:uFillTx/>
                <a:latin typeface="Verdana"/>
                <a:ea typeface="+mn-ea"/>
                <a:cs typeface="+mn-cs"/>
              </a:rPr>
              <a:t>Increased risk for aspiration</a:t>
            </a:r>
            <a:endParaRPr kumimoji="0" lang="en-GB" sz="1200" b="0" i="0" u="none" strike="noStrike" kern="1200" cap="none" spc="0" normalizeH="0" baseline="0" noProof="0">
              <a:ln>
                <a:noFill/>
              </a:ln>
              <a:solidFill>
                <a:prstClr val="black"/>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00000"/>
              <a:buFont typeface="System Font"/>
              <a:buChar char="●"/>
              <a:tabLst/>
              <a:defRPr/>
            </a:pPr>
            <a:endParaRPr kumimoji="0" lang="en-GB" sz="1125" b="0" i="0" u="none" strike="noStrike" kern="1200" cap="none" spc="0" normalizeH="0" baseline="0" noProof="0">
              <a:ln>
                <a:noFill/>
              </a:ln>
              <a:solidFill>
                <a:prstClr val="black"/>
              </a:solidFill>
              <a:effectLst/>
              <a:uLnTx/>
              <a:uFillTx/>
              <a:latin typeface="Verdana"/>
              <a:ea typeface="+mn-ea"/>
              <a:cs typeface="+mn-cs"/>
            </a:endParaRPr>
          </a:p>
          <a:p>
            <a:pPr marL="27000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p:txBody>
      </p:sp>
      <p:sp>
        <p:nvSpPr>
          <p:cNvPr id="12" name="Rounded Rectangle 11">
            <a:extLst>
              <a:ext uri="{FF2B5EF4-FFF2-40B4-BE49-F238E27FC236}">
                <a16:creationId xmlns:a16="http://schemas.microsoft.com/office/drawing/2014/main" id="{4CDF5710-CAE4-A643-8490-14B3BC771A8F}"/>
              </a:ext>
            </a:extLst>
          </p:cNvPr>
          <p:cNvSpPr/>
          <p:nvPr/>
        </p:nvSpPr>
        <p:spPr>
          <a:xfrm>
            <a:off x="6156616" y="1651345"/>
            <a:ext cx="2053934" cy="2451299"/>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27000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Patients with </a:t>
            </a:r>
            <a:r>
              <a:rPr kumimoji="0" lang="en-GB" sz="120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200" b="0" i="0" u="none" strike="noStrike" kern="1200" cap="none" spc="0" normalizeH="0" baseline="0" noProof="0" dirty="0">
                <a:ln>
                  <a:noFill/>
                </a:ln>
                <a:solidFill>
                  <a:prstClr val="white"/>
                </a:solidFill>
                <a:effectLst/>
                <a:uLnTx/>
                <a:uFillTx/>
                <a:latin typeface="Verdana"/>
                <a:ea typeface="+mn-ea"/>
                <a:cs typeface="+mn-cs"/>
              </a:rPr>
              <a:t> disease often demonstrate </a:t>
            </a:r>
            <a:r>
              <a:rPr kumimoji="0" lang="en-GB" sz="1200" b="0" i="0" u="none" strike="noStrike" kern="1200" cap="none" spc="0" normalizeH="0" baseline="0" noProof="0" dirty="0" err="1">
                <a:ln>
                  <a:noFill/>
                </a:ln>
                <a:solidFill>
                  <a:prstClr val="white"/>
                </a:solidFill>
                <a:effectLst/>
                <a:uLnTx/>
                <a:uFillTx/>
                <a:latin typeface="Verdana"/>
                <a:ea typeface="+mn-ea"/>
                <a:cs typeface="+mn-cs"/>
              </a:rPr>
              <a:t>hypernasal</a:t>
            </a:r>
            <a:r>
              <a:rPr kumimoji="0" lang="en-GB" sz="1200" b="0" i="0" u="none" strike="noStrike" kern="1200" cap="none" spc="0" normalizeH="0" baseline="0" noProof="0" dirty="0">
                <a:ln>
                  <a:noFill/>
                </a:ln>
                <a:solidFill>
                  <a:prstClr val="white"/>
                </a:solidFill>
                <a:effectLst/>
                <a:uLnTx/>
                <a:uFillTx/>
                <a:latin typeface="Verdana"/>
                <a:ea typeface="+mn-ea"/>
                <a:cs typeface="+mn-cs"/>
              </a:rPr>
              <a:t> speech with limited intelligibility </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p:txBody>
      </p:sp>
      <p:sp>
        <p:nvSpPr>
          <p:cNvPr id="3" name="TextBox 2">
            <a:extLst>
              <a:ext uri="{FF2B5EF4-FFF2-40B4-BE49-F238E27FC236}">
                <a16:creationId xmlns:a16="http://schemas.microsoft.com/office/drawing/2014/main" id="{336B045D-FA85-4013-AD83-2367418C6F8E}"/>
              </a:ext>
            </a:extLst>
          </p:cNvPr>
          <p:cNvSpPr txBox="1"/>
          <p:nvPr/>
        </p:nvSpPr>
        <p:spPr>
          <a:xfrm>
            <a:off x="919877" y="1164095"/>
            <a:ext cx="729067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Verdana"/>
                <a:ea typeface="+mn-ea"/>
                <a:cs typeface="+mn-cs"/>
              </a:rPr>
              <a:t>As patients with IOPD age, speech and swallow involvement evolves; particularly with food introduction and language development. </a:t>
            </a:r>
          </a:p>
        </p:txBody>
      </p:sp>
      <p:sp>
        <p:nvSpPr>
          <p:cNvPr id="4" name="TextBox 3">
            <a:extLst>
              <a:ext uri="{FF2B5EF4-FFF2-40B4-BE49-F238E27FC236}">
                <a16:creationId xmlns:a16="http://schemas.microsoft.com/office/drawing/2014/main" id="{ACC6EE76-22E9-4F54-A3CC-A19DD7E35495}"/>
              </a:ext>
            </a:extLst>
          </p:cNvPr>
          <p:cNvSpPr txBox="1"/>
          <p:nvPr/>
        </p:nvSpPr>
        <p:spPr>
          <a:xfrm>
            <a:off x="919877" y="4232872"/>
            <a:ext cx="2743200"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Kishnani PS, et al. Genet Med 2006;8(5):267–288.</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IOPD, infantile-onset Pompe disease</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mn-cs"/>
            </a:endParaRPr>
          </a:p>
        </p:txBody>
      </p:sp>
      <p:pic>
        <p:nvPicPr>
          <p:cNvPr id="15" name="Picture 14" descr="A picture containing drawing, person&#10;&#10;Description automatically generated">
            <a:extLst>
              <a:ext uri="{FF2B5EF4-FFF2-40B4-BE49-F238E27FC236}">
                <a16:creationId xmlns:a16="http://schemas.microsoft.com/office/drawing/2014/main" id="{267C05E9-6646-4988-9E4B-07CC97418833}"/>
              </a:ext>
            </a:extLst>
          </p:cNvPr>
          <p:cNvPicPr>
            <a:picLocks noChangeAspect="1"/>
          </p:cNvPicPr>
          <p:nvPr/>
        </p:nvPicPr>
        <p:blipFill>
          <a:blip r:embed="rId5" cstate="screen">
            <a:duotone>
              <a:prstClr val="black"/>
              <a:schemeClr val="accent1">
                <a:lumMod val="75000"/>
                <a:tint val="45000"/>
                <a:satMod val="400000"/>
              </a:schemeClr>
            </a:duotone>
            <a:extLst>
              <a:ext uri="{BEBA8EAE-BF5A-486C-A8C5-ECC9F3942E4B}">
                <a14:imgProps xmlns:a14="http://schemas.microsoft.com/office/drawing/2010/main">
                  <a14:imgLayer r:embed="rId6">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5" name="Slide Number Placeholder 43">
            <a:extLst>
              <a:ext uri="{FF2B5EF4-FFF2-40B4-BE49-F238E27FC236}">
                <a16:creationId xmlns:a16="http://schemas.microsoft.com/office/drawing/2014/main" id="{D3C3D8C7-A3D1-22DF-A223-8FB1D28E76F8}"/>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12</a:t>
            </a:fld>
            <a:endParaRPr lang="en-US" sz="700" dirty="0"/>
          </a:p>
        </p:txBody>
      </p:sp>
      <p:sp>
        <p:nvSpPr>
          <p:cNvPr id="7" name="TextBox 6">
            <a:extLst>
              <a:ext uri="{FF2B5EF4-FFF2-40B4-BE49-F238E27FC236}">
                <a16:creationId xmlns:a16="http://schemas.microsoft.com/office/drawing/2014/main" id="{2A8725E1-5F2D-3C8F-4059-303E58312A7A}"/>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9" name="Footer Placeholder 1">
            <a:extLst>
              <a:ext uri="{FF2B5EF4-FFF2-40B4-BE49-F238E27FC236}">
                <a16:creationId xmlns:a16="http://schemas.microsoft.com/office/drawing/2014/main" id="{D486F9B1-5024-2C12-1B0A-E15A44B22C00}"/>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1792180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85EA134-315B-419C-92FC-4E8CBE61CE5C}"/>
              </a:ext>
            </a:extLst>
          </p:cNvPr>
          <p:cNvSpPr/>
          <p:nvPr/>
        </p:nvSpPr>
        <p:spPr>
          <a:xfrm>
            <a:off x="782886" y="776689"/>
            <a:ext cx="7886700" cy="3282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sp>
        <p:nvSpPr>
          <p:cNvPr id="6" name="Rectangle 2">
            <a:extLst>
              <a:ext uri="{FF2B5EF4-FFF2-40B4-BE49-F238E27FC236}">
                <a16:creationId xmlns:a16="http://schemas.microsoft.com/office/drawing/2014/main" id="{B20B239E-3305-4212-B8CA-484676D93425}"/>
              </a:ext>
            </a:extLst>
          </p:cNvPr>
          <p:cNvSpPr txBox="1">
            <a:spLocks noChangeArrowheads="1"/>
          </p:cNvSpPr>
          <p:nvPr/>
        </p:nvSpPr>
        <p:spPr>
          <a:xfrm>
            <a:off x="685800" y="1427950"/>
            <a:ext cx="7772400" cy="2547156"/>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rgbClr val="4472C4"/>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fr-FR" sz="2800" b="0" i="0" u="none" strike="noStrike" kern="1200" cap="none" spc="0" normalizeH="0" baseline="0" noProof="0">
                <a:ln>
                  <a:noFill/>
                </a:ln>
                <a:solidFill>
                  <a:prstClr val="white"/>
                </a:solidFill>
                <a:effectLst/>
                <a:uLnTx/>
                <a:uFillTx/>
                <a:latin typeface="Verdana"/>
                <a:ea typeface="+mj-ea"/>
                <a:cs typeface="+mj-cs"/>
              </a:rPr>
              <a:t>Late-Onset Pompe Disease (LOPD):</a:t>
            </a:r>
            <a:br>
              <a:rPr kumimoji="0" lang="en-US" altLang="fr-FR" sz="2800" b="0" i="0" u="none" strike="noStrike" kern="1200" cap="none" spc="0" normalizeH="0" baseline="0" noProof="0">
                <a:ln>
                  <a:noFill/>
                </a:ln>
                <a:solidFill>
                  <a:prstClr val="white"/>
                </a:solidFill>
                <a:effectLst/>
                <a:uLnTx/>
                <a:uFillTx/>
                <a:latin typeface="Verdana"/>
                <a:ea typeface="+mj-ea"/>
                <a:cs typeface="+mj-cs"/>
              </a:rPr>
            </a:br>
            <a:r>
              <a:rPr kumimoji="0" lang="en-GB" altLang="fr-FR" sz="2800" b="0" i="0" u="none" strike="noStrike" kern="1200" cap="none" spc="0" normalizeH="0" baseline="0" noProof="0">
                <a:ln>
                  <a:noFill/>
                </a:ln>
                <a:solidFill>
                  <a:prstClr val="white"/>
                </a:solidFill>
                <a:effectLst/>
                <a:uLnTx/>
                <a:uFillTx/>
                <a:latin typeface="Verdana"/>
                <a:ea typeface="+mj-ea"/>
                <a:cs typeface="+mj-cs"/>
              </a:rPr>
              <a:t>Patient Presentation</a:t>
            </a:r>
            <a:endParaRPr kumimoji="0" lang="en-US" altLang="fr-FR" sz="2800" b="0" i="0" u="none" strike="noStrike" kern="1200" cap="none" spc="0" normalizeH="0" baseline="0" noProof="0">
              <a:ln>
                <a:noFill/>
              </a:ln>
              <a:solidFill>
                <a:prstClr val="white"/>
              </a:solidFill>
              <a:effectLst/>
              <a:uLnTx/>
              <a:uFillTx/>
              <a:latin typeface="Verdana"/>
              <a:ea typeface="+mj-ea"/>
              <a:cs typeface="+mj-cs"/>
            </a:endParaRPr>
          </a:p>
        </p:txBody>
      </p:sp>
      <p:sp>
        <p:nvSpPr>
          <p:cNvPr id="2" name="Slide Number Placeholder 43">
            <a:extLst>
              <a:ext uri="{FF2B5EF4-FFF2-40B4-BE49-F238E27FC236}">
                <a16:creationId xmlns:a16="http://schemas.microsoft.com/office/drawing/2014/main" id="{6F712072-A5D9-BC21-9F59-8A5E84E6335D}"/>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13</a:t>
            </a:fld>
            <a:endParaRPr lang="en-US" sz="700" dirty="0"/>
          </a:p>
        </p:txBody>
      </p:sp>
      <p:sp>
        <p:nvSpPr>
          <p:cNvPr id="3" name="TextBox 2">
            <a:extLst>
              <a:ext uri="{FF2B5EF4-FFF2-40B4-BE49-F238E27FC236}">
                <a16:creationId xmlns:a16="http://schemas.microsoft.com/office/drawing/2014/main" id="{4A39E8BD-5CC3-9924-C442-FC488A137969}"/>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4" name="Footer Placeholder 1">
            <a:extLst>
              <a:ext uri="{FF2B5EF4-FFF2-40B4-BE49-F238E27FC236}">
                <a16:creationId xmlns:a16="http://schemas.microsoft.com/office/drawing/2014/main" id="{6B45C1F6-8A59-79E9-BE91-1A507A94CAB4}"/>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2018454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F714C889-0A01-4B2F-84A9-05FD9F3C40CA}"/>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7" name="Object 6" hidden="1">
                        <a:extLst>
                          <a:ext uri="{FF2B5EF4-FFF2-40B4-BE49-F238E27FC236}">
                            <a16:creationId xmlns:a16="http://schemas.microsoft.com/office/drawing/2014/main" id="{F714C889-0A01-4B2F-84A9-05FD9F3C40CA}"/>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35" name="Text Placeholder 34">
            <a:extLst>
              <a:ext uri="{FF2B5EF4-FFF2-40B4-BE49-F238E27FC236}">
                <a16:creationId xmlns:a16="http://schemas.microsoft.com/office/drawing/2014/main" id="{E5726B1E-2284-294D-92BE-7BEB352CBEE2}"/>
              </a:ext>
            </a:extLst>
          </p:cNvPr>
          <p:cNvSpPr>
            <a:spLocks noGrp="1"/>
          </p:cNvSpPr>
          <p:nvPr>
            <p:ph type="body" sz="quarter" idx="21"/>
          </p:nvPr>
        </p:nvSpPr>
        <p:spPr/>
        <p:txBody>
          <a:bodyPr/>
          <a:lstStyle/>
          <a:p>
            <a:r>
              <a:rPr lang="en-US" dirty="0"/>
              <a:t> </a:t>
            </a:r>
          </a:p>
        </p:txBody>
      </p:sp>
      <p:sp>
        <p:nvSpPr>
          <p:cNvPr id="6" name="Title 5">
            <a:extLst>
              <a:ext uri="{FF2B5EF4-FFF2-40B4-BE49-F238E27FC236}">
                <a16:creationId xmlns:a16="http://schemas.microsoft.com/office/drawing/2014/main" id="{223A1AD3-E741-485F-80C5-6B23AC1C2164}"/>
              </a:ext>
            </a:extLst>
          </p:cNvPr>
          <p:cNvSpPr>
            <a:spLocks noGrp="1"/>
          </p:cNvSpPr>
          <p:nvPr>
            <p:ph type="title"/>
          </p:nvPr>
        </p:nvSpPr>
        <p:spPr>
          <a:xfrm>
            <a:off x="351517" y="294094"/>
            <a:ext cx="8485200" cy="561185"/>
          </a:xfrm>
        </p:spPr>
        <p:txBody>
          <a:bodyPr vert="horz"/>
          <a:lstStyle/>
          <a:p>
            <a:r>
              <a:rPr lang="en-US" dirty="0"/>
              <a:t>Signs and Symptoms of Late-Onset Pompe Disease Affect Multiple Organ Systems</a:t>
            </a:r>
          </a:p>
        </p:txBody>
      </p:sp>
      <p:sp>
        <p:nvSpPr>
          <p:cNvPr id="36" name="Text Placeholder 35">
            <a:extLst>
              <a:ext uri="{FF2B5EF4-FFF2-40B4-BE49-F238E27FC236}">
                <a16:creationId xmlns:a16="http://schemas.microsoft.com/office/drawing/2014/main" id="{C2225F18-F566-9A83-56D9-B7DB4C513702}"/>
              </a:ext>
            </a:extLst>
          </p:cNvPr>
          <p:cNvSpPr>
            <a:spLocks noGrp="1"/>
          </p:cNvSpPr>
          <p:nvPr>
            <p:ph type="body" sz="quarter" idx="23"/>
          </p:nvPr>
        </p:nvSpPr>
        <p:spPr/>
        <p:txBody>
          <a:bodyPr/>
          <a:lstStyle/>
          <a:p>
            <a:r>
              <a:rPr lang="en-US" dirty="0"/>
              <a:t>1. Van der Ploeg et al. Lancet. 2008;372(9646):1342–1353; 2. Cupler et al. Muscle Nerve 2012;45(3):319–333; 3. Alejaldre et al. Neuromuscul Disord 2012;22 Suppl 2; S148–S154; 4. Hobson-Webb et al. Clin Neurophysiol 2011;122:2312-2317; 5. Soliman et al J Intern Med 2008;264:333-339; 6. van der Beek et al. J Neurol Sci 2008;75:46-50; 7. Hobson-Webb et al. Neuromuscul Disord 2013;23(4):319-323.</a:t>
            </a:r>
          </a:p>
        </p:txBody>
      </p:sp>
      <p:pic>
        <p:nvPicPr>
          <p:cNvPr id="38" name="Picture 37">
            <a:extLst>
              <a:ext uri="{FF2B5EF4-FFF2-40B4-BE49-F238E27FC236}">
                <a16:creationId xmlns:a16="http://schemas.microsoft.com/office/drawing/2014/main" id="{B00869F1-CF28-3227-1E55-4350C2CA435B}"/>
              </a:ext>
            </a:extLst>
          </p:cNvPr>
          <p:cNvPicPr>
            <a:picLocks noChangeAspect="1"/>
          </p:cNvPicPr>
          <p:nvPr/>
        </p:nvPicPr>
        <p:blipFill rotWithShape="1">
          <a:blip r:embed="rId7" cstate="email">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25000"/>
                    </a14:imgEffect>
                    <a14:imgEffect>
                      <a14:saturation sat="0"/>
                    </a14:imgEffect>
                    <a14:imgEffect>
                      <a14:brightnessContrast contrast="-20000"/>
                    </a14:imgEffect>
                  </a14:imgLayer>
                </a14:imgProps>
              </a:ext>
              <a:ext uri="{28A0092B-C50C-407E-A947-70E740481C1C}">
                <a14:useLocalDpi xmlns:a14="http://schemas.microsoft.com/office/drawing/2010/main" val="0"/>
              </a:ext>
            </a:extLst>
          </a:blip>
          <a:srcRect/>
          <a:stretch/>
        </p:blipFill>
        <p:spPr>
          <a:xfrm>
            <a:off x="8152715" y="2142226"/>
            <a:ext cx="631392" cy="1907955"/>
          </a:xfrm>
          <a:prstGeom prst="rect">
            <a:avLst/>
          </a:prstGeom>
        </p:spPr>
      </p:pic>
      <p:pic>
        <p:nvPicPr>
          <p:cNvPr id="40" name="Picture 39">
            <a:extLst>
              <a:ext uri="{FF2B5EF4-FFF2-40B4-BE49-F238E27FC236}">
                <a16:creationId xmlns:a16="http://schemas.microsoft.com/office/drawing/2014/main" id="{E1EA3CD8-84FE-6592-DEAB-991DA296685A}"/>
              </a:ext>
            </a:extLst>
          </p:cNvPr>
          <p:cNvPicPr>
            <a:picLocks noChangeAspect="1"/>
          </p:cNvPicPr>
          <p:nvPr/>
        </p:nvPicPr>
        <p:blipFill rotWithShape="1">
          <a:blip r:embed="rId9" cstate="email">
            <a:clrChange>
              <a:clrFrom>
                <a:srgbClr val="FFFFFF"/>
              </a:clrFrom>
              <a:clrTo>
                <a:srgbClr val="FFFFFF">
                  <a:alpha val="0"/>
                </a:srgbClr>
              </a:clrTo>
            </a:clrChange>
            <a:extLst>
              <a:ext uri="{BEBA8EAE-BF5A-486C-A8C5-ECC9F3942E4B}">
                <a14:imgProps xmlns:a14="http://schemas.microsoft.com/office/drawing/2010/main">
                  <a14:imgLayer r:embed="rId10">
                    <a14:imgEffect>
                      <a14:sharpenSoften amount="25000"/>
                    </a14:imgEffect>
                    <a14:imgEffect>
                      <a14:saturation sat="0"/>
                    </a14:imgEffect>
                    <a14:imgEffect>
                      <a14:brightnessContrast contrast="-20000"/>
                    </a14:imgEffect>
                  </a14:imgLayer>
                </a14:imgProps>
              </a:ext>
              <a:ext uri="{28A0092B-C50C-407E-A947-70E740481C1C}">
                <a14:useLocalDpi xmlns:a14="http://schemas.microsoft.com/office/drawing/2010/main" val="0"/>
              </a:ext>
            </a:extLst>
          </a:blip>
          <a:srcRect/>
          <a:stretch/>
        </p:blipFill>
        <p:spPr>
          <a:xfrm>
            <a:off x="7256580" y="1290353"/>
            <a:ext cx="963373" cy="2766016"/>
          </a:xfrm>
          <a:prstGeom prst="rect">
            <a:avLst/>
          </a:prstGeom>
        </p:spPr>
      </p:pic>
      <p:sp>
        <p:nvSpPr>
          <p:cNvPr id="92" name="Text Box 14">
            <a:extLst>
              <a:ext uri="{FF2B5EF4-FFF2-40B4-BE49-F238E27FC236}">
                <a16:creationId xmlns:a16="http://schemas.microsoft.com/office/drawing/2014/main" id="{B5BDFD80-FD63-41D3-763A-14C8ECF9ACD9}"/>
              </a:ext>
            </a:extLst>
          </p:cNvPr>
          <p:cNvSpPr txBox="1">
            <a:spLocks noChangeArrowheads="1"/>
          </p:cNvSpPr>
          <p:nvPr/>
        </p:nvSpPr>
        <p:spPr bwMode="auto">
          <a:xfrm>
            <a:off x="1183768" y="1091197"/>
            <a:ext cx="5605652" cy="1042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numCol="3" spcCol="182880">
            <a:no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spcAft>
                <a:spcPts val="100"/>
              </a:spcAft>
            </a:pPr>
            <a:r>
              <a:rPr lang="en-US" altLang="en-US" sz="1000" b="1" dirty="0">
                <a:latin typeface="+mj-lt"/>
              </a:rPr>
              <a:t>Musculoskeletal </a:t>
            </a:r>
            <a:r>
              <a:rPr lang="en-US" altLang="en-US" sz="1000" b="1" baseline="30000" dirty="0">
                <a:latin typeface="+mj-lt"/>
              </a:rPr>
              <a:t>2–4</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Proximal muscle weakness</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Muscle pain</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Frequent falls</a:t>
            </a: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Gait abnormalities</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EMG abnormalities</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Elevated CK</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MRI changes</a:t>
            </a:r>
          </a:p>
          <a:p>
            <a:pPr marL="0" lvl="1" indent="0" defTabSz="685800">
              <a:buClr>
                <a:schemeClr val="accent2"/>
              </a:buClr>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1"/>
              </a:buClr>
              <a:buSzPct val="180000"/>
              <a:buFont typeface="Verdana" panose="020B0604030504040204" pitchFamily="34" charset="0"/>
              <a:buChar char="•"/>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Scoliosis/</a:t>
            </a:r>
            <a:br>
              <a:rPr lang="en-US" altLang="en-US" sz="1000" dirty="0">
                <a:latin typeface="Verdana" panose="020B0604030504040204" pitchFamily="34" charset="0"/>
                <a:ea typeface="Verdana" panose="020B0604030504040204" pitchFamily="34" charset="0"/>
              </a:rPr>
            </a:br>
            <a:r>
              <a:rPr lang="en-US" altLang="en-US" sz="1000" dirty="0">
                <a:latin typeface="Verdana" panose="020B0604030504040204" pitchFamily="34" charset="0"/>
                <a:ea typeface="Verdana" panose="020B0604030504040204" pitchFamily="34" charset="0"/>
              </a:rPr>
              <a:t>scapular winging</a:t>
            </a:r>
          </a:p>
          <a:p>
            <a:pPr marL="226800" lvl="1" indent="-226800" defTabSz="685800">
              <a:buClr>
                <a:schemeClr val="accent1"/>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Ptosis</a:t>
            </a:r>
          </a:p>
          <a:p>
            <a:pPr marL="0" indent="0">
              <a:buClr>
                <a:srgbClr val="095AA6"/>
              </a:buClr>
            </a:pPr>
            <a:endParaRPr lang="en-US" altLang="en-US" sz="1000" dirty="0">
              <a:latin typeface="+mj-lt"/>
            </a:endParaRPr>
          </a:p>
          <a:p>
            <a:endParaRPr lang="en-US" altLang="en-US" sz="1000" b="1" dirty="0">
              <a:latin typeface="+mj-lt"/>
            </a:endParaRPr>
          </a:p>
          <a:p>
            <a:pPr eaLnBrk="1" hangingPunct="1">
              <a:buClr>
                <a:srgbClr val="62AC1E"/>
              </a:buClr>
              <a:buFontTx/>
              <a:buChar char="•"/>
            </a:pPr>
            <a:endParaRPr lang="en-US" altLang="en-US" sz="1000" dirty="0">
              <a:latin typeface="+mj-lt"/>
            </a:endParaRPr>
          </a:p>
        </p:txBody>
      </p:sp>
      <p:grpSp>
        <p:nvGrpSpPr>
          <p:cNvPr id="110" name="Group 109">
            <a:extLst>
              <a:ext uri="{FF2B5EF4-FFF2-40B4-BE49-F238E27FC236}">
                <a16:creationId xmlns:a16="http://schemas.microsoft.com/office/drawing/2014/main" id="{067EE97F-1DB7-8012-95DD-5F6E4198A026}"/>
              </a:ext>
            </a:extLst>
          </p:cNvPr>
          <p:cNvGrpSpPr/>
          <p:nvPr/>
        </p:nvGrpSpPr>
        <p:grpSpPr>
          <a:xfrm>
            <a:off x="373381" y="1972817"/>
            <a:ext cx="679045" cy="679045"/>
            <a:chOff x="373381" y="1972817"/>
            <a:chExt cx="679045" cy="679045"/>
          </a:xfrm>
        </p:grpSpPr>
        <p:sp>
          <p:nvSpPr>
            <p:cNvPr id="83" name="Oval 82">
              <a:extLst>
                <a:ext uri="{FF2B5EF4-FFF2-40B4-BE49-F238E27FC236}">
                  <a16:creationId xmlns:a16="http://schemas.microsoft.com/office/drawing/2014/main" id="{A2FD51FF-3F13-BA6B-65EF-E23B9E4159CC}"/>
                </a:ext>
              </a:extLst>
            </p:cNvPr>
            <p:cNvSpPr/>
            <p:nvPr/>
          </p:nvSpPr>
          <p:spPr>
            <a:xfrm>
              <a:off x="373381" y="1972817"/>
              <a:ext cx="679045" cy="679045"/>
            </a:xfrm>
            <a:prstGeom prst="ellipse">
              <a:avLst/>
            </a:prstGeom>
            <a:solidFill>
              <a:schemeClr val="bg1"/>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pic>
          <p:nvPicPr>
            <p:cNvPr id="91" name="Picture 90" descr="A picture containing text&#10;&#10;Description automatically generated">
              <a:extLst>
                <a:ext uri="{FF2B5EF4-FFF2-40B4-BE49-F238E27FC236}">
                  <a16:creationId xmlns:a16="http://schemas.microsoft.com/office/drawing/2014/main" id="{583F8D6D-0FDF-4805-5BDE-98BAF22B4CEE}"/>
                </a:ext>
              </a:extLst>
            </p:cNvPr>
            <p:cNvPicPr>
              <a:picLocks noChangeAspect="1"/>
            </p:cNvPicPr>
            <p:nvPr/>
          </p:nvPicPr>
          <p:blipFill>
            <a:blip r:embed="rId12" cstate="email">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42846" y="2020177"/>
              <a:ext cx="521353" cy="512043"/>
            </a:xfrm>
            <a:prstGeom prst="rect">
              <a:avLst/>
            </a:prstGeom>
          </p:spPr>
        </p:pic>
      </p:grpSp>
      <p:grpSp>
        <p:nvGrpSpPr>
          <p:cNvPr id="109" name="Group 108">
            <a:extLst>
              <a:ext uri="{FF2B5EF4-FFF2-40B4-BE49-F238E27FC236}">
                <a16:creationId xmlns:a16="http://schemas.microsoft.com/office/drawing/2014/main" id="{43459272-BEFB-759F-BD4C-2D5E54466A2E}"/>
              </a:ext>
            </a:extLst>
          </p:cNvPr>
          <p:cNvGrpSpPr/>
          <p:nvPr/>
        </p:nvGrpSpPr>
        <p:grpSpPr>
          <a:xfrm>
            <a:off x="373381" y="1176683"/>
            <a:ext cx="679045" cy="679045"/>
            <a:chOff x="373381" y="1176683"/>
            <a:chExt cx="679045" cy="679045"/>
          </a:xfrm>
        </p:grpSpPr>
        <p:sp>
          <p:nvSpPr>
            <p:cNvPr id="81" name="Oval 80">
              <a:extLst>
                <a:ext uri="{FF2B5EF4-FFF2-40B4-BE49-F238E27FC236}">
                  <a16:creationId xmlns:a16="http://schemas.microsoft.com/office/drawing/2014/main" id="{E5D25E39-6093-9B61-FDAB-C26CDB3A4F8C}"/>
                </a:ext>
              </a:extLst>
            </p:cNvPr>
            <p:cNvSpPr/>
            <p:nvPr/>
          </p:nvSpPr>
          <p:spPr>
            <a:xfrm>
              <a:off x="373381" y="1176683"/>
              <a:ext cx="679045" cy="679045"/>
            </a:xfrm>
            <a:prstGeom prst="ellipse">
              <a:avLst/>
            </a:prstGeom>
            <a:solidFill>
              <a:schemeClr val="bg1"/>
            </a:solid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pic>
          <p:nvPicPr>
            <p:cNvPr id="82" name="Picture 81">
              <a:extLst>
                <a:ext uri="{FF2B5EF4-FFF2-40B4-BE49-F238E27FC236}">
                  <a16:creationId xmlns:a16="http://schemas.microsoft.com/office/drawing/2014/main" id="{D43885D8-53AB-CEC4-CA96-7734B3DA936B}"/>
                </a:ext>
              </a:extLst>
            </p:cNvPr>
            <p:cNvPicPr>
              <a:picLocks noChangeAspect="1"/>
            </p:cNvPicPr>
            <p:nvPr/>
          </p:nvPicPr>
          <p:blipFill rotWithShape="1">
            <a:blip r:embed="rId13" cstate="email">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rcRect t="17779" b="11693"/>
            <a:stretch/>
          </p:blipFill>
          <p:spPr>
            <a:xfrm>
              <a:off x="439569" y="1337939"/>
              <a:ext cx="506272" cy="377512"/>
            </a:xfrm>
            <a:prstGeom prst="rect">
              <a:avLst/>
            </a:prstGeom>
          </p:spPr>
        </p:pic>
      </p:grpSp>
      <p:grpSp>
        <p:nvGrpSpPr>
          <p:cNvPr id="111" name="Group 110">
            <a:extLst>
              <a:ext uri="{FF2B5EF4-FFF2-40B4-BE49-F238E27FC236}">
                <a16:creationId xmlns:a16="http://schemas.microsoft.com/office/drawing/2014/main" id="{A10D742F-425C-FC1C-66FC-A588726D3B5B}"/>
              </a:ext>
            </a:extLst>
          </p:cNvPr>
          <p:cNvGrpSpPr/>
          <p:nvPr/>
        </p:nvGrpSpPr>
        <p:grpSpPr>
          <a:xfrm>
            <a:off x="373381" y="2768951"/>
            <a:ext cx="679045" cy="690772"/>
            <a:chOff x="373381" y="2768951"/>
            <a:chExt cx="679045" cy="690772"/>
          </a:xfrm>
        </p:grpSpPr>
        <p:sp>
          <p:nvSpPr>
            <p:cNvPr id="79" name="Oval 78">
              <a:extLst>
                <a:ext uri="{FF2B5EF4-FFF2-40B4-BE49-F238E27FC236}">
                  <a16:creationId xmlns:a16="http://schemas.microsoft.com/office/drawing/2014/main" id="{5EEFBE8A-E05F-0FFC-9606-49F759123743}"/>
                </a:ext>
              </a:extLst>
            </p:cNvPr>
            <p:cNvSpPr/>
            <p:nvPr/>
          </p:nvSpPr>
          <p:spPr>
            <a:xfrm>
              <a:off x="373381" y="2768951"/>
              <a:ext cx="679045" cy="679045"/>
            </a:xfrm>
            <a:prstGeom prst="ellipse">
              <a:avLst/>
            </a:prstGeom>
            <a:solidFill>
              <a:schemeClr val="bg1"/>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pic>
          <p:nvPicPr>
            <p:cNvPr id="80" name="Graphic 79" descr="Heart with pulse outline">
              <a:extLst>
                <a:ext uri="{FF2B5EF4-FFF2-40B4-BE49-F238E27FC236}">
                  <a16:creationId xmlns:a16="http://schemas.microsoft.com/office/drawing/2014/main" id="{D1B71D5A-4417-D0C1-7A7C-BE209BAE44F1}"/>
                </a:ext>
              </a:extLst>
            </p:cNvPr>
            <p:cNvPicPr>
              <a:picLocks noChangeAspect="1"/>
            </p:cNvPicPr>
            <p:nvPr/>
          </p:nvPicPr>
          <p:blipFill>
            <a:blip r:embed="rId14" cstate="email">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8359" y="2830634"/>
              <a:ext cx="629089" cy="629089"/>
            </a:xfrm>
            <a:prstGeom prst="rect">
              <a:avLst/>
            </a:prstGeom>
            <a:effectLst/>
          </p:spPr>
        </p:pic>
      </p:grpSp>
      <p:sp>
        <p:nvSpPr>
          <p:cNvPr id="54" name="Oval 53">
            <a:extLst>
              <a:ext uri="{FF2B5EF4-FFF2-40B4-BE49-F238E27FC236}">
                <a16:creationId xmlns:a16="http://schemas.microsoft.com/office/drawing/2014/main" id="{FDF1F856-EEEE-9EFD-84C6-D4FA49D68CF8}"/>
              </a:ext>
            </a:extLst>
          </p:cNvPr>
          <p:cNvSpPr/>
          <p:nvPr/>
        </p:nvSpPr>
        <p:spPr>
          <a:xfrm>
            <a:off x="8429522" y="2945555"/>
            <a:ext cx="145015" cy="145015"/>
          </a:xfrm>
          <a:prstGeom prst="ellipse">
            <a:avLst/>
          </a:prstGeom>
          <a:solidFill>
            <a:schemeClr val="accent6">
              <a:lumMod val="20000"/>
              <a:lumOff val="80000"/>
            </a:schemeClr>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55" name="Oval 54">
            <a:extLst>
              <a:ext uri="{FF2B5EF4-FFF2-40B4-BE49-F238E27FC236}">
                <a16:creationId xmlns:a16="http://schemas.microsoft.com/office/drawing/2014/main" id="{95A66DAA-BF10-3F87-D4B9-18CA935B743E}"/>
              </a:ext>
            </a:extLst>
          </p:cNvPr>
          <p:cNvSpPr/>
          <p:nvPr/>
        </p:nvSpPr>
        <p:spPr>
          <a:xfrm>
            <a:off x="7658368" y="2026623"/>
            <a:ext cx="145015" cy="145015"/>
          </a:xfrm>
          <a:prstGeom prst="ellipse">
            <a:avLst/>
          </a:prstGeom>
          <a:solidFill>
            <a:schemeClr val="accent6">
              <a:lumMod val="20000"/>
              <a:lumOff val="80000"/>
            </a:schemeClr>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56" name="Oval 55">
            <a:extLst>
              <a:ext uri="{FF2B5EF4-FFF2-40B4-BE49-F238E27FC236}">
                <a16:creationId xmlns:a16="http://schemas.microsoft.com/office/drawing/2014/main" id="{EB61DA0D-09BE-48E6-BDE3-8BA3108A2010}"/>
              </a:ext>
            </a:extLst>
          </p:cNvPr>
          <p:cNvSpPr/>
          <p:nvPr/>
        </p:nvSpPr>
        <p:spPr>
          <a:xfrm>
            <a:off x="8430724" y="2732898"/>
            <a:ext cx="145015" cy="145015"/>
          </a:xfrm>
          <a:prstGeom prst="ellipse">
            <a:avLst/>
          </a:prstGeom>
          <a:solidFill>
            <a:schemeClr val="accent6">
              <a:lumMod val="20000"/>
              <a:lumOff val="80000"/>
            </a:schemeClr>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57" name="Oval 56">
            <a:extLst>
              <a:ext uri="{FF2B5EF4-FFF2-40B4-BE49-F238E27FC236}">
                <a16:creationId xmlns:a16="http://schemas.microsoft.com/office/drawing/2014/main" id="{48439E81-8780-CEB0-BD26-86E73F960E8A}"/>
              </a:ext>
            </a:extLst>
          </p:cNvPr>
          <p:cNvSpPr/>
          <p:nvPr/>
        </p:nvSpPr>
        <p:spPr>
          <a:xfrm>
            <a:off x="7495918" y="1915073"/>
            <a:ext cx="145015" cy="145015"/>
          </a:xfrm>
          <a:prstGeom prst="ellipse">
            <a:avLst/>
          </a:prstGeom>
          <a:solidFill>
            <a:schemeClr val="accent6">
              <a:lumMod val="20000"/>
              <a:lumOff val="80000"/>
            </a:schemeClr>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64" name="Oval 63">
            <a:extLst>
              <a:ext uri="{FF2B5EF4-FFF2-40B4-BE49-F238E27FC236}">
                <a16:creationId xmlns:a16="http://schemas.microsoft.com/office/drawing/2014/main" id="{6575E2C1-ACE7-1AE6-9498-E46A0EA323EB}"/>
              </a:ext>
            </a:extLst>
          </p:cNvPr>
          <p:cNvSpPr/>
          <p:nvPr/>
        </p:nvSpPr>
        <p:spPr>
          <a:xfrm>
            <a:off x="8302545" y="2611027"/>
            <a:ext cx="145015" cy="145015"/>
          </a:xfrm>
          <a:prstGeom prst="ellipse">
            <a:avLst/>
          </a:prstGeom>
          <a:solidFill>
            <a:schemeClr val="accent6">
              <a:lumMod val="20000"/>
              <a:lumOff val="80000"/>
            </a:schemeClr>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66" name="Oval 65">
            <a:extLst>
              <a:ext uri="{FF2B5EF4-FFF2-40B4-BE49-F238E27FC236}">
                <a16:creationId xmlns:a16="http://schemas.microsoft.com/office/drawing/2014/main" id="{7354F07B-0C75-09F9-4457-4E6DF305CEE4}"/>
              </a:ext>
            </a:extLst>
          </p:cNvPr>
          <p:cNvSpPr/>
          <p:nvPr/>
        </p:nvSpPr>
        <p:spPr>
          <a:xfrm>
            <a:off x="7912897" y="1770629"/>
            <a:ext cx="145015" cy="145015"/>
          </a:xfrm>
          <a:prstGeom prst="ellipse">
            <a:avLst/>
          </a:prstGeom>
          <a:solidFill>
            <a:schemeClr val="accent6">
              <a:lumMod val="20000"/>
              <a:lumOff val="80000"/>
            </a:schemeClr>
          </a:solidFill>
          <a:ln w="19050">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67" name="Oval 66">
            <a:extLst>
              <a:ext uri="{FF2B5EF4-FFF2-40B4-BE49-F238E27FC236}">
                <a16:creationId xmlns:a16="http://schemas.microsoft.com/office/drawing/2014/main" id="{236E3418-A375-F915-5A28-DFC5CB4DD07E}"/>
              </a:ext>
            </a:extLst>
          </p:cNvPr>
          <p:cNvSpPr/>
          <p:nvPr/>
        </p:nvSpPr>
        <p:spPr>
          <a:xfrm>
            <a:off x="8639091" y="2654749"/>
            <a:ext cx="145015" cy="145015"/>
          </a:xfrm>
          <a:prstGeom prst="ellipse">
            <a:avLst/>
          </a:prstGeom>
          <a:solidFill>
            <a:schemeClr val="accent6">
              <a:lumMod val="20000"/>
              <a:lumOff val="80000"/>
            </a:schemeClr>
          </a:solidFill>
          <a:ln w="19050">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grpSp>
        <p:nvGrpSpPr>
          <p:cNvPr id="112" name="Group 111">
            <a:extLst>
              <a:ext uri="{FF2B5EF4-FFF2-40B4-BE49-F238E27FC236}">
                <a16:creationId xmlns:a16="http://schemas.microsoft.com/office/drawing/2014/main" id="{6578785F-9DF5-06E0-C024-3292DDA925E9}"/>
              </a:ext>
            </a:extLst>
          </p:cNvPr>
          <p:cNvGrpSpPr/>
          <p:nvPr/>
        </p:nvGrpSpPr>
        <p:grpSpPr>
          <a:xfrm>
            <a:off x="373381" y="3576811"/>
            <a:ext cx="679045" cy="679045"/>
            <a:chOff x="373381" y="3576811"/>
            <a:chExt cx="679045" cy="679045"/>
          </a:xfrm>
        </p:grpSpPr>
        <p:sp>
          <p:nvSpPr>
            <p:cNvPr id="42" name="Oval 41">
              <a:extLst>
                <a:ext uri="{FF2B5EF4-FFF2-40B4-BE49-F238E27FC236}">
                  <a16:creationId xmlns:a16="http://schemas.microsoft.com/office/drawing/2014/main" id="{B225DF1D-9CE0-CEF0-6915-4502C326949E}"/>
                </a:ext>
              </a:extLst>
            </p:cNvPr>
            <p:cNvSpPr/>
            <p:nvPr/>
          </p:nvSpPr>
          <p:spPr>
            <a:xfrm>
              <a:off x="373381" y="3576811"/>
              <a:ext cx="679045" cy="679045"/>
            </a:xfrm>
            <a:prstGeom prst="ellipse">
              <a:avLst/>
            </a:prstGeom>
            <a:solidFill>
              <a:schemeClr val="bg1"/>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pic>
          <p:nvPicPr>
            <p:cNvPr id="78" name="Picture 2" descr="Intestines Icons - Download Free Vector Icons | Noun Project">
              <a:extLst>
                <a:ext uri="{FF2B5EF4-FFF2-40B4-BE49-F238E27FC236}">
                  <a16:creationId xmlns:a16="http://schemas.microsoft.com/office/drawing/2014/main" id="{809DD977-7B1D-566B-F26B-35898F17E9A3}"/>
                </a:ext>
              </a:extLst>
            </p:cNvPr>
            <p:cNvPicPr>
              <a:picLocks noChangeAspect="1" noChangeArrowheads="1"/>
            </p:cNvPicPr>
            <p:nvPr/>
          </p:nvPicPr>
          <p:blipFill>
            <a:blip r:embed="rId1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0694" y="3712294"/>
              <a:ext cx="505655" cy="455129"/>
            </a:xfrm>
            <a:prstGeom prst="rect">
              <a:avLst/>
            </a:prstGeom>
            <a:noFill/>
            <a:extLst>
              <a:ext uri="{909E8E84-426E-40DD-AFC4-6F175D3DCCD1}">
                <a14:hiddenFill xmlns:a14="http://schemas.microsoft.com/office/drawing/2010/main">
                  <a:solidFill>
                    <a:srgbClr val="FFFFFF"/>
                  </a:solidFill>
                </a14:hiddenFill>
              </a:ext>
            </a:extLst>
          </p:spPr>
        </p:pic>
      </p:grpSp>
      <p:sp>
        <p:nvSpPr>
          <p:cNvPr id="98" name="Text Box 14">
            <a:extLst>
              <a:ext uri="{FF2B5EF4-FFF2-40B4-BE49-F238E27FC236}">
                <a16:creationId xmlns:a16="http://schemas.microsoft.com/office/drawing/2014/main" id="{790D6AE6-2B90-D1F8-BA83-9155D24996E7}"/>
              </a:ext>
            </a:extLst>
          </p:cNvPr>
          <p:cNvSpPr txBox="1">
            <a:spLocks noChangeArrowheads="1"/>
          </p:cNvSpPr>
          <p:nvPr/>
        </p:nvSpPr>
        <p:spPr bwMode="auto">
          <a:xfrm>
            <a:off x="1183768" y="1972817"/>
            <a:ext cx="5605652" cy="550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numCol="3" spcCol="182880">
            <a:no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spcBef>
                <a:spcPts val="100"/>
              </a:spcBef>
            </a:pPr>
            <a:r>
              <a:rPr lang="en-US" altLang="en-US" sz="1000" b="1" dirty="0">
                <a:latin typeface="+mj-lt"/>
              </a:rPr>
              <a:t>Respiratory </a:t>
            </a:r>
            <a:r>
              <a:rPr lang="en-US" altLang="en-US" sz="1000" b="1" baseline="30000" dirty="0">
                <a:latin typeface="+mj-lt"/>
              </a:rPr>
              <a:t>1</a:t>
            </a:r>
          </a:p>
          <a:p>
            <a:pPr marL="226800" lvl="1" indent="-226800" defTabSz="685800">
              <a:buClr>
                <a:schemeClr val="accent2"/>
              </a:buClr>
              <a:buBlip>
                <a:blip r:embed="rId11"/>
              </a:buBlip>
            </a:pPr>
            <a:r>
              <a:rPr lang="en-US" altLang="en-US" sz="1000" dirty="0">
                <a:latin typeface="Verdana" panose="020B0604030504040204" pitchFamily="34" charset="0"/>
                <a:ea typeface="Verdana" panose="020B0604030504040204" pitchFamily="34" charset="0"/>
              </a:rPr>
              <a:t>Respiratory failure/</a:t>
            </a:r>
            <a:br>
              <a:rPr lang="en-US" altLang="en-US" sz="1000" dirty="0">
                <a:latin typeface="Verdana" panose="020B0604030504040204" pitchFamily="34" charset="0"/>
                <a:ea typeface="Verdana" panose="020B0604030504040204" pitchFamily="34" charset="0"/>
              </a:rPr>
            </a:br>
            <a:r>
              <a:rPr lang="en-US" altLang="en-US" sz="1000" dirty="0">
                <a:latin typeface="Verdana" panose="020B0604030504040204" pitchFamily="34" charset="0"/>
                <a:ea typeface="Verdana" panose="020B0604030504040204" pitchFamily="34" charset="0"/>
              </a:rPr>
              <a:t>insufficiency</a:t>
            </a:r>
          </a:p>
          <a:p>
            <a:pPr marL="226800" lvl="1" indent="-226800" defTabSz="685800">
              <a:buClr>
                <a:schemeClr val="accent2"/>
              </a:buClr>
              <a:buBlip>
                <a:blip r:embed="rId11"/>
              </a:buBlip>
            </a:pPr>
            <a:r>
              <a:rPr lang="en-US" altLang="en-US" sz="1000" dirty="0">
                <a:latin typeface="Verdana" panose="020B0604030504040204" pitchFamily="34" charset="0"/>
                <a:ea typeface="Verdana" panose="020B0604030504040204" pitchFamily="34" charset="0"/>
              </a:rPr>
              <a:t>Diaphragm weakness</a:t>
            </a: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r>
              <a:rPr lang="en-US" altLang="en-US" sz="1000" dirty="0">
                <a:latin typeface="Verdana" panose="020B0604030504040204" pitchFamily="34" charset="0"/>
                <a:ea typeface="Verdana" panose="020B0604030504040204" pitchFamily="34" charset="0"/>
              </a:rPr>
              <a:t>Sleep-disordered breathing</a:t>
            </a:r>
          </a:p>
          <a:p>
            <a:pPr marL="226800" lvl="1" indent="-226800" defTabSz="685800">
              <a:buClr>
                <a:schemeClr val="accent2"/>
              </a:buClr>
              <a:buBlip>
                <a:blip r:embed="rId11"/>
              </a:buBlip>
            </a:pPr>
            <a:r>
              <a:rPr lang="en-US" altLang="en-US" sz="1000" dirty="0">
                <a:latin typeface="Verdana" panose="020B0604030504040204" pitchFamily="34" charset="0"/>
                <a:ea typeface="Verdana" panose="020B0604030504040204" pitchFamily="34" charset="0"/>
              </a:rPr>
              <a:t>Orthopnea</a:t>
            </a: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r>
              <a:rPr lang="en-US" altLang="en-US" sz="1000" dirty="0">
                <a:latin typeface="Verdana" panose="020B0604030504040204" pitchFamily="34" charset="0"/>
                <a:ea typeface="Verdana" panose="020B0604030504040204" pitchFamily="34" charset="0"/>
              </a:rPr>
              <a:t>Dyspnea</a:t>
            </a: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eaLnBrk="1" hangingPunct="1">
              <a:buClr>
                <a:srgbClr val="62AC1E"/>
              </a:buClr>
              <a:buFontTx/>
              <a:buChar char="•"/>
            </a:pPr>
            <a:endParaRPr lang="en-US" altLang="en-US" sz="1000" dirty="0">
              <a:latin typeface="+mj-lt"/>
            </a:endParaRPr>
          </a:p>
        </p:txBody>
      </p:sp>
      <p:sp>
        <p:nvSpPr>
          <p:cNvPr id="101" name="Text Box 14">
            <a:extLst>
              <a:ext uri="{FF2B5EF4-FFF2-40B4-BE49-F238E27FC236}">
                <a16:creationId xmlns:a16="http://schemas.microsoft.com/office/drawing/2014/main" id="{3182EDDA-462A-19C0-E3CF-93DE68BB185F}"/>
              </a:ext>
            </a:extLst>
          </p:cNvPr>
          <p:cNvSpPr txBox="1">
            <a:spLocks noChangeArrowheads="1"/>
          </p:cNvSpPr>
          <p:nvPr/>
        </p:nvSpPr>
        <p:spPr bwMode="auto">
          <a:xfrm>
            <a:off x="1183768" y="2768951"/>
            <a:ext cx="5605652" cy="530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numCol="1" spcCol="182880">
            <a:no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spcAft>
                <a:spcPts val="100"/>
              </a:spcAft>
            </a:pPr>
            <a:r>
              <a:rPr lang="en-US" altLang="en-US" sz="1000" b="1" dirty="0">
                <a:latin typeface="+mj-lt"/>
              </a:rPr>
              <a:t>Cardiac</a:t>
            </a:r>
            <a:endParaRPr lang="en-US" altLang="en-US" sz="1000" b="1" baseline="30000" dirty="0">
              <a:latin typeface="+mj-lt"/>
            </a:endParaRPr>
          </a:p>
          <a:p>
            <a:pPr marL="226800" lvl="1" indent="-226800" defTabSz="685800">
              <a:buClr>
                <a:schemeClr val="accent3"/>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Less common among adults</a:t>
            </a:r>
            <a:r>
              <a:rPr lang="en-US" altLang="en-US" sz="1000" baseline="30000" dirty="0">
                <a:latin typeface="Verdana" panose="020B0604030504040204" pitchFamily="34" charset="0"/>
                <a:ea typeface="Verdana" panose="020B0604030504040204" pitchFamily="34" charset="0"/>
              </a:rPr>
              <a:t>5,6</a:t>
            </a:r>
          </a:p>
          <a:p>
            <a:pPr eaLnBrk="1" hangingPunct="1">
              <a:buClr>
                <a:srgbClr val="62AC1E"/>
              </a:buClr>
              <a:buFontTx/>
              <a:buChar char="•"/>
            </a:pPr>
            <a:endParaRPr lang="en-US" altLang="en-US" sz="1000" dirty="0">
              <a:latin typeface="+mj-lt"/>
            </a:endParaRPr>
          </a:p>
        </p:txBody>
      </p:sp>
      <p:sp>
        <p:nvSpPr>
          <p:cNvPr id="102" name="Text Box 14">
            <a:extLst>
              <a:ext uri="{FF2B5EF4-FFF2-40B4-BE49-F238E27FC236}">
                <a16:creationId xmlns:a16="http://schemas.microsoft.com/office/drawing/2014/main" id="{D7BAB19A-1BE5-E72D-393E-A0725A13EB8E}"/>
              </a:ext>
            </a:extLst>
          </p:cNvPr>
          <p:cNvSpPr txBox="1">
            <a:spLocks noChangeArrowheads="1"/>
          </p:cNvSpPr>
          <p:nvPr/>
        </p:nvSpPr>
        <p:spPr bwMode="auto">
          <a:xfrm>
            <a:off x="1183768" y="3576811"/>
            <a:ext cx="5712332" cy="658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numCol="2" spcCol="182880">
            <a:no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r>
              <a:rPr lang="en-US" altLang="en-US" sz="1000" b="1" dirty="0">
                <a:latin typeface="+mj-lt"/>
              </a:rPr>
              <a:t>Gastrointestinal </a:t>
            </a:r>
            <a:r>
              <a:rPr lang="en-US" altLang="en-US" sz="1000" b="1" baseline="30000" dirty="0">
                <a:latin typeface="+mj-lt"/>
              </a:rPr>
              <a:t>2,7</a:t>
            </a:r>
          </a:p>
          <a:p>
            <a:pPr marL="226800" lvl="1" indent="-226800" defTabSz="685800">
              <a:buClr>
                <a:schemeClr val="accent4"/>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Difficulty chewing/</a:t>
            </a:r>
            <a:br>
              <a:rPr lang="en-US" altLang="en-US" sz="1000" dirty="0">
                <a:latin typeface="Verdana" panose="020B0604030504040204" pitchFamily="34" charset="0"/>
                <a:ea typeface="Verdana" panose="020B0604030504040204" pitchFamily="34" charset="0"/>
              </a:rPr>
            </a:br>
            <a:r>
              <a:rPr lang="en-US" altLang="en-US" sz="1000" dirty="0">
                <a:latin typeface="Verdana" panose="020B0604030504040204" pitchFamily="34" charset="0"/>
                <a:ea typeface="Verdana" panose="020B0604030504040204" pitchFamily="34" charset="0"/>
              </a:rPr>
              <a:t> jaw muscle fatigue</a:t>
            </a:r>
          </a:p>
          <a:p>
            <a:pPr marL="226800" lvl="1" indent="-226800" defTabSz="685800">
              <a:buClr>
                <a:schemeClr val="accent4"/>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Poor weight gain/maintenance</a:t>
            </a: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2"/>
              </a:buClr>
              <a:buBlip>
                <a:blip r:embed="rId11"/>
              </a:buBlip>
            </a:pPr>
            <a:endParaRPr lang="en-US" altLang="en-US" sz="1000" dirty="0">
              <a:latin typeface="Verdana" panose="020B0604030504040204" pitchFamily="34" charset="0"/>
              <a:ea typeface="Verdana" panose="020B0604030504040204" pitchFamily="34" charset="0"/>
            </a:endParaRPr>
          </a:p>
          <a:p>
            <a:pPr marL="226800" lvl="1" indent="-226800" defTabSz="685800">
              <a:buClr>
                <a:schemeClr val="accent4"/>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Swallowing difficulties/weak tongue</a:t>
            </a:r>
          </a:p>
          <a:p>
            <a:pPr marL="226800" lvl="1" indent="-226800" defTabSz="685800">
              <a:buClr>
                <a:schemeClr val="accent4"/>
              </a:buClr>
              <a:buSzPct val="180000"/>
              <a:buFont typeface="Verdana" panose="020B0604030504040204" pitchFamily="34" charset="0"/>
              <a:buChar char="•"/>
            </a:pPr>
            <a:r>
              <a:rPr lang="en-US" altLang="en-US" sz="1000" dirty="0">
                <a:latin typeface="Verdana" panose="020B0604030504040204" pitchFamily="34" charset="0"/>
                <a:ea typeface="Verdana" panose="020B0604030504040204" pitchFamily="34" charset="0"/>
              </a:rPr>
              <a:t>Gastroesophageal reflux</a:t>
            </a:r>
          </a:p>
          <a:p>
            <a:pPr marL="0" lvl="1" indent="0" defTabSz="685800">
              <a:buClr>
                <a:schemeClr val="accent4"/>
              </a:buClr>
              <a:buSzPct val="180000"/>
            </a:pPr>
            <a:endParaRPr lang="en-US" altLang="en-US" sz="1000" dirty="0">
              <a:latin typeface="Verdana" panose="020B0604030504040204" pitchFamily="34" charset="0"/>
              <a:ea typeface="Verdana" panose="020B0604030504040204" pitchFamily="34" charset="0"/>
            </a:endParaRPr>
          </a:p>
          <a:p>
            <a:pPr eaLnBrk="1" hangingPunct="1">
              <a:buClr>
                <a:srgbClr val="62AC1E"/>
              </a:buClr>
              <a:buFontTx/>
              <a:buChar char="•"/>
            </a:pPr>
            <a:endParaRPr lang="en-US" altLang="en-US" sz="1000" dirty="0">
              <a:latin typeface="+mj-lt"/>
            </a:endParaRPr>
          </a:p>
        </p:txBody>
      </p:sp>
      <p:sp>
        <p:nvSpPr>
          <p:cNvPr id="103" name="Freeform: Shape 102">
            <a:extLst>
              <a:ext uri="{FF2B5EF4-FFF2-40B4-BE49-F238E27FC236}">
                <a16:creationId xmlns:a16="http://schemas.microsoft.com/office/drawing/2014/main" id="{7254BFD1-6D96-7F0D-5624-ACE5D3E1AFD3}"/>
              </a:ext>
            </a:extLst>
          </p:cNvPr>
          <p:cNvSpPr/>
          <p:nvPr/>
        </p:nvSpPr>
        <p:spPr>
          <a:xfrm>
            <a:off x="2735580" y="1181100"/>
            <a:ext cx="5189220" cy="640080"/>
          </a:xfrm>
          <a:custGeom>
            <a:avLst/>
            <a:gdLst>
              <a:gd name="connsiteX0" fmla="*/ 5189220 w 5189220"/>
              <a:gd name="connsiteY0" fmla="*/ 640080 h 640080"/>
              <a:gd name="connsiteX1" fmla="*/ 4008120 w 5189220"/>
              <a:gd name="connsiteY1" fmla="*/ 0 h 640080"/>
              <a:gd name="connsiteX2" fmla="*/ 0 w 5189220"/>
              <a:gd name="connsiteY2" fmla="*/ 0 h 640080"/>
            </a:gdLst>
            <a:ahLst/>
            <a:cxnLst>
              <a:cxn ang="0">
                <a:pos x="connsiteX0" y="connsiteY0"/>
              </a:cxn>
              <a:cxn ang="0">
                <a:pos x="connsiteX1" y="connsiteY1"/>
              </a:cxn>
              <a:cxn ang="0">
                <a:pos x="connsiteX2" y="connsiteY2"/>
              </a:cxn>
            </a:cxnLst>
            <a:rect l="l" t="t" r="r" b="b"/>
            <a:pathLst>
              <a:path w="5189220" h="640080">
                <a:moveTo>
                  <a:pt x="5189220" y="640080"/>
                </a:moveTo>
                <a:lnTo>
                  <a:pt x="4008120" y="0"/>
                </a:lnTo>
                <a:lnTo>
                  <a:pt x="0" y="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Freeform: Shape 103">
            <a:extLst>
              <a:ext uri="{FF2B5EF4-FFF2-40B4-BE49-F238E27FC236}">
                <a16:creationId xmlns:a16="http://schemas.microsoft.com/office/drawing/2014/main" id="{B776045D-D4EC-C8EA-B076-5E467631F370}"/>
              </a:ext>
            </a:extLst>
          </p:cNvPr>
          <p:cNvSpPr/>
          <p:nvPr/>
        </p:nvSpPr>
        <p:spPr>
          <a:xfrm flipV="1">
            <a:off x="2314575" y="1995042"/>
            <a:ext cx="5175885" cy="125858"/>
          </a:xfrm>
          <a:custGeom>
            <a:avLst/>
            <a:gdLst>
              <a:gd name="connsiteX0" fmla="*/ 5189220 w 5189220"/>
              <a:gd name="connsiteY0" fmla="*/ 640080 h 640080"/>
              <a:gd name="connsiteX1" fmla="*/ 4008120 w 5189220"/>
              <a:gd name="connsiteY1" fmla="*/ 0 h 640080"/>
              <a:gd name="connsiteX2" fmla="*/ 0 w 5189220"/>
              <a:gd name="connsiteY2" fmla="*/ 0 h 640080"/>
              <a:gd name="connsiteX0" fmla="*/ 5189220 w 5189220"/>
              <a:gd name="connsiteY0" fmla="*/ 544014 h 544014"/>
              <a:gd name="connsiteX1" fmla="*/ 4008120 w 5189220"/>
              <a:gd name="connsiteY1" fmla="*/ 0 h 544014"/>
              <a:gd name="connsiteX2" fmla="*/ 0 w 5189220"/>
              <a:gd name="connsiteY2" fmla="*/ 0 h 544014"/>
            </a:gdLst>
            <a:ahLst/>
            <a:cxnLst>
              <a:cxn ang="0">
                <a:pos x="connsiteX0" y="connsiteY0"/>
              </a:cxn>
              <a:cxn ang="0">
                <a:pos x="connsiteX1" y="connsiteY1"/>
              </a:cxn>
              <a:cxn ang="0">
                <a:pos x="connsiteX2" y="connsiteY2"/>
              </a:cxn>
            </a:cxnLst>
            <a:rect l="l" t="t" r="r" b="b"/>
            <a:pathLst>
              <a:path w="5189220" h="544014">
                <a:moveTo>
                  <a:pt x="5189220" y="544014"/>
                </a:moveTo>
                <a:lnTo>
                  <a:pt x="4008120" y="0"/>
                </a:lnTo>
                <a:lnTo>
                  <a:pt x="0" y="0"/>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Freeform: Shape 104">
            <a:extLst>
              <a:ext uri="{FF2B5EF4-FFF2-40B4-BE49-F238E27FC236}">
                <a16:creationId xmlns:a16="http://schemas.microsoft.com/office/drawing/2014/main" id="{B114D19B-E4C8-A23C-A1B0-3D603BE6767F}"/>
              </a:ext>
            </a:extLst>
          </p:cNvPr>
          <p:cNvSpPr/>
          <p:nvPr/>
        </p:nvSpPr>
        <p:spPr>
          <a:xfrm flipV="1">
            <a:off x="1895475" y="2139947"/>
            <a:ext cx="5781675" cy="754213"/>
          </a:xfrm>
          <a:custGeom>
            <a:avLst/>
            <a:gdLst>
              <a:gd name="connsiteX0" fmla="*/ 5189220 w 5189220"/>
              <a:gd name="connsiteY0" fmla="*/ 640080 h 640080"/>
              <a:gd name="connsiteX1" fmla="*/ 4008120 w 5189220"/>
              <a:gd name="connsiteY1" fmla="*/ 0 h 640080"/>
              <a:gd name="connsiteX2" fmla="*/ 0 w 5189220"/>
              <a:gd name="connsiteY2" fmla="*/ 0 h 640080"/>
              <a:gd name="connsiteX0" fmla="*/ 5236321 w 5236321"/>
              <a:gd name="connsiteY0" fmla="*/ 1250947 h 1250947"/>
              <a:gd name="connsiteX1" fmla="*/ 4008120 w 5236321"/>
              <a:gd name="connsiteY1" fmla="*/ 0 h 1250947"/>
              <a:gd name="connsiteX2" fmla="*/ 0 w 5236321"/>
              <a:gd name="connsiteY2" fmla="*/ 0 h 1250947"/>
            </a:gdLst>
            <a:ahLst/>
            <a:cxnLst>
              <a:cxn ang="0">
                <a:pos x="connsiteX0" y="connsiteY0"/>
              </a:cxn>
              <a:cxn ang="0">
                <a:pos x="connsiteX1" y="connsiteY1"/>
              </a:cxn>
              <a:cxn ang="0">
                <a:pos x="connsiteX2" y="connsiteY2"/>
              </a:cxn>
            </a:cxnLst>
            <a:rect l="l" t="t" r="r" b="b"/>
            <a:pathLst>
              <a:path w="5236321" h="1250947">
                <a:moveTo>
                  <a:pt x="5236321" y="1250947"/>
                </a:moveTo>
                <a:lnTo>
                  <a:pt x="4008120" y="0"/>
                </a:lnTo>
                <a:lnTo>
                  <a:pt x="0" y="0"/>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Freeform: Shape 107">
            <a:extLst>
              <a:ext uri="{FF2B5EF4-FFF2-40B4-BE49-F238E27FC236}">
                <a16:creationId xmlns:a16="http://schemas.microsoft.com/office/drawing/2014/main" id="{0A317BF1-42FA-FE18-B53A-8FB98BD7FFB9}"/>
              </a:ext>
            </a:extLst>
          </p:cNvPr>
          <p:cNvSpPr/>
          <p:nvPr/>
        </p:nvSpPr>
        <p:spPr>
          <a:xfrm flipV="1">
            <a:off x="2676525" y="2482850"/>
            <a:ext cx="5000623" cy="1212850"/>
          </a:xfrm>
          <a:custGeom>
            <a:avLst/>
            <a:gdLst>
              <a:gd name="connsiteX0" fmla="*/ 5189220 w 5189220"/>
              <a:gd name="connsiteY0" fmla="*/ 640080 h 640080"/>
              <a:gd name="connsiteX1" fmla="*/ 4008120 w 5189220"/>
              <a:gd name="connsiteY1" fmla="*/ 0 h 640080"/>
              <a:gd name="connsiteX2" fmla="*/ 0 w 5189220"/>
              <a:gd name="connsiteY2" fmla="*/ 0 h 640080"/>
              <a:gd name="connsiteX0" fmla="*/ 5236321 w 5236321"/>
              <a:gd name="connsiteY0" fmla="*/ 1250947 h 1250947"/>
              <a:gd name="connsiteX1" fmla="*/ 4008120 w 5236321"/>
              <a:gd name="connsiteY1" fmla="*/ 0 h 1250947"/>
              <a:gd name="connsiteX2" fmla="*/ 0 w 5236321"/>
              <a:gd name="connsiteY2" fmla="*/ 0 h 1250947"/>
            </a:gdLst>
            <a:ahLst/>
            <a:cxnLst>
              <a:cxn ang="0">
                <a:pos x="connsiteX0" y="connsiteY0"/>
              </a:cxn>
              <a:cxn ang="0">
                <a:pos x="connsiteX1" y="connsiteY1"/>
              </a:cxn>
              <a:cxn ang="0">
                <a:pos x="connsiteX2" y="connsiteY2"/>
              </a:cxn>
            </a:cxnLst>
            <a:rect l="l" t="t" r="r" b="b"/>
            <a:pathLst>
              <a:path w="5236321" h="1250947">
                <a:moveTo>
                  <a:pt x="5236321" y="1250947"/>
                </a:moveTo>
                <a:lnTo>
                  <a:pt x="4008120" y="0"/>
                </a:lnTo>
                <a:lnTo>
                  <a:pt x="0" y="0"/>
                </a:lnTo>
              </a:path>
            </a:pathLst>
          </a:cu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077F2021-40BF-A444-E2F2-B0D09DD58382}"/>
              </a:ext>
            </a:extLst>
          </p:cNvPr>
          <p:cNvSpPr/>
          <p:nvPr/>
        </p:nvSpPr>
        <p:spPr>
          <a:xfrm>
            <a:off x="7650995" y="2379648"/>
            <a:ext cx="145015" cy="145015"/>
          </a:xfrm>
          <a:prstGeom prst="ellipse">
            <a:avLst/>
          </a:prstGeom>
          <a:solidFill>
            <a:schemeClr val="accent6">
              <a:lumMod val="20000"/>
              <a:lumOff val="80000"/>
            </a:schemeClr>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mj-lt"/>
            </a:endParaRPr>
          </a:p>
        </p:txBody>
      </p:sp>
      <p:sp>
        <p:nvSpPr>
          <p:cNvPr id="114" name="Slide Number Placeholder 113">
            <a:extLst>
              <a:ext uri="{FF2B5EF4-FFF2-40B4-BE49-F238E27FC236}">
                <a16:creationId xmlns:a16="http://schemas.microsoft.com/office/drawing/2014/main" id="{AA4F60D6-FCF2-34E3-E84C-51C7AC848C4A}"/>
              </a:ext>
            </a:extLst>
          </p:cNvPr>
          <p:cNvSpPr>
            <a:spLocks noGrp="1"/>
          </p:cNvSpPr>
          <p:nvPr>
            <p:ph type="sldNum" sz="quarter" idx="16"/>
          </p:nvPr>
        </p:nvSpPr>
        <p:spPr>
          <a:xfrm>
            <a:off x="7127584" y="4831265"/>
            <a:ext cx="1715640" cy="165157"/>
          </a:xfrm>
        </p:spPr>
        <p:txBody>
          <a:bodyPr/>
          <a:lstStyle/>
          <a:p>
            <a:fld id="{6B54B0F7-55DD-40D6-B7F4-70B586885C0B}" type="slidenum">
              <a:rPr lang="en-US" noProof="0" smtClean="0"/>
              <a:pPr/>
              <a:t>14</a:t>
            </a:fld>
            <a:endParaRPr lang="en-US" noProof="0" dirty="0"/>
          </a:p>
        </p:txBody>
      </p:sp>
      <p:sp>
        <p:nvSpPr>
          <p:cNvPr id="2" name="Footer Placeholder 58">
            <a:extLst>
              <a:ext uri="{FF2B5EF4-FFF2-40B4-BE49-F238E27FC236}">
                <a16:creationId xmlns:a16="http://schemas.microsoft.com/office/drawing/2014/main" id="{A683F75C-3A94-2A8E-E37F-4ED033DFF9D7}"/>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3" name="Footer Placeholder 1">
            <a:extLst>
              <a:ext uri="{FF2B5EF4-FFF2-40B4-BE49-F238E27FC236}">
                <a16:creationId xmlns:a16="http://schemas.microsoft.com/office/drawing/2014/main" id="{EFD15F9E-DFFD-0FE7-70D5-DC0804ED46D3}"/>
              </a:ext>
            </a:extLst>
          </p:cNvPr>
          <p:cNvSpPr txBox="1">
            <a:spLocks/>
          </p:cNvSpPr>
          <p:nvPr/>
        </p:nvSpPr>
        <p:spPr>
          <a:xfrm>
            <a:off x="7013490" y="4806633"/>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3328799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06EFE526-A91A-4941-BA95-6C4122460C54}"/>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10" name="Object 9" hidden="1">
                        <a:extLst>
                          <a:ext uri="{FF2B5EF4-FFF2-40B4-BE49-F238E27FC236}">
                            <a16:creationId xmlns:a16="http://schemas.microsoft.com/office/drawing/2014/main" id="{06EFE526-A91A-4941-BA95-6C4122460C54}"/>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45" name="Text Placeholder 44">
            <a:extLst>
              <a:ext uri="{FF2B5EF4-FFF2-40B4-BE49-F238E27FC236}">
                <a16:creationId xmlns:a16="http://schemas.microsoft.com/office/drawing/2014/main" id="{55282F4F-EF39-E38D-7F8E-AA6AA134C930}"/>
              </a:ext>
            </a:extLst>
          </p:cNvPr>
          <p:cNvSpPr>
            <a:spLocks noGrp="1"/>
          </p:cNvSpPr>
          <p:nvPr>
            <p:ph type="body" sz="quarter" idx="21"/>
          </p:nvPr>
        </p:nvSpPr>
        <p:spPr>
          <a:xfrm>
            <a:off x="331525" y="1183184"/>
            <a:ext cx="4127761" cy="3179266"/>
          </a:xfrm>
          <a:solidFill>
            <a:schemeClr val="accent6">
              <a:lumMod val="20000"/>
              <a:lumOff val="80000"/>
            </a:schemeClr>
          </a:solidFill>
        </p:spPr>
        <p:txBody>
          <a:bodyPr lIns="91440" tIns="45720" rIns="91440" bIns="45720"/>
          <a:lstStyle/>
          <a:p>
            <a:pPr lvl="1"/>
            <a:r>
              <a:rPr lang="en-US" dirty="0"/>
              <a:t>Skeletal muscle weakness is typically distributed in a limb-girdle pattern which deteriorates over time</a:t>
            </a:r>
            <a:r>
              <a:rPr lang="en-US" baseline="30000" dirty="0"/>
              <a:t>2</a:t>
            </a:r>
          </a:p>
          <a:p>
            <a:pPr lvl="2"/>
            <a:r>
              <a:rPr lang="en-US" dirty="0"/>
              <a:t>Proximal &gt; distal</a:t>
            </a:r>
          </a:p>
          <a:p>
            <a:pPr lvl="2"/>
            <a:r>
              <a:rPr lang="en-US" dirty="0"/>
              <a:t>Lower extremities &gt; upper extremities</a:t>
            </a:r>
          </a:p>
          <a:p>
            <a:pPr lvl="1"/>
            <a:r>
              <a:rPr lang="en-US" dirty="0"/>
              <a:t>Symptoms include:</a:t>
            </a:r>
          </a:p>
          <a:p>
            <a:pPr lvl="2"/>
            <a:r>
              <a:rPr lang="en-US" dirty="0"/>
              <a:t>Weakness</a:t>
            </a:r>
          </a:p>
          <a:p>
            <a:pPr lvl="2"/>
            <a:r>
              <a:rPr lang="en-US" dirty="0"/>
              <a:t>Exercise intolerance, fatigue</a:t>
            </a:r>
          </a:p>
          <a:p>
            <a:pPr lvl="2"/>
            <a:r>
              <a:rPr lang="en-US" dirty="0"/>
              <a:t>Abnormal gait</a:t>
            </a:r>
          </a:p>
          <a:p>
            <a:pPr lvl="2"/>
            <a:r>
              <a:rPr lang="en-US" dirty="0"/>
              <a:t>Difficulty moving against gravity</a:t>
            </a:r>
          </a:p>
          <a:p>
            <a:pPr lvl="1"/>
            <a:endParaRPr lang="en-US" dirty="0"/>
          </a:p>
          <a:p>
            <a:pPr lvl="1"/>
            <a:endParaRPr lang="en-US" dirty="0"/>
          </a:p>
        </p:txBody>
      </p:sp>
      <p:sp>
        <p:nvSpPr>
          <p:cNvPr id="9" name="Title 8">
            <a:extLst>
              <a:ext uri="{FF2B5EF4-FFF2-40B4-BE49-F238E27FC236}">
                <a16:creationId xmlns:a16="http://schemas.microsoft.com/office/drawing/2014/main" id="{D7D66541-95C6-4227-BDC3-449616521F67}"/>
              </a:ext>
            </a:extLst>
          </p:cNvPr>
          <p:cNvSpPr>
            <a:spLocks noGrp="1"/>
          </p:cNvSpPr>
          <p:nvPr>
            <p:ph type="title"/>
          </p:nvPr>
        </p:nvSpPr>
        <p:spPr>
          <a:xfrm>
            <a:off x="331200" y="532800"/>
            <a:ext cx="8485200" cy="561185"/>
          </a:xfrm>
        </p:spPr>
        <p:txBody>
          <a:bodyPr vert="horz"/>
          <a:lstStyle/>
          <a:p>
            <a:r>
              <a:rPr lang="en-US" dirty="0"/>
              <a:t>Musculoskeletal Manifestations -LOPD</a:t>
            </a:r>
          </a:p>
        </p:txBody>
      </p:sp>
      <p:sp>
        <p:nvSpPr>
          <p:cNvPr id="46" name="Text Placeholder 45">
            <a:extLst>
              <a:ext uri="{FF2B5EF4-FFF2-40B4-BE49-F238E27FC236}">
                <a16:creationId xmlns:a16="http://schemas.microsoft.com/office/drawing/2014/main" id="{CF9B8B62-90A7-7CDD-5D4C-AAD32B88856D}"/>
              </a:ext>
            </a:extLst>
          </p:cNvPr>
          <p:cNvSpPr>
            <a:spLocks noGrp="1"/>
          </p:cNvSpPr>
          <p:nvPr>
            <p:ph type="body" sz="quarter" idx="22"/>
          </p:nvPr>
        </p:nvSpPr>
        <p:spPr>
          <a:xfrm>
            <a:off x="4688639" y="1183184"/>
            <a:ext cx="4127761" cy="3179266"/>
          </a:xfrm>
        </p:spPr>
        <p:txBody>
          <a:bodyPr anchor="b"/>
          <a:lstStyle/>
          <a:p>
            <a:r>
              <a:rPr lang="en-US" b="1" dirty="0">
                <a:solidFill>
                  <a:schemeClr val="accent1"/>
                </a:solidFill>
              </a:rPr>
              <a:t>T1w Muscle MRI of patients with Pompe disease</a:t>
            </a:r>
            <a:r>
              <a:rPr lang="en-US" b="1" baseline="30000" dirty="0">
                <a:solidFill>
                  <a:schemeClr val="accent1"/>
                </a:solidFill>
              </a:rPr>
              <a:t>3</a:t>
            </a:r>
          </a:p>
          <a:p>
            <a:r>
              <a:rPr lang="en-US" dirty="0"/>
              <a:t>Patient B is pre-symptomatic with hyperCKemia and shows mild fatty infiltration in Paraspinal muscles (Ps) and lateral abdominal muscles (Ab). Patient H who is symptomatic shows more fatty infiltration of these muscles (Ab and Ps)</a:t>
            </a:r>
          </a:p>
        </p:txBody>
      </p:sp>
      <p:sp>
        <p:nvSpPr>
          <p:cNvPr id="47" name="Text Placeholder 46">
            <a:extLst>
              <a:ext uri="{FF2B5EF4-FFF2-40B4-BE49-F238E27FC236}">
                <a16:creationId xmlns:a16="http://schemas.microsoft.com/office/drawing/2014/main" id="{FE0C2941-E691-1784-5F1E-66F8579E526B}"/>
              </a:ext>
            </a:extLst>
          </p:cNvPr>
          <p:cNvSpPr>
            <a:spLocks noGrp="1"/>
          </p:cNvSpPr>
          <p:nvPr>
            <p:ph type="body" sz="quarter" idx="23"/>
          </p:nvPr>
        </p:nvSpPr>
        <p:spPr/>
        <p:txBody>
          <a:bodyPr/>
          <a:lstStyle/>
          <a:p>
            <a:r>
              <a:rPr lang="en-US" dirty="0"/>
              <a:t>1. Kishnani PS, et al. Genet Med 2006;8(5):267–288; 2. van der Beek NA, et al. Orphanet J Rare Dis 2012;7:88</a:t>
            </a:r>
            <a:br>
              <a:rPr lang="en-US" dirty="0"/>
            </a:br>
            <a:r>
              <a:rPr lang="en-US" dirty="0"/>
              <a:t>Adapted from Fig 3, Figueroa-Bonaparte S. et al 2016 PLoS One 11(10):e0163493.</a:t>
            </a:r>
          </a:p>
        </p:txBody>
      </p:sp>
      <p:grpSp>
        <p:nvGrpSpPr>
          <p:cNvPr id="53" name="Group 52">
            <a:extLst>
              <a:ext uri="{FF2B5EF4-FFF2-40B4-BE49-F238E27FC236}">
                <a16:creationId xmlns:a16="http://schemas.microsoft.com/office/drawing/2014/main" id="{CC771925-2E32-4F0C-1090-C443E536DA70}"/>
              </a:ext>
            </a:extLst>
          </p:cNvPr>
          <p:cNvGrpSpPr/>
          <p:nvPr/>
        </p:nvGrpSpPr>
        <p:grpSpPr>
          <a:xfrm>
            <a:off x="4688640" y="1183184"/>
            <a:ext cx="4120886" cy="1583470"/>
            <a:chOff x="5205665" y="1722180"/>
            <a:chExt cx="6665233" cy="2561148"/>
          </a:xfrm>
        </p:grpSpPr>
        <p:pic>
          <p:nvPicPr>
            <p:cNvPr id="51" name="Picture 50">
              <a:extLst>
                <a:ext uri="{FF2B5EF4-FFF2-40B4-BE49-F238E27FC236}">
                  <a16:creationId xmlns:a16="http://schemas.microsoft.com/office/drawing/2014/main" id="{9742175B-4DB3-5FE5-9EFE-961B53A6D50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8826959" y="1722180"/>
              <a:ext cx="3043939" cy="2561148"/>
            </a:xfrm>
            <a:prstGeom prst="rect">
              <a:avLst/>
            </a:prstGeom>
          </p:spPr>
        </p:pic>
        <p:pic>
          <p:nvPicPr>
            <p:cNvPr id="52" name="Picture 51">
              <a:extLst>
                <a:ext uri="{FF2B5EF4-FFF2-40B4-BE49-F238E27FC236}">
                  <a16:creationId xmlns:a16="http://schemas.microsoft.com/office/drawing/2014/main" id="{1A36AE48-583A-CEF2-A1F1-465DD1178090}"/>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r="7778"/>
            <a:stretch/>
          </p:blipFill>
          <p:spPr>
            <a:xfrm>
              <a:off x="5205665" y="1722180"/>
              <a:ext cx="3524679" cy="2561148"/>
            </a:xfrm>
            <a:prstGeom prst="rect">
              <a:avLst/>
            </a:prstGeom>
          </p:spPr>
        </p:pic>
      </p:grpSp>
      <p:grpSp>
        <p:nvGrpSpPr>
          <p:cNvPr id="57" name="Group 56">
            <a:extLst>
              <a:ext uri="{FF2B5EF4-FFF2-40B4-BE49-F238E27FC236}">
                <a16:creationId xmlns:a16="http://schemas.microsoft.com/office/drawing/2014/main" id="{254F0483-8436-443A-BCDF-73EB2DB7E6FD}"/>
              </a:ext>
            </a:extLst>
          </p:cNvPr>
          <p:cNvGrpSpPr>
            <a:grpSpLocks noChangeAspect="1"/>
          </p:cNvGrpSpPr>
          <p:nvPr/>
        </p:nvGrpSpPr>
        <p:grpSpPr>
          <a:xfrm>
            <a:off x="379127" y="3828452"/>
            <a:ext cx="287647" cy="533998"/>
            <a:chOff x="76200" y="4892040"/>
            <a:chExt cx="959086" cy="1893227"/>
          </a:xfrm>
          <a:effectLst>
            <a:outerShdw blurRad="50800" dist="38100" dir="2700000" algn="tl" rotWithShape="0">
              <a:prstClr val="black">
                <a:alpha val="40000"/>
              </a:prstClr>
            </a:outerShdw>
          </a:effectLst>
        </p:grpSpPr>
        <p:pic>
          <p:nvPicPr>
            <p:cNvPr id="58" name="Picture 57" descr="A picture containing clothing&#10;&#10;Description automatically generated">
              <a:extLst>
                <a:ext uri="{FF2B5EF4-FFF2-40B4-BE49-F238E27FC236}">
                  <a16:creationId xmlns:a16="http://schemas.microsoft.com/office/drawing/2014/main" id="{D9230D28-0ED7-DB3E-A1CD-16BE1D6BFBA3}"/>
                </a:ext>
              </a:extLst>
            </p:cNvPr>
            <p:cNvPicPr>
              <a:picLocks noChangeAspect="1"/>
            </p:cNvPicPr>
            <p:nvPr/>
          </p:nvPicPr>
          <p:blipFill>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615608" y="5391165"/>
              <a:ext cx="419678" cy="1394102"/>
            </a:xfrm>
            <a:prstGeom prst="rect">
              <a:avLst/>
            </a:prstGeom>
          </p:spPr>
        </p:pic>
        <p:pic>
          <p:nvPicPr>
            <p:cNvPr id="59" name="Picture 58" descr="A person in a suit and tie&#10;&#10;Description automatically generated">
              <a:extLst>
                <a:ext uri="{FF2B5EF4-FFF2-40B4-BE49-F238E27FC236}">
                  <a16:creationId xmlns:a16="http://schemas.microsoft.com/office/drawing/2014/main" id="{F67F3E92-86B0-E644-1F39-506A88EFC6DA}"/>
                </a:ext>
              </a:extLst>
            </p:cNvPr>
            <p:cNvPicPr>
              <a:picLocks noChangeAspect="1"/>
            </p:cNvPicPr>
            <p:nvPr/>
          </p:nvPicPr>
          <p:blipFill>
            <a:blip r:embed="rId11" cstate="email">
              <a:duotone>
                <a:schemeClr val="accent1">
                  <a:shade val="45000"/>
                  <a:satMod val="135000"/>
                </a:schemeClr>
                <a:prstClr val="white"/>
              </a:duotone>
              <a:extLst>
                <a:ext uri="{BEBA8EAE-BF5A-486C-A8C5-ECC9F3942E4B}">
                  <a14:imgProps xmlns:a14="http://schemas.microsoft.com/office/drawing/2010/main">
                    <a14:imgLayer r:embed="rId12">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6200" y="4892040"/>
              <a:ext cx="757375" cy="1889760"/>
            </a:xfrm>
            <a:prstGeom prst="rect">
              <a:avLst/>
            </a:prstGeom>
            <a:effectLst/>
          </p:spPr>
        </p:pic>
      </p:grpSp>
      <p:sp>
        <p:nvSpPr>
          <p:cNvPr id="61" name="Slide Number Placeholder 60">
            <a:extLst>
              <a:ext uri="{FF2B5EF4-FFF2-40B4-BE49-F238E27FC236}">
                <a16:creationId xmlns:a16="http://schemas.microsoft.com/office/drawing/2014/main" id="{10F93508-C1D2-3436-D579-4EA89E817A72}"/>
              </a:ext>
            </a:extLst>
          </p:cNvPr>
          <p:cNvSpPr>
            <a:spLocks noGrp="1"/>
          </p:cNvSpPr>
          <p:nvPr>
            <p:ph type="sldNum" sz="quarter" idx="16"/>
          </p:nvPr>
        </p:nvSpPr>
        <p:spPr>
          <a:xfrm>
            <a:off x="7100760" y="4843715"/>
            <a:ext cx="1715640" cy="165157"/>
          </a:xfrm>
        </p:spPr>
        <p:txBody>
          <a:bodyPr/>
          <a:lstStyle/>
          <a:p>
            <a:fld id="{6B54B0F7-55DD-40D6-B7F4-70B586885C0B}" type="slidenum">
              <a:rPr lang="en-US" noProof="0" smtClean="0"/>
              <a:pPr/>
              <a:t>15</a:t>
            </a:fld>
            <a:endParaRPr lang="en-US" noProof="0" dirty="0"/>
          </a:p>
        </p:txBody>
      </p:sp>
      <p:sp>
        <p:nvSpPr>
          <p:cNvPr id="3" name="Oval 2">
            <a:extLst>
              <a:ext uri="{FF2B5EF4-FFF2-40B4-BE49-F238E27FC236}">
                <a16:creationId xmlns:a16="http://schemas.microsoft.com/office/drawing/2014/main" id="{7B1AED4A-83B5-98A8-F005-877E1A0F0894}"/>
              </a:ext>
            </a:extLst>
          </p:cNvPr>
          <p:cNvSpPr/>
          <p:nvPr/>
        </p:nvSpPr>
        <p:spPr>
          <a:xfrm>
            <a:off x="8372612" y="418760"/>
            <a:ext cx="447514" cy="4475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0952-5D0F-50F3-4864-6C800AA386D0}"/>
              </a:ext>
            </a:extLst>
          </p:cNvPr>
          <p:cNvPicPr>
            <a:picLocks noChangeAspect="1"/>
          </p:cNvPicPr>
          <p:nvPr/>
        </p:nvPicPr>
        <p:blipFill rotWithShape="1">
          <a:blip r:embed="rId13" cstate="email">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t="9539" b="16688"/>
          <a:stretch/>
        </p:blipFill>
        <p:spPr>
          <a:xfrm>
            <a:off x="8414927" y="517329"/>
            <a:ext cx="321004" cy="250377"/>
          </a:xfrm>
          <a:prstGeom prst="rect">
            <a:avLst/>
          </a:prstGeom>
        </p:spPr>
      </p:pic>
      <p:sp>
        <p:nvSpPr>
          <p:cNvPr id="2" name="Footer Placeholder 58">
            <a:extLst>
              <a:ext uri="{FF2B5EF4-FFF2-40B4-BE49-F238E27FC236}">
                <a16:creationId xmlns:a16="http://schemas.microsoft.com/office/drawing/2014/main" id="{06566F6A-A3BB-7A8F-9985-E5C3B16DBCB3}"/>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5" name="Footer Placeholder 1">
            <a:extLst>
              <a:ext uri="{FF2B5EF4-FFF2-40B4-BE49-F238E27FC236}">
                <a16:creationId xmlns:a16="http://schemas.microsoft.com/office/drawing/2014/main" id="{0E6636F3-A388-AFF5-D1DE-71C3DDF4F666}"/>
              </a:ext>
            </a:extLst>
          </p:cNvPr>
          <p:cNvSpPr txBox="1">
            <a:spLocks/>
          </p:cNvSpPr>
          <p:nvPr/>
        </p:nvSpPr>
        <p:spPr>
          <a:xfrm>
            <a:off x="7055743" y="4795733"/>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2144543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hidden="1">
            <a:extLst>
              <a:ext uri="{FF2B5EF4-FFF2-40B4-BE49-F238E27FC236}">
                <a16:creationId xmlns:a16="http://schemas.microsoft.com/office/drawing/2014/main" id="{F2EB12F2-9AFE-4BBB-9CC3-ED68A80FAFFC}"/>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19" name="Object 18" hidden="1">
                        <a:extLst>
                          <a:ext uri="{FF2B5EF4-FFF2-40B4-BE49-F238E27FC236}">
                            <a16:creationId xmlns:a16="http://schemas.microsoft.com/office/drawing/2014/main" id="{F2EB12F2-9AFE-4BBB-9CC3-ED68A80FAFFC}"/>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65" name="Text Placeholder 64">
            <a:extLst>
              <a:ext uri="{FF2B5EF4-FFF2-40B4-BE49-F238E27FC236}">
                <a16:creationId xmlns:a16="http://schemas.microsoft.com/office/drawing/2014/main" id="{74412A5C-921E-C590-A1D5-AB67069A2E23}"/>
              </a:ext>
            </a:extLst>
          </p:cNvPr>
          <p:cNvSpPr>
            <a:spLocks noGrp="1"/>
          </p:cNvSpPr>
          <p:nvPr>
            <p:ph type="body" sz="quarter" idx="21"/>
          </p:nvPr>
        </p:nvSpPr>
        <p:spPr>
          <a:xfrm>
            <a:off x="331525" y="1183183"/>
            <a:ext cx="4127761" cy="3286915"/>
          </a:xfrm>
          <a:solidFill>
            <a:schemeClr val="accent6">
              <a:lumMod val="20000"/>
              <a:lumOff val="80000"/>
            </a:schemeClr>
          </a:solidFill>
        </p:spPr>
        <p:txBody>
          <a:bodyPr lIns="91440" tIns="45720" rIns="91440" bIns="45720"/>
          <a:lstStyle/>
          <a:p>
            <a:pPr lvl="1"/>
            <a:r>
              <a:rPr lang="en-US" sz="1100" dirty="0"/>
              <a:t>Muscle involvement in Pompe is typically described as “limb girdle”</a:t>
            </a:r>
          </a:p>
          <a:p>
            <a:pPr lvl="1"/>
            <a:r>
              <a:rPr lang="en-US" sz="1100" dirty="0"/>
              <a:t>Greatest weakness in:</a:t>
            </a:r>
          </a:p>
          <a:p>
            <a:pPr lvl="2"/>
            <a:r>
              <a:rPr lang="en-US" sz="1100" dirty="0"/>
              <a:t>Hip extension</a:t>
            </a:r>
          </a:p>
          <a:p>
            <a:pPr lvl="2"/>
            <a:r>
              <a:rPr lang="en-US" sz="1100" dirty="0"/>
              <a:t>Hip abduction</a:t>
            </a:r>
          </a:p>
          <a:p>
            <a:pPr lvl="2"/>
            <a:r>
              <a:rPr lang="en-US" sz="1100" dirty="0"/>
              <a:t>Hip adduction</a:t>
            </a:r>
          </a:p>
          <a:p>
            <a:pPr lvl="2"/>
            <a:r>
              <a:rPr lang="en-US" sz="1100" dirty="0"/>
              <a:t>Abdominals and paraspinals</a:t>
            </a:r>
          </a:p>
          <a:p>
            <a:pPr lvl="1"/>
            <a:r>
              <a:rPr lang="en-US" sz="1100" dirty="0"/>
              <a:t>Secondary musculoskeletal impairments such </a:t>
            </a:r>
            <a:br>
              <a:rPr lang="en-US" sz="1100" dirty="0"/>
            </a:br>
            <a:r>
              <a:rPr lang="en-US" sz="1100" dirty="0"/>
              <a:t>as contracture, deformity, and osteoporosis can occur and further compromise function</a:t>
            </a:r>
          </a:p>
          <a:p>
            <a:pPr lvl="1"/>
            <a:r>
              <a:rPr lang="en-US" sz="1100" dirty="0"/>
              <a:t>Gait displays typical posterior pelvic tilt with kyphosis</a:t>
            </a:r>
          </a:p>
          <a:p>
            <a:pPr lvl="1"/>
            <a:r>
              <a:rPr lang="en-US" sz="1100" dirty="0"/>
              <a:t>Patients may have other unfamiliar features:</a:t>
            </a:r>
          </a:p>
          <a:p>
            <a:pPr lvl="2"/>
            <a:r>
              <a:rPr lang="en-US" sz="1100" dirty="0"/>
              <a:t>Ptosis, bulbar weakness, scapular winging</a:t>
            </a:r>
          </a:p>
          <a:p>
            <a:pPr lvl="1"/>
            <a:endParaRPr lang="en-US" sz="1050" dirty="0"/>
          </a:p>
        </p:txBody>
      </p:sp>
      <p:sp>
        <p:nvSpPr>
          <p:cNvPr id="25" name="Title 24">
            <a:extLst>
              <a:ext uri="{FF2B5EF4-FFF2-40B4-BE49-F238E27FC236}">
                <a16:creationId xmlns:a16="http://schemas.microsoft.com/office/drawing/2014/main" id="{059EB8D8-E4FC-4373-AA4B-644FF779EE96}"/>
              </a:ext>
            </a:extLst>
          </p:cNvPr>
          <p:cNvSpPr>
            <a:spLocks noGrp="1"/>
          </p:cNvSpPr>
          <p:nvPr>
            <p:ph type="title"/>
          </p:nvPr>
        </p:nvSpPr>
        <p:spPr/>
        <p:txBody>
          <a:bodyPr vert="horz"/>
          <a:lstStyle/>
          <a:p>
            <a:r>
              <a:rPr lang="en-US" dirty="0"/>
              <a:t>Musculoskeletal Involvement -LOPD</a:t>
            </a:r>
          </a:p>
        </p:txBody>
      </p:sp>
      <p:sp>
        <p:nvSpPr>
          <p:cNvPr id="66" name="Text Placeholder 65">
            <a:extLst>
              <a:ext uri="{FF2B5EF4-FFF2-40B4-BE49-F238E27FC236}">
                <a16:creationId xmlns:a16="http://schemas.microsoft.com/office/drawing/2014/main" id="{2061C858-B725-B5AB-649A-71900DED269C}"/>
              </a:ext>
            </a:extLst>
          </p:cNvPr>
          <p:cNvSpPr>
            <a:spLocks noGrp="1"/>
          </p:cNvSpPr>
          <p:nvPr>
            <p:ph type="body" sz="quarter" idx="22"/>
          </p:nvPr>
        </p:nvSpPr>
        <p:spPr/>
        <p:txBody>
          <a:bodyPr/>
          <a:lstStyle/>
          <a:p>
            <a:pPr algn="ctr"/>
            <a:r>
              <a:rPr lang="en-US" b="1" dirty="0">
                <a:solidFill>
                  <a:schemeClr val="accent1"/>
                </a:solidFill>
              </a:rPr>
              <a:t>Distribution of Musculoskeletal Weakness</a:t>
            </a:r>
          </a:p>
        </p:txBody>
      </p:sp>
      <p:sp>
        <p:nvSpPr>
          <p:cNvPr id="67" name="Text Placeholder 66">
            <a:extLst>
              <a:ext uri="{FF2B5EF4-FFF2-40B4-BE49-F238E27FC236}">
                <a16:creationId xmlns:a16="http://schemas.microsoft.com/office/drawing/2014/main" id="{5321E96F-56CC-166C-3F3A-5391BA583569}"/>
              </a:ext>
            </a:extLst>
          </p:cNvPr>
          <p:cNvSpPr>
            <a:spLocks noGrp="1"/>
          </p:cNvSpPr>
          <p:nvPr>
            <p:ph type="body" sz="quarter" idx="23"/>
          </p:nvPr>
        </p:nvSpPr>
        <p:spPr>
          <a:xfrm>
            <a:off x="338400" y="4486593"/>
            <a:ext cx="8478000" cy="218675"/>
          </a:xfrm>
        </p:spPr>
        <p:txBody>
          <a:bodyPr/>
          <a:lstStyle/>
          <a:p>
            <a:r>
              <a:rPr lang="da-DK" dirty="0"/>
              <a:t>1. Kishnani PS, et al. Genet Med 2006;8(5):267–288. 2. van der Beek NA, et al. Orphanet J Rare Dis 2012;7:88. 3. Case LE et al. Genet Med. 2006;8(5):318-327; </a:t>
            </a:r>
            <a:endParaRPr lang="en-US" dirty="0"/>
          </a:p>
        </p:txBody>
      </p:sp>
      <p:grpSp>
        <p:nvGrpSpPr>
          <p:cNvPr id="68" name="Group 67">
            <a:extLst>
              <a:ext uri="{FF2B5EF4-FFF2-40B4-BE49-F238E27FC236}">
                <a16:creationId xmlns:a16="http://schemas.microsoft.com/office/drawing/2014/main" id="{33D1CB6B-6E68-7DD9-C84B-63DB7E175EB8}"/>
              </a:ext>
            </a:extLst>
          </p:cNvPr>
          <p:cNvGrpSpPr>
            <a:grpSpLocks noChangeAspect="1"/>
          </p:cNvGrpSpPr>
          <p:nvPr/>
        </p:nvGrpSpPr>
        <p:grpSpPr>
          <a:xfrm>
            <a:off x="327600" y="3936100"/>
            <a:ext cx="287647" cy="533998"/>
            <a:chOff x="76200" y="4892040"/>
            <a:chExt cx="959086" cy="1893227"/>
          </a:xfrm>
          <a:effectLst>
            <a:outerShdw blurRad="50800" dist="38100" dir="2700000" algn="tl" rotWithShape="0">
              <a:prstClr val="black">
                <a:alpha val="40000"/>
              </a:prstClr>
            </a:outerShdw>
          </a:effectLst>
        </p:grpSpPr>
        <p:pic>
          <p:nvPicPr>
            <p:cNvPr id="69" name="Picture 68" descr="A picture containing clothing&#10;&#10;Description automatically generated">
              <a:extLst>
                <a:ext uri="{FF2B5EF4-FFF2-40B4-BE49-F238E27FC236}">
                  <a16:creationId xmlns:a16="http://schemas.microsoft.com/office/drawing/2014/main" id="{9F0B1799-A8AE-DEFD-5180-B4FC27B22EF3}"/>
                </a:ext>
              </a:extLst>
            </p:cNvPr>
            <p:cNvPicPr>
              <a:picLocks noChangeAspect="1"/>
            </p:cNvPicPr>
            <p:nvPr/>
          </p:nvPicPr>
          <p:blipFill>
            <a:blip r:embed="rId7" cstate="email">
              <a:duotone>
                <a:schemeClr val="accent1">
                  <a:shade val="45000"/>
                  <a:satMod val="135000"/>
                </a:schemeClr>
                <a:prstClr val="white"/>
              </a:duotone>
              <a:extLst>
                <a:ext uri="{BEBA8EAE-BF5A-486C-A8C5-ECC9F3942E4B}">
                  <a14:imgProps xmlns:a14="http://schemas.microsoft.com/office/drawing/2010/main">
                    <a14:imgLayer r:embed="rId8">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615608" y="5391165"/>
              <a:ext cx="419678" cy="1394102"/>
            </a:xfrm>
            <a:prstGeom prst="rect">
              <a:avLst/>
            </a:prstGeom>
          </p:spPr>
        </p:pic>
        <p:pic>
          <p:nvPicPr>
            <p:cNvPr id="70" name="Picture 69" descr="A person in a suit and tie&#10;&#10;Description automatically generated">
              <a:extLst>
                <a:ext uri="{FF2B5EF4-FFF2-40B4-BE49-F238E27FC236}">
                  <a16:creationId xmlns:a16="http://schemas.microsoft.com/office/drawing/2014/main" id="{44B38A89-0736-12FC-3CCA-E197FA2EDAC5}"/>
                </a:ext>
              </a:extLst>
            </p:cNvPr>
            <p:cNvPicPr>
              <a:picLocks noChangeAspect="1"/>
            </p:cNvPicPr>
            <p:nvPr/>
          </p:nvPicPr>
          <p:blipFill>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6200" y="4892040"/>
              <a:ext cx="757375" cy="1889760"/>
            </a:xfrm>
            <a:prstGeom prst="rect">
              <a:avLst/>
            </a:prstGeom>
            <a:effectLst/>
          </p:spPr>
        </p:pic>
      </p:grpSp>
      <p:pic>
        <p:nvPicPr>
          <p:cNvPr id="71" name="Picture 70">
            <a:extLst>
              <a:ext uri="{FF2B5EF4-FFF2-40B4-BE49-F238E27FC236}">
                <a16:creationId xmlns:a16="http://schemas.microsoft.com/office/drawing/2014/main" id="{B95F9975-80D3-84E1-A7DE-396081A6EA71}"/>
              </a:ext>
            </a:extLst>
          </p:cNvPr>
          <p:cNvPicPr>
            <a:picLocks noChangeAspect="1"/>
          </p:cNvPicPr>
          <p:nvPr/>
        </p:nvPicPr>
        <p:blipFill rotWithShape="1">
          <a:blip r:embed="rId11"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6740244" y="1486535"/>
            <a:ext cx="1611336" cy="2952007"/>
          </a:xfrm>
          <a:prstGeom prst="rect">
            <a:avLst/>
          </a:prstGeom>
          <a:effectLst>
            <a:glow rad="63500">
              <a:schemeClr val="bg1">
                <a:alpha val="40000"/>
              </a:schemeClr>
            </a:glow>
            <a:outerShdw blurRad="203200" sx="102000" sy="102000" algn="ctr" rotWithShape="0">
              <a:schemeClr val="bg1"/>
            </a:outerShdw>
          </a:effectLst>
        </p:spPr>
      </p:pic>
      <p:pic>
        <p:nvPicPr>
          <p:cNvPr id="84" name="Picture 83">
            <a:extLst>
              <a:ext uri="{FF2B5EF4-FFF2-40B4-BE49-F238E27FC236}">
                <a16:creationId xmlns:a16="http://schemas.microsoft.com/office/drawing/2014/main" id="{40C0FB22-BC33-38E4-91BB-CF597FB57C51}"/>
              </a:ext>
            </a:extLst>
          </p:cNvPr>
          <p:cNvPicPr>
            <a:picLocks noChangeAspect="1"/>
          </p:cNvPicPr>
          <p:nvPr/>
        </p:nvPicPr>
        <p:blipFill rotWithShape="1">
          <a:blip r:embed="rId1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4565899" y="1518092"/>
            <a:ext cx="1715434" cy="2952007"/>
          </a:xfrm>
          <a:custGeom>
            <a:avLst/>
            <a:gdLst>
              <a:gd name="connsiteX0" fmla="*/ 0 w 1715434"/>
              <a:gd name="connsiteY0" fmla="*/ 0 h 2952007"/>
              <a:gd name="connsiteX1" fmla="*/ 1715434 w 1715434"/>
              <a:gd name="connsiteY1" fmla="*/ 0 h 2952007"/>
              <a:gd name="connsiteX2" fmla="*/ 1715434 w 1715434"/>
              <a:gd name="connsiteY2" fmla="*/ 2952007 h 2952007"/>
              <a:gd name="connsiteX3" fmla="*/ 0 w 1715434"/>
              <a:gd name="connsiteY3" fmla="*/ 2952007 h 2952007"/>
              <a:gd name="connsiteX4" fmla="*/ 0 w 1715434"/>
              <a:gd name="connsiteY4" fmla="*/ 0 h 2952007"/>
              <a:gd name="connsiteX5" fmla="*/ 122482 w 1715434"/>
              <a:gd name="connsiteY5" fmla="*/ 2 h 2952007"/>
              <a:gd name="connsiteX6" fmla="*/ 122482 w 1715434"/>
              <a:gd name="connsiteY6" fmla="*/ 250540 h 2952007"/>
              <a:gd name="connsiteX7" fmla="*/ 356193 w 1715434"/>
              <a:gd name="connsiteY7" fmla="*/ 250540 h 2952007"/>
              <a:gd name="connsiteX8" fmla="*/ 356193 w 1715434"/>
              <a:gd name="connsiteY8" fmla="*/ 2 h 2952007"/>
              <a:gd name="connsiteX9" fmla="*/ 122482 w 1715434"/>
              <a:gd name="connsiteY9" fmla="*/ 2 h 295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5434" h="2952007">
                <a:moveTo>
                  <a:pt x="0" y="0"/>
                </a:moveTo>
                <a:lnTo>
                  <a:pt x="1715434" y="0"/>
                </a:lnTo>
                <a:lnTo>
                  <a:pt x="1715434" y="2952007"/>
                </a:lnTo>
                <a:lnTo>
                  <a:pt x="0" y="2952007"/>
                </a:lnTo>
                <a:lnTo>
                  <a:pt x="0" y="0"/>
                </a:lnTo>
                <a:close/>
                <a:moveTo>
                  <a:pt x="122482" y="2"/>
                </a:moveTo>
                <a:lnTo>
                  <a:pt x="122482" y="250540"/>
                </a:lnTo>
                <a:lnTo>
                  <a:pt x="356193" y="250540"/>
                </a:lnTo>
                <a:lnTo>
                  <a:pt x="356193" y="2"/>
                </a:lnTo>
                <a:lnTo>
                  <a:pt x="122482" y="2"/>
                </a:lnTo>
                <a:close/>
              </a:path>
            </a:pathLst>
          </a:custGeom>
        </p:spPr>
      </p:pic>
      <p:sp>
        <p:nvSpPr>
          <p:cNvPr id="83" name="Rectangle 82">
            <a:extLst>
              <a:ext uri="{FF2B5EF4-FFF2-40B4-BE49-F238E27FC236}">
                <a16:creationId xmlns:a16="http://schemas.microsoft.com/office/drawing/2014/main" id="{98A19520-75E2-9F75-815A-0D9965BCE927}"/>
              </a:ext>
            </a:extLst>
          </p:cNvPr>
          <p:cNvSpPr/>
          <p:nvPr/>
        </p:nvSpPr>
        <p:spPr>
          <a:xfrm>
            <a:off x="6073775" y="1546866"/>
            <a:ext cx="1039019" cy="641503"/>
          </a:xfrm>
          <a:prstGeom prst="rect">
            <a:avLst/>
          </a:prstGeom>
          <a:solidFill>
            <a:srgbClr val="F5F3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75">
            <a:extLst>
              <a:ext uri="{FF2B5EF4-FFF2-40B4-BE49-F238E27FC236}">
                <a16:creationId xmlns:a16="http://schemas.microsoft.com/office/drawing/2014/main" id="{1D06668D-BA18-4E29-DCBA-8CF7583BC4DA}"/>
              </a:ext>
            </a:extLst>
          </p:cNvPr>
          <p:cNvPicPr>
            <a:picLocks noChangeAspect="1"/>
          </p:cNvPicPr>
          <p:nvPr/>
        </p:nvPicPr>
        <p:blipFill rotWithShape="1">
          <a:blip r:embed="rId13">
            <a:extLst>
              <a:ext uri="{28A0092B-C50C-407E-A947-70E740481C1C}">
                <a14:useLocalDpi xmlns:a14="http://schemas.microsoft.com/office/drawing/2010/main" val="0"/>
              </a:ext>
            </a:extLst>
          </a:blip>
          <a:srcRect r="79448"/>
          <a:stretch/>
        </p:blipFill>
        <p:spPr>
          <a:xfrm>
            <a:off x="5894397" y="1572282"/>
            <a:ext cx="196575" cy="583419"/>
          </a:xfrm>
          <a:prstGeom prst="rect">
            <a:avLst/>
          </a:prstGeom>
        </p:spPr>
      </p:pic>
      <p:sp>
        <p:nvSpPr>
          <p:cNvPr id="77" name="Rectangle 76">
            <a:extLst>
              <a:ext uri="{FF2B5EF4-FFF2-40B4-BE49-F238E27FC236}">
                <a16:creationId xmlns:a16="http://schemas.microsoft.com/office/drawing/2014/main" id="{9C85E590-ADD4-8668-749A-98A9D5EA6626}"/>
              </a:ext>
            </a:extLst>
          </p:cNvPr>
          <p:cNvSpPr/>
          <p:nvPr/>
        </p:nvSpPr>
        <p:spPr>
          <a:xfrm>
            <a:off x="6081909" y="2024325"/>
            <a:ext cx="1280160" cy="137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sz="800" dirty="0">
                <a:solidFill>
                  <a:schemeClr val="tx1"/>
                </a:solidFill>
              </a:rPr>
              <a:t>Minimally affected</a:t>
            </a:r>
          </a:p>
        </p:txBody>
      </p:sp>
      <p:sp>
        <p:nvSpPr>
          <p:cNvPr id="78" name="Rectangle 77">
            <a:extLst>
              <a:ext uri="{FF2B5EF4-FFF2-40B4-BE49-F238E27FC236}">
                <a16:creationId xmlns:a16="http://schemas.microsoft.com/office/drawing/2014/main" id="{19FB9C46-ADD8-11D3-48D8-49BF490FE330}"/>
              </a:ext>
            </a:extLst>
          </p:cNvPr>
          <p:cNvSpPr/>
          <p:nvPr/>
        </p:nvSpPr>
        <p:spPr>
          <a:xfrm>
            <a:off x="6081909" y="1870672"/>
            <a:ext cx="1280160" cy="137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sz="800" dirty="0">
                <a:solidFill>
                  <a:schemeClr val="tx1"/>
                </a:solidFill>
              </a:rPr>
              <a:t>Mildly affected</a:t>
            </a:r>
          </a:p>
        </p:txBody>
      </p:sp>
      <p:sp>
        <p:nvSpPr>
          <p:cNvPr id="79" name="Rectangle 78">
            <a:extLst>
              <a:ext uri="{FF2B5EF4-FFF2-40B4-BE49-F238E27FC236}">
                <a16:creationId xmlns:a16="http://schemas.microsoft.com/office/drawing/2014/main" id="{E5F305C4-A8C0-68AE-A1D4-FB210F25A514}"/>
              </a:ext>
            </a:extLst>
          </p:cNvPr>
          <p:cNvSpPr/>
          <p:nvPr/>
        </p:nvSpPr>
        <p:spPr>
          <a:xfrm>
            <a:off x="6081909" y="1717015"/>
            <a:ext cx="1280160" cy="137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sz="800" dirty="0">
                <a:solidFill>
                  <a:schemeClr val="tx1"/>
                </a:solidFill>
              </a:rPr>
              <a:t>Moderately affected</a:t>
            </a:r>
          </a:p>
        </p:txBody>
      </p:sp>
      <p:sp>
        <p:nvSpPr>
          <p:cNvPr id="80" name="Rectangle 79">
            <a:extLst>
              <a:ext uri="{FF2B5EF4-FFF2-40B4-BE49-F238E27FC236}">
                <a16:creationId xmlns:a16="http://schemas.microsoft.com/office/drawing/2014/main" id="{A8356115-5ED9-B85C-5C01-BB615F23CCCF}"/>
              </a:ext>
            </a:extLst>
          </p:cNvPr>
          <p:cNvSpPr/>
          <p:nvPr/>
        </p:nvSpPr>
        <p:spPr>
          <a:xfrm>
            <a:off x="6081909" y="1563361"/>
            <a:ext cx="1280160" cy="137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en-US" sz="800" dirty="0">
                <a:solidFill>
                  <a:schemeClr val="tx1"/>
                </a:solidFill>
              </a:rPr>
              <a:t>Severely affected</a:t>
            </a:r>
          </a:p>
        </p:txBody>
      </p:sp>
      <p:sp>
        <p:nvSpPr>
          <p:cNvPr id="87" name="Slide Number Placeholder 86">
            <a:extLst>
              <a:ext uri="{FF2B5EF4-FFF2-40B4-BE49-F238E27FC236}">
                <a16:creationId xmlns:a16="http://schemas.microsoft.com/office/drawing/2014/main" id="{C4A05113-F180-43FA-1BB8-F15ABFAD1FF0}"/>
              </a:ext>
            </a:extLst>
          </p:cNvPr>
          <p:cNvSpPr>
            <a:spLocks noGrp="1"/>
          </p:cNvSpPr>
          <p:nvPr>
            <p:ph type="sldNum" sz="quarter" idx="16"/>
          </p:nvPr>
        </p:nvSpPr>
        <p:spPr/>
        <p:txBody>
          <a:bodyPr/>
          <a:lstStyle/>
          <a:p>
            <a:fld id="{6B54B0F7-55DD-40D6-B7F4-70B586885C0B}" type="slidenum">
              <a:rPr lang="en-US" noProof="0" smtClean="0"/>
              <a:pPr/>
              <a:t>16</a:t>
            </a:fld>
            <a:endParaRPr lang="en-US" noProof="0" dirty="0"/>
          </a:p>
        </p:txBody>
      </p:sp>
      <p:sp>
        <p:nvSpPr>
          <p:cNvPr id="3" name="Oval 2">
            <a:extLst>
              <a:ext uri="{FF2B5EF4-FFF2-40B4-BE49-F238E27FC236}">
                <a16:creationId xmlns:a16="http://schemas.microsoft.com/office/drawing/2014/main" id="{87284AAA-BA02-A509-7B3D-A5D75F2A08A5}"/>
              </a:ext>
            </a:extLst>
          </p:cNvPr>
          <p:cNvSpPr/>
          <p:nvPr/>
        </p:nvSpPr>
        <p:spPr>
          <a:xfrm>
            <a:off x="8372612" y="418760"/>
            <a:ext cx="447514" cy="4475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DF1BEA3-15F4-5729-7B24-2C5BD0B80921}"/>
              </a:ext>
            </a:extLst>
          </p:cNvPr>
          <p:cNvPicPr>
            <a:picLocks noChangeAspect="1"/>
          </p:cNvPicPr>
          <p:nvPr/>
        </p:nvPicPr>
        <p:blipFill rotWithShape="1">
          <a:blip r:embed="rId14" cstate="email">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t="9539" b="16688"/>
          <a:stretch/>
        </p:blipFill>
        <p:spPr>
          <a:xfrm>
            <a:off x="8407947" y="509758"/>
            <a:ext cx="321004" cy="250377"/>
          </a:xfrm>
          <a:prstGeom prst="rect">
            <a:avLst/>
          </a:prstGeom>
        </p:spPr>
      </p:pic>
      <p:sp>
        <p:nvSpPr>
          <p:cNvPr id="2" name="Footer Placeholder 58">
            <a:extLst>
              <a:ext uri="{FF2B5EF4-FFF2-40B4-BE49-F238E27FC236}">
                <a16:creationId xmlns:a16="http://schemas.microsoft.com/office/drawing/2014/main" id="{8BD89E05-F615-5EAA-F091-8621A2657DB3}"/>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5" name="Footer Placeholder 1">
            <a:extLst>
              <a:ext uri="{FF2B5EF4-FFF2-40B4-BE49-F238E27FC236}">
                <a16:creationId xmlns:a16="http://schemas.microsoft.com/office/drawing/2014/main" id="{FE832EDC-E68B-B36B-6B5B-E24DCD3B8396}"/>
              </a:ext>
            </a:extLst>
          </p:cNvPr>
          <p:cNvSpPr txBox="1">
            <a:spLocks/>
          </p:cNvSpPr>
          <p:nvPr/>
        </p:nvSpPr>
        <p:spPr>
          <a:xfrm>
            <a:off x="6970768" y="482941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19739721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DE1A19D7-DA57-4AE1-B32D-18CF8191D1C7}"/>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12" name="Object 11" hidden="1">
                        <a:extLst>
                          <a:ext uri="{FF2B5EF4-FFF2-40B4-BE49-F238E27FC236}">
                            <a16:creationId xmlns:a16="http://schemas.microsoft.com/office/drawing/2014/main" id="{DE1A19D7-DA57-4AE1-B32D-18CF8191D1C7}"/>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38" name="Text Placeholder 37">
            <a:extLst>
              <a:ext uri="{FF2B5EF4-FFF2-40B4-BE49-F238E27FC236}">
                <a16:creationId xmlns:a16="http://schemas.microsoft.com/office/drawing/2014/main" id="{223DF6C8-17CD-42CA-98E9-BD7679104E16}"/>
              </a:ext>
            </a:extLst>
          </p:cNvPr>
          <p:cNvSpPr>
            <a:spLocks noGrp="1"/>
          </p:cNvSpPr>
          <p:nvPr>
            <p:ph type="body" sz="quarter" idx="21"/>
          </p:nvPr>
        </p:nvSpPr>
        <p:spPr/>
        <p:txBody>
          <a:bodyPr/>
          <a:lstStyle/>
          <a:p>
            <a:pPr lvl="1"/>
            <a:r>
              <a:rPr lang="en-US" sz="1400" dirty="0"/>
              <a:t>As LOPD progresses, the muscles weaken leading to low lung volumes, an impaired cough, blood gas abnormalities, and sleep-disordered breathing</a:t>
            </a:r>
          </a:p>
          <a:p>
            <a:pPr lvl="2"/>
            <a:r>
              <a:rPr lang="en-US" sz="1400" dirty="0"/>
              <a:t>Patients with LOPD have a gradual onset of respiratory compromise that is less severe than is seen in IOPD</a:t>
            </a:r>
          </a:p>
          <a:p>
            <a:pPr lvl="1"/>
            <a:r>
              <a:rPr lang="en-US" sz="1400" dirty="0"/>
              <a:t>Respiratory symptoms may occur without significant proximal muscle weakness</a:t>
            </a:r>
          </a:p>
          <a:p>
            <a:pPr lvl="1"/>
            <a:r>
              <a:rPr lang="en-US" sz="1400" dirty="0"/>
              <a:t>Approximately </a:t>
            </a:r>
            <a:r>
              <a:rPr lang="en-US" sz="1400" b="1" dirty="0"/>
              <a:t>60%</a:t>
            </a:r>
            <a:r>
              <a:rPr lang="en-US" sz="1400" dirty="0"/>
              <a:t> of patients with LOPD have a </a:t>
            </a:r>
            <a:r>
              <a:rPr lang="en-US" sz="1400" b="1" dirty="0"/>
              <a:t>mild</a:t>
            </a:r>
            <a:r>
              <a:rPr lang="en-US" sz="1400" dirty="0"/>
              <a:t> reduction in vital capacity </a:t>
            </a:r>
            <a:r>
              <a:rPr lang="en-US" sz="1400" b="1" dirty="0"/>
              <a:t>(&lt;80% predicted) </a:t>
            </a:r>
            <a:r>
              <a:rPr lang="en-US" sz="1400" dirty="0"/>
              <a:t>and </a:t>
            </a:r>
            <a:r>
              <a:rPr lang="en-US" sz="1400" b="1" dirty="0"/>
              <a:t>30–40% </a:t>
            </a:r>
            <a:r>
              <a:rPr lang="en-US" sz="1400" dirty="0"/>
              <a:t>have </a:t>
            </a:r>
            <a:r>
              <a:rPr lang="en-US" sz="1400" b="1" dirty="0"/>
              <a:t>moderate</a:t>
            </a:r>
            <a:r>
              <a:rPr lang="en-US" sz="1400" dirty="0"/>
              <a:t> reduction </a:t>
            </a:r>
            <a:r>
              <a:rPr lang="en-US" sz="1400" b="1" dirty="0"/>
              <a:t>(&lt;60% predicted)</a:t>
            </a:r>
          </a:p>
          <a:p>
            <a:pPr lvl="1"/>
            <a:r>
              <a:rPr lang="en-US" sz="1400" dirty="0"/>
              <a:t>Correlation has been observed between measures of pulmonary function and proximal muscle weakness</a:t>
            </a:r>
          </a:p>
          <a:p>
            <a:pPr lvl="1"/>
            <a:endParaRPr lang="en-US" dirty="0"/>
          </a:p>
          <a:p>
            <a:pPr lvl="1"/>
            <a:endParaRPr lang="en-US" dirty="0"/>
          </a:p>
        </p:txBody>
      </p:sp>
      <p:sp>
        <p:nvSpPr>
          <p:cNvPr id="7" name="Title 6">
            <a:extLst>
              <a:ext uri="{FF2B5EF4-FFF2-40B4-BE49-F238E27FC236}">
                <a16:creationId xmlns:a16="http://schemas.microsoft.com/office/drawing/2014/main" id="{5D0FA179-DD7D-4F38-8520-6F4DEB9CD369}"/>
              </a:ext>
            </a:extLst>
          </p:cNvPr>
          <p:cNvSpPr>
            <a:spLocks noGrp="1"/>
          </p:cNvSpPr>
          <p:nvPr>
            <p:ph type="title"/>
          </p:nvPr>
        </p:nvSpPr>
        <p:spPr/>
        <p:txBody>
          <a:bodyPr vert="horz"/>
          <a:lstStyle/>
          <a:p>
            <a:r>
              <a:rPr lang="en-US" dirty="0"/>
              <a:t>Pulmonary Manifestations -LOPD</a:t>
            </a:r>
          </a:p>
        </p:txBody>
      </p:sp>
      <p:sp>
        <p:nvSpPr>
          <p:cNvPr id="39" name="Text Placeholder 38">
            <a:extLst>
              <a:ext uri="{FF2B5EF4-FFF2-40B4-BE49-F238E27FC236}">
                <a16:creationId xmlns:a16="http://schemas.microsoft.com/office/drawing/2014/main" id="{0AAA5C46-0078-4C06-8231-50BAC7125E8E}"/>
              </a:ext>
            </a:extLst>
          </p:cNvPr>
          <p:cNvSpPr>
            <a:spLocks noGrp="1"/>
          </p:cNvSpPr>
          <p:nvPr>
            <p:ph type="body" sz="quarter" idx="23"/>
          </p:nvPr>
        </p:nvSpPr>
        <p:spPr/>
        <p:txBody>
          <a:bodyPr/>
          <a:lstStyle/>
          <a:p>
            <a:r>
              <a:rPr lang="en-US" dirty="0"/>
              <a:t>Kishnani PS, et al. Genet Med 2006;8(5):267–288.</a:t>
            </a:r>
          </a:p>
          <a:p>
            <a:r>
              <a:rPr lang="en-US" dirty="0"/>
              <a:t>LOPD, late-onset Pompe disease; SDB, sleep-disordered breathing.</a:t>
            </a:r>
          </a:p>
        </p:txBody>
      </p:sp>
      <p:grpSp>
        <p:nvGrpSpPr>
          <p:cNvPr id="43" name="Group 42">
            <a:extLst>
              <a:ext uri="{FF2B5EF4-FFF2-40B4-BE49-F238E27FC236}">
                <a16:creationId xmlns:a16="http://schemas.microsoft.com/office/drawing/2014/main" id="{A3718E3D-4970-461F-E19F-8783677AFBEE}"/>
              </a:ext>
            </a:extLst>
          </p:cNvPr>
          <p:cNvGrpSpPr>
            <a:grpSpLocks noChangeAspect="1"/>
          </p:cNvGrpSpPr>
          <p:nvPr/>
        </p:nvGrpSpPr>
        <p:grpSpPr>
          <a:xfrm>
            <a:off x="253485" y="3639859"/>
            <a:ext cx="409759" cy="760690"/>
            <a:chOff x="76200" y="4892040"/>
            <a:chExt cx="959086" cy="1893227"/>
          </a:xfrm>
          <a:effectLst>
            <a:outerShdw blurRad="50800" dist="38100" dir="2700000" algn="tl" rotWithShape="0">
              <a:prstClr val="black">
                <a:alpha val="40000"/>
              </a:prstClr>
            </a:outerShdw>
          </a:effectLst>
        </p:grpSpPr>
        <p:pic>
          <p:nvPicPr>
            <p:cNvPr id="44" name="Picture 43" descr="A picture containing clothing&#10;&#10;Description automatically generated">
              <a:extLst>
                <a:ext uri="{FF2B5EF4-FFF2-40B4-BE49-F238E27FC236}">
                  <a16:creationId xmlns:a16="http://schemas.microsoft.com/office/drawing/2014/main" id="{36E96E26-C891-C4E9-5147-5B50EEF9606F}"/>
                </a:ext>
              </a:extLst>
            </p:cNvPr>
            <p:cNvPicPr>
              <a:picLocks noChangeAspect="1"/>
            </p:cNvPicPr>
            <p:nvPr/>
          </p:nvPicPr>
          <p:blipFill>
            <a:blip r:embed="rId7" cstate="email">
              <a:duotone>
                <a:schemeClr val="accent1">
                  <a:shade val="45000"/>
                  <a:satMod val="135000"/>
                </a:schemeClr>
                <a:prstClr val="white"/>
              </a:duotone>
              <a:extLst>
                <a:ext uri="{BEBA8EAE-BF5A-486C-A8C5-ECC9F3942E4B}">
                  <a14:imgProps xmlns:a14="http://schemas.microsoft.com/office/drawing/2010/main">
                    <a14:imgLayer r:embed="rId8">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615608" y="5391165"/>
              <a:ext cx="419678" cy="1394102"/>
            </a:xfrm>
            <a:prstGeom prst="rect">
              <a:avLst/>
            </a:prstGeom>
          </p:spPr>
        </p:pic>
        <p:pic>
          <p:nvPicPr>
            <p:cNvPr id="45" name="Picture 44" descr="A person in a suit and tie&#10;&#10;Description automatically generated">
              <a:extLst>
                <a:ext uri="{FF2B5EF4-FFF2-40B4-BE49-F238E27FC236}">
                  <a16:creationId xmlns:a16="http://schemas.microsoft.com/office/drawing/2014/main" id="{7B0A3020-098E-F7E7-6739-C1F7488FD405}"/>
                </a:ext>
              </a:extLst>
            </p:cNvPr>
            <p:cNvPicPr>
              <a:picLocks noChangeAspect="1"/>
            </p:cNvPicPr>
            <p:nvPr/>
          </p:nvPicPr>
          <p:blipFill>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6200" y="4892040"/>
              <a:ext cx="757375" cy="1889760"/>
            </a:xfrm>
            <a:prstGeom prst="rect">
              <a:avLst/>
            </a:prstGeom>
            <a:effectLst/>
          </p:spPr>
        </p:pic>
      </p:grpSp>
      <p:sp>
        <p:nvSpPr>
          <p:cNvPr id="47" name="Slide Number Placeholder 46">
            <a:extLst>
              <a:ext uri="{FF2B5EF4-FFF2-40B4-BE49-F238E27FC236}">
                <a16:creationId xmlns:a16="http://schemas.microsoft.com/office/drawing/2014/main" id="{D5B32148-3D14-1E1C-8135-901ECEBE3FF9}"/>
              </a:ext>
            </a:extLst>
          </p:cNvPr>
          <p:cNvSpPr>
            <a:spLocks noGrp="1"/>
          </p:cNvSpPr>
          <p:nvPr>
            <p:ph type="sldNum" sz="quarter" idx="16"/>
          </p:nvPr>
        </p:nvSpPr>
        <p:spPr>
          <a:xfrm>
            <a:off x="7100760" y="4835872"/>
            <a:ext cx="1715640" cy="165157"/>
          </a:xfrm>
        </p:spPr>
        <p:txBody>
          <a:bodyPr/>
          <a:lstStyle/>
          <a:p>
            <a:fld id="{6B54B0F7-55DD-40D6-B7F4-70B586885C0B}" type="slidenum">
              <a:rPr lang="en-US" noProof="0" smtClean="0"/>
              <a:pPr/>
              <a:t>17</a:t>
            </a:fld>
            <a:endParaRPr lang="en-US" noProof="0" dirty="0"/>
          </a:p>
        </p:txBody>
      </p:sp>
      <p:grpSp>
        <p:nvGrpSpPr>
          <p:cNvPr id="3" name="Group 2">
            <a:extLst>
              <a:ext uri="{FF2B5EF4-FFF2-40B4-BE49-F238E27FC236}">
                <a16:creationId xmlns:a16="http://schemas.microsoft.com/office/drawing/2014/main" id="{124808C1-8490-918D-FE87-D869EFD949E2}"/>
              </a:ext>
            </a:extLst>
          </p:cNvPr>
          <p:cNvGrpSpPr/>
          <p:nvPr/>
        </p:nvGrpSpPr>
        <p:grpSpPr>
          <a:xfrm>
            <a:off x="8372612" y="418760"/>
            <a:ext cx="447514" cy="447514"/>
            <a:chOff x="8372612" y="418760"/>
            <a:chExt cx="447514" cy="447514"/>
          </a:xfrm>
        </p:grpSpPr>
        <p:sp>
          <p:nvSpPr>
            <p:cNvPr id="4" name="Oval 3">
              <a:extLst>
                <a:ext uri="{FF2B5EF4-FFF2-40B4-BE49-F238E27FC236}">
                  <a16:creationId xmlns:a16="http://schemas.microsoft.com/office/drawing/2014/main" id="{3DAF7933-2B98-5FB5-DCA4-10D26FEB61B3}"/>
                </a:ext>
              </a:extLst>
            </p:cNvPr>
            <p:cNvSpPr/>
            <p:nvPr/>
          </p:nvSpPr>
          <p:spPr>
            <a:xfrm>
              <a:off x="8372612" y="418760"/>
              <a:ext cx="447514" cy="4475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B5A0952F-9CE8-98B0-6839-FEDFD471C5CE}"/>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460758" y="506906"/>
              <a:ext cx="271222" cy="271222"/>
            </a:xfrm>
            <a:prstGeom prst="rect">
              <a:avLst/>
            </a:prstGeom>
            <a:effectLst>
              <a:outerShdw blurRad="50800" dist="38100" dir="2700000" algn="tl" rotWithShape="0">
                <a:prstClr val="black">
                  <a:alpha val="40000"/>
                </a:prstClr>
              </a:outerShdw>
            </a:effectLst>
          </p:spPr>
        </p:pic>
      </p:grpSp>
      <p:sp>
        <p:nvSpPr>
          <p:cNvPr id="2" name="Footer Placeholder 58">
            <a:extLst>
              <a:ext uri="{FF2B5EF4-FFF2-40B4-BE49-F238E27FC236}">
                <a16:creationId xmlns:a16="http://schemas.microsoft.com/office/drawing/2014/main" id="{EA0A0A96-2FFE-B559-5449-FC34E6B26D17}"/>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6" name="Footer Placeholder 1">
            <a:extLst>
              <a:ext uri="{FF2B5EF4-FFF2-40B4-BE49-F238E27FC236}">
                <a16:creationId xmlns:a16="http://schemas.microsoft.com/office/drawing/2014/main" id="{8973E729-0650-2A57-D6B0-5AEC95F74D25}"/>
              </a:ext>
            </a:extLst>
          </p:cNvPr>
          <p:cNvSpPr txBox="1">
            <a:spLocks/>
          </p:cNvSpPr>
          <p:nvPr/>
        </p:nvSpPr>
        <p:spPr>
          <a:xfrm>
            <a:off x="6965097" y="4802758"/>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1005371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DF450DB0-07A4-40CC-89D9-6367EF53992A}"/>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479" imgH="478" progId="TCLayout.ActiveDocument.1">
                  <p:embed/>
                </p:oleObj>
              </mc:Choice>
              <mc:Fallback>
                <p:oleObj name="think-cell Slide" r:id="rId4" imgW="479" imgH="478" progId="TCLayout.ActiveDocument.1">
                  <p:embed/>
                  <p:pic>
                    <p:nvPicPr>
                      <p:cNvPr id="9" name="Object 8" hidden="1">
                        <a:extLst>
                          <a:ext uri="{FF2B5EF4-FFF2-40B4-BE49-F238E27FC236}">
                            <a16:creationId xmlns:a16="http://schemas.microsoft.com/office/drawing/2014/main" id="{DF450DB0-07A4-40CC-89D9-6367EF53992A}"/>
                          </a:ext>
                        </a:extLst>
                      </p:cNvPr>
                      <p:cNvPicPr/>
                      <p:nvPr/>
                    </p:nvPicPr>
                    <p:blipFill>
                      <a:blip r:embed="rId5"/>
                      <a:stretch>
                        <a:fillRect/>
                      </a:stretch>
                    </p:blipFill>
                    <p:spPr>
                      <a:xfrm>
                        <a:off x="1191" y="1191"/>
                        <a:ext cx="1191" cy="1191"/>
                      </a:xfrm>
                      <a:prstGeom prst="rect">
                        <a:avLst/>
                      </a:prstGeom>
                    </p:spPr>
                  </p:pic>
                </p:oleObj>
              </mc:Fallback>
            </mc:AlternateContent>
          </a:graphicData>
        </a:graphic>
      </p:graphicFrame>
      <p:sp>
        <p:nvSpPr>
          <p:cNvPr id="32" name="Text Placeholder 31">
            <a:extLst>
              <a:ext uri="{FF2B5EF4-FFF2-40B4-BE49-F238E27FC236}">
                <a16:creationId xmlns:a16="http://schemas.microsoft.com/office/drawing/2014/main" id="{BDE688F2-3BCB-14B4-9C1C-18F915F21A2E}"/>
              </a:ext>
            </a:extLst>
          </p:cNvPr>
          <p:cNvSpPr>
            <a:spLocks noGrp="1"/>
          </p:cNvSpPr>
          <p:nvPr>
            <p:ph type="body" sz="quarter" idx="21"/>
          </p:nvPr>
        </p:nvSpPr>
        <p:spPr/>
        <p:txBody>
          <a:bodyPr/>
          <a:lstStyle/>
          <a:p>
            <a:pPr marL="228600" lvl="1" indent="-228600">
              <a:buFont typeface="+mj-lt"/>
              <a:buAutoNum type="arabicPeriod"/>
            </a:pPr>
            <a:r>
              <a:rPr lang="en-US" sz="1400" b="1" dirty="0"/>
              <a:t>Progressive loss of pulmonary function. </a:t>
            </a:r>
            <a:br>
              <a:rPr lang="en-US" sz="1400" dirty="0"/>
            </a:br>
            <a:r>
              <a:rPr lang="en-US" sz="1400" dirty="0"/>
              <a:t>Propensity for diaphragm involvement</a:t>
            </a:r>
          </a:p>
          <a:p>
            <a:pPr marL="228600" lvl="1" indent="-228600">
              <a:buFont typeface="+mj-lt"/>
              <a:buAutoNum type="arabicPeriod"/>
            </a:pPr>
            <a:r>
              <a:rPr lang="en-US" sz="1400" b="1" dirty="0"/>
              <a:t>Impaired cough due to abdominal muscle weakness</a:t>
            </a:r>
            <a:br>
              <a:rPr lang="en-US" sz="1400" b="1" dirty="0"/>
            </a:br>
            <a:r>
              <a:rPr lang="en-US" sz="1400" dirty="0"/>
              <a:t>Predisposes patients to development of atelectasis and pneumonia</a:t>
            </a:r>
          </a:p>
          <a:p>
            <a:pPr marL="228600" lvl="1" indent="-228600">
              <a:buFont typeface="+mj-lt"/>
              <a:buAutoNum type="arabicPeriod"/>
            </a:pPr>
            <a:r>
              <a:rPr lang="en-US" sz="1400" b="1" dirty="0"/>
              <a:t>Sleep disordered breathing</a:t>
            </a:r>
          </a:p>
          <a:p>
            <a:pPr lvl="2"/>
            <a:r>
              <a:rPr lang="en-US" sz="1400" dirty="0"/>
              <a:t>Occurs in all neuromuscular diseases</a:t>
            </a:r>
          </a:p>
          <a:p>
            <a:pPr lvl="2"/>
            <a:r>
              <a:rPr lang="en-US" sz="1400" dirty="0"/>
              <a:t>May be more pronounced in Pompe disease due to diaphragm weakness</a:t>
            </a:r>
          </a:p>
          <a:p>
            <a:pPr marL="228600" lvl="1" indent="-228600">
              <a:buFont typeface="+mj-lt"/>
              <a:buAutoNum type="arabicPeriod" startAt="4"/>
            </a:pPr>
            <a:r>
              <a:rPr lang="en-US" sz="1400" b="1" dirty="0"/>
              <a:t>Progressive respiratory insufficiency</a:t>
            </a:r>
          </a:p>
          <a:p>
            <a:pPr lvl="2"/>
            <a:r>
              <a:rPr lang="en-US" sz="1400" dirty="0"/>
              <a:t>Manifest as elevated blood CO</a:t>
            </a:r>
            <a:r>
              <a:rPr lang="en-US" sz="1400" baseline="-25000" dirty="0"/>
              <a:t>2</a:t>
            </a:r>
            <a:r>
              <a:rPr lang="en-US" sz="1400" dirty="0"/>
              <a:t> level</a:t>
            </a:r>
          </a:p>
          <a:p>
            <a:pPr lvl="2"/>
            <a:r>
              <a:rPr lang="en-US" sz="1400" dirty="0"/>
              <a:t>Respiratory failure can occur despite preserved peripheral muscle function</a:t>
            </a:r>
          </a:p>
        </p:txBody>
      </p:sp>
      <p:sp>
        <p:nvSpPr>
          <p:cNvPr id="2" name="Title 1">
            <a:extLst>
              <a:ext uri="{FF2B5EF4-FFF2-40B4-BE49-F238E27FC236}">
                <a16:creationId xmlns:a16="http://schemas.microsoft.com/office/drawing/2014/main" id="{D33FE175-A95F-4D53-833D-0F86EC75D420}"/>
              </a:ext>
            </a:extLst>
          </p:cNvPr>
          <p:cNvSpPr>
            <a:spLocks noGrp="1"/>
          </p:cNvSpPr>
          <p:nvPr>
            <p:ph type="title"/>
          </p:nvPr>
        </p:nvSpPr>
        <p:spPr/>
        <p:txBody>
          <a:bodyPr vert="horz"/>
          <a:lstStyle/>
          <a:p>
            <a:r>
              <a:rPr lang="en-US" dirty="0"/>
              <a:t>Etiology of Pulmonary Morbidity in Pompe Disease -LOPD</a:t>
            </a:r>
          </a:p>
        </p:txBody>
      </p:sp>
      <p:sp>
        <p:nvSpPr>
          <p:cNvPr id="33" name="Text Placeholder 32">
            <a:extLst>
              <a:ext uri="{FF2B5EF4-FFF2-40B4-BE49-F238E27FC236}">
                <a16:creationId xmlns:a16="http://schemas.microsoft.com/office/drawing/2014/main" id="{3B4AFB32-C25C-9BB3-FA83-99560E5F71F4}"/>
              </a:ext>
            </a:extLst>
          </p:cNvPr>
          <p:cNvSpPr>
            <a:spLocks noGrp="1"/>
          </p:cNvSpPr>
          <p:nvPr>
            <p:ph type="body" sz="quarter" idx="23"/>
          </p:nvPr>
        </p:nvSpPr>
        <p:spPr/>
        <p:txBody>
          <a:bodyPr/>
          <a:lstStyle/>
          <a:p>
            <a:r>
              <a:rPr lang="fr-FR" dirty="0"/>
              <a:t>Johnson et al. </a:t>
            </a:r>
            <a:r>
              <a:rPr lang="fr-FR" i="1" dirty="0"/>
              <a:t>Neuromuscl Dis </a:t>
            </a:r>
            <a:r>
              <a:rPr lang="fr-FR" dirty="0"/>
              <a:t>26 (2016) 136-145</a:t>
            </a:r>
          </a:p>
          <a:p>
            <a:r>
              <a:rPr lang="fr-FR" dirty="0"/>
              <a:t>CO</a:t>
            </a:r>
            <a:r>
              <a:rPr lang="fr-FR" baseline="-25000" dirty="0"/>
              <a:t>2</a:t>
            </a:r>
            <a:r>
              <a:rPr lang="fr-FR" dirty="0"/>
              <a:t>, Carbon </a:t>
            </a:r>
            <a:r>
              <a:rPr lang="fr-FR" dirty="0" err="1"/>
              <a:t>dioxide</a:t>
            </a:r>
            <a:endParaRPr lang="fr-FR" dirty="0"/>
          </a:p>
        </p:txBody>
      </p:sp>
      <p:sp>
        <p:nvSpPr>
          <p:cNvPr id="46" name="Slide Number Placeholder 45">
            <a:extLst>
              <a:ext uri="{FF2B5EF4-FFF2-40B4-BE49-F238E27FC236}">
                <a16:creationId xmlns:a16="http://schemas.microsoft.com/office/drawing/2014/main" id="{E404AF59-3710-988C-D2CA-F30AADDE23E3}"/>
              </a:ext>
            </a:extLst>
          </p:cNvPr>
          <p:cNvSpPr>
            <a:spLocks noGrp="1"/>
          </p:cNvSpPr>
          <p:nvPr>
            <p:ph type="sldNum" sz="quarter" idx="16"/>
          </p:nvPr>
        </p:nvSpPr>
        <p:spPr>
          <a:xfrm>
            <a:off x="7093885" y="4835872"/>
            <a:ext cx="1715640" cy="165157"/>
          </a:xfrm>
        </p:spPr>
        <p:txBody>
          <a:bodyPr/>
          <a:lstStyle/>
          <a:p>
            <a:fld id="{6B54B0F7-55DD-40D6-B7F4-70B586885C0B}" type="slidenum">
              <a:rPr lang="en-US" noProof="0" smtClean="0"/>
              <a:pPr/>
              <a:t>18</a:t>
            </a:fld>
            <a:endParaRPr lang="en-US" noProof="0" dirty="0"/>
          </a:p>
        </p:txBody>
      </p:sp>
      <p:sp>
        <p:nvSpPr>
          <p:cNvPr id="3" name="Footer Placeholder 58">
            <a:extLst>
              <a:ext uri="{FF2B5EF4-FFF2-40B4-BE49-F238E27FC236}">
                <a16:creationId xmlns:a16="http://schemas.microsoft.com/office/drawing/2014/main" id="{0E048031-4825-3E49-9758-EE25788E9D57}"/>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4" name="Footer Placeholder 1">
            <a:extLst>
              <a:ext uri="{FF2B5EF4-FFF2-40B4-BE49-F238E27FC236}">
                <a16:creationId xmlns:a16="http://schemas.microsoft.com/office/drawing/2014/main" id="{6458F232-9F5D-E756-540A-157ECE925248}"/>
              </a:ext>
            </a:extLst>
          </p:cNvPr>
          <p:cNvSpPr txBox="1">
            <a:spLocks/>
          </p:cNvSpPr>
          <p:nvPr/>
        </p:nvSpPr>
        <p:spPr>
          <a:xfrm>
            <a:off x="6975289" y="4835872"/>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4200493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3" hidden="1">
            <a:extLst>
              <a:ext uri="{FF2B5EF4-FFF2-40B4-BE49-F238E27FC236}">
                <a16:creationId xmlns:a16="http://schemas.microsoft.com/office/drawing/2014/main" id="{A54BD3F3-EA26-4377-BAAC-719A0D98D88C}"/>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14" name="Object 13" hidden="1">
                        <a:extLst>
                          <a:ext uri="{FF2B5EF4-FFF2-40B4-BE49-F238E27FC236}">
                            <a16:creationId xmlns:a16="http://schemas.microsoft.com/office/drawing/2014/main" id="{A54BD3F3-EA26-4377-BAAC-719A0D98D88C}"/>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45" name="Text Placeholder 44">
            <a:extLst>
              <a:ext uri="{FF2B5EF4-FFF2-40B4-BE49-F238E27FC236}">
                <a16:creationId xmlns:a16="http://schemas.microsoft.com/office/drawing/2014/main" id="{6FE1E762-6C4E-9784-79BE-4AF20E504BAB}"/>
              </a:ext>
            </a:extLst>
          </p:cNvPr>
          <p:cNvSpPr>
            <a:spLocks noGrp="1"/>
          </p:cNvSpPr>
          <p:nvPr>
            <p:ph type="body" sz="quarter" idx="21"/>
          </p:nvPr>
        </p:nvSpPr>
        <p:spPr>
          <a:xfrm>
            <a:off x="331525" y="1183184"/>
            <a:ext cx="2392625" cy="3179266"/>
          </a:xfrm>
        </p:spPr>
        <p:txBody>
          <a:bodyPr/>
          <a:lstStyle/>
          <a:p>
            <a:pPr lvl="1"/>
            <a:r>
              <a:rPr lang="en-US" dirty="0"/>
              <a:t>LOPD usually occurs without significant cardiac involvement</a:t>
            </a:r>
            <a:r>
              <a:rPr lang="en-US" baseline="30000" dirty="0"/>
              <a:t>1</a:t>
            </a:r>
          </a:p>
          <a:p>
            <a:pPr lvl="1"/>
            <a:r>
              <a:rPr lang="en-US" dirty="0"/>
              <a:t>However, whilst patients with LOPD lack the cardiomyopathy seen in infants, they are at risk for arrhythmias</a:t>
            </a:r>
            <a:r>
              <a:rPr lang="en-US" baseline="30000" dirty="0"/>
              <a:t>1</a:t>
            </a:r>
            <a:r>
              <a:rPr lang="en-US" dirty="0"/>
              <a:t> </a:t>
            </a:r>
          </a:p>
        </p:txBody>
      </p:sp>
      <p:sp>
        <p:nvSpPr>
          <p:cNvPr id="16" name="Title 15">
            <a:extLst>
              <a:ext uri="{FF2B5EF4-FFF2-40B4-BE49-F238E27FC236}">
                <a16:creationId xmlns:a16="http://schemas.microsoft.com/office/drawing/2014/main" id="{17E89506-F499-448C-92A1-223C50C8C54F}"/>
              </a:ext>
            </a:extLst>
          </p:cNvPr>
          <p:cNvSpPr>
            <a:spLocks noGrp="1"/>
          </p:cNvSpPr>
          <p:nvPr>
            <p:ph type="title"/>
          </p:nvPr>
        </p:nvSpPr>
        <p:spPr>
          <a:xfrm>
            <a:off x="331200" y="532800"/>
            <a:ext cx="8485200" cy="561185"/>
          </a:xfrm>
        </p:spPr>
        <p:txBody>
          <a:bodyPr vert="horz"/>
          <a:lstStyle/>
          <a:p>
            <a:r>
              <a:rPr lang="en-US" dirty="0"/>
              <a:t>Cardiac Manifestations -LOPD</a:t>
            </a:r>
          </a:p>
        </p:txBody>
      </p:sp>
      <p:sp>
        <p:nvSpPr>
          <p:cNvPr id="46" name="Text Placeholder 45">
            <a:extLst>
              <a:ext uri="{FF2B5EF4-FFF2-40B4-BE49-F238E27FC236}">
                <a16:creationId xmlns:a16="http://schemas.microsoft.com/office/drawing/2014/main" id="{27CEB434-EEFA-8CB0-CAC2-59CC5237A2AD}"/>
              </a:ext>
            </a:extLst>
          </p:cNvPr>
          <p:cNvSpPr>
            <a:spLocks noGrp="1"/>
          </p:cNvSpPr>
          <p:nvPr>
            <p:ph type="body" sz="quarter" idx="22"/>
          </p:nvPr>
        </p:nvSpPr>
        <p:spPr>
          <a:xfrm>
            <a:off x="3231877" y="1183184"/>
            <a:ext cx="5584524" cy="3179266"/>
          </a:xfrm>
        </p:spPr>
        <p:txBody>
          <a:bodyPr anchor="b"/>
          <a:lstStyle/>
          <a:p>
            <a:pPr>
              <a:lnSpc>
                <a:spcPct val="100000"/>
              </a:lnSpc>
            </a:pPr>
            <a:r>
              <a:rPr lang="en-US" b="1" dirty="0"/>
              <a:t>For those patients with LOPD diagnosed through NBS and who have a copy of the c.-32-13T&gt;G variant, cardiac monitoring for arrhythmias may be warranted based on clinical indication/published monitoring recommendations</a:t>
            </a:r>
            <a:r>
              <a:rPr lang="en-US" b="1" baseline="30000" dirty="0"/>
              <a:t>2</a:t>
            </a:r>
          </a:p>
        </p:txBody>
      </p:sp>
      <p:sp>
        <p:nvSpPr>
          <p:cNvPr id="47" name="Text Placeholder 46">
            <a:extLst>
              <a:ext uri="{FF2B5EF4-FFF2-40B4-BE49-F238E27FC236}">
                <a16:creationId xmlns:a16="http://schemas.microsoft.com/office/drawing/2014/main" id="{3CCCEEF9-1502-330C-80F9-D6EC78C6A31B}"/>
              </a:ext>
            </a:extLst>
          </p:cNvPr>
          <p:cNvSpPr>
            <a:spLocks noGrp="1"/>
          </p:cNvSpPr>
          <p:nvPr>
            <p:ph type="body" sz="quarter" idx="23"/>
          </p:nvPr>
        </p:nvSpPr>
        <p:spPr/>
        <p:txBody>
          <a:bodyPr/>
          <a:lstStyle/>
          <a:p>
            <a:r>
              <a:rPr lang="en-US" dirty="0"/>
              <a:t>1. Kohler L, et al. Neurotherapeutics 2018;15(4):928–942; 2. Herbert M, et al. J Pediatr 2018;198:308–312.</a:t>
            </a:r>
          </a:p>
          <a:p>
            <a:r>
              <a:rPr lang="en-US" dirty="0"/>
              <a:t>ECG, electrocardiography; LOPD, late-onset Pompe disease; NBS, newborn screening. </a:t>
            </a:r>
          </a:p>
        </p:txBody>
      </p:sp>
      <p:grpSp>
        <p:nvGrpSpPr>
          <p:cNvPr id="48" name="Group 47">
            <a:extLst>
              <a:ext uri="{FF2B5EF4-FFF2-40B4-BE49-F238E27FC236}">
                <a16:creationId xmlns:a16="http://schemas.microsoft.com/office/drawing/2014/main" id="{9D15D2C0-A6D4-1D67-57A8-1D605E3018C8}"/>
              </a:ext>
            </a:extLst>
          </p:cNvPr>
          <p:cNvGrpSpPr>
            <a:grpSpLocks noChangeAspect="1"/>
          </p:cNvGrpSpPr>
          <p:nvPr/>
        </p:nvGrpSpPr>
        <p:grpSpPr>
          <a:xfrm>
            <a:off x="414028" y="3362811"/>
            <a:ext cx="538472" cy="999638"/>
            <a:chOff x="76200" y="4892040"/>
            <a:chExt cx="959086" cy="1893227"/>
          </a:xfrm>
          <a:effectLst>
            <a:outerShdw blurRad="50800" dist="38100" dir="2700000" algn="tl" rotWithShape="0">
              <a:prstClr val="black">
                <a:alpha val="40000"/>
              </a:prstClr>
            </a:outerShdw>
          </a:effectLst>
        </p:grpSpPr>
        <p:pic>
          <p:nvPicPr>
            <p:cNvPr id="49" name="Picture 48" descr="A picture containing clothing&#10;&#10;Description automatically generated">
              <a:extLst>
                <a:ext uri="{FF2B5EF4-FFF2-40B4-BE49-F238E27FC236}">
                  <a16:creationId xmlns:a16="http://schemas.microsoft.com/office/drawing/2014/main" id="{CE8F003B-6468-76F0-0806-B5DDA57B8A97}"/>
                </a:ext>
              </a:extLst>
            </p:cNvPr>
            <p:cNvPicPr>
              <a:picLocks noChangeAspect="1"/>
            </p:cNvPicPr>
            <p:nvPr/>
          </p:nvPicPr>
          <p:blipFill>
            <a:blip r:embed="rId7" cstate="email">
              <a:duotone>
                <a:schemeClr val="accent1">
                  <a:shade val="45000"/>
                  <a:satMod val="135000"/>
                </a:schemeClr>
                <a:prstClr val="white"/>
              </a:duotone>
              <a:extLst>
                <a:ext uri="{BEBA8EAE-BF5A-486C-A8C5-ECC9F3942E4B}">
                  <a14:imgProps xmlns:a14="http://schemas.microsoft.com/office/drawing/2010/main">
                    <a14:imgLayer r:embed="rId8">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615608" y="5391165"/>
              <a:ext cx="419678" cy="1394102"/>
            </a:xfrm>
            <a:prstGeom prst="rect">
              <a:avLst/>
            </a:prstGeom>
          </p:spPr>
        </p:pic>
        <p:pic>
          <p:nvPicPr>
            <p:cNvPr id="50" name="Picture 49" descr="A person in a suit and tie&#10;&#10;Description automatically generated">
              <a:extLst>
                <a:ext uri="{FF2B5EF4-FFF2-40B4-BE49-F238E27FC236}">
                  <a16:creationId xmlns:a16="http://schemas.microsoft.com/office/drawing/2014/main" id="{1E73C393-9FB5-A4D0-2AC3-7948AEF80F7D}"/>
                </a:ext>
              </a:extLst>
            </p:cNvPr>
            <p:cNvPicPr>
              <a:picLocks noChangeAspect="1"/>
            </p:cNvPicPr>
            <p:nvPr/>
          </p:nvPicPr>
          <p:blipFill>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6200" y="4892040"/>
              <a:ext cx="757375" cy="1889760"/>
            </a:xfrm>
            <a:prstGeom prst="rect">
              <a:avLst/>
            </a:prstGeom>
            <a:effectLst/>
          </p:spPr>
        </p:pic>
      </p:grpSp>
      <p:graphicFrame>
        <p:nvGraphicFramePr>
          <p:cNvPr id="51" name="Chart 50">
            <a:extLst>
              <a:ext uri="{FF2B5EF4-FFF2-40B4-BE49-F238E27FC236}">
                <a16:creationId xmlns:a16="http://schemas.microsoft.com/office/drawing/2014/main" id="{292C3F4B-1A1C-27A7-E632-0275A3456D9B}"/>
              </a:ext>
            </a:extLst>
          </p:cNvPr>
          <p:cNvGraphicFramePr/>
          <p:nvPr/>
        </p:nvGraphicFramePr>
        <p:xfrm>
          <a:off x="3231877" y="1162051"/>
          <a:ext cx="2392625" cy="2200760"/>
        </p:xfrm>
        <a:graphic>
          <a:graphicData uri="http://schemas.openxmlformats.org/drawingml/2006/chart">
            <c:chart xmlns:c="http://schemas.openxmlformats.org/drawingml/2006/chart" xmlns:r="http://schemas.openxmlformats.org/officeDocument/2006/relationships" r:id="rId11"/>
          </a:graphicData>
        </a:graphic>
      </p:graphicFrame>
      <p:sp>
        <p:nvSpPr>
          <p:cNvPr id="52" name="Rounded Rectangle 21">
            <a:extLst>
              <a:ext uri="{FF2B5EF4-FFF2-40B4-BE49-F238E27FC236}">
                <a16:creationId xmlns:a16="http://schemas.microsoft.com/office/drawing/2014/main" id="{DEB6BBD6-1690-D85E-6D52-7E23C047E52B}"/>
              </a:ext>
            </a:extLst>
          </p:cNvPr>
          <p:cNvSpPr/>
          <p:nvPr/>
        </p:nvSpPr>
        <p:spPr>
          <a:xfrm>
            <a:off x="6010276" y="1183184"/>
            <a:ext cx="2813050" cy="2179627"/>
          </a:xfrm>
          <a:prstGeom prst="rect">
            <a:avLst/>
          </a:prstGeom>
          <a:solidFill>
            <a:schemeClr val="accent1"/>
          </a:solidFill>
          <a:ln w="55000" cap="flat" cmpd="thickThin" algn="ctr">
            <a:noFill/>
            <a:prstDash val="solid"/>
          </a:ln>
          <a:effectLst/>
        </p:spPr>
        <p:txBody>
          <a:bodyPr rIns="54000" rtlCol="0" anchor="ctr" anchorCtr="0"/>
          <a:lstStyle/>
          <a:p>
            <a:pPr algn="ctr">
              <a:spcBef>
                <a:spcPct val="20000"/>
              </a:spcBef>
              <a:buClr>
                <a:schemeClr val="accent4"/>
              </a:buClr>
              <a:buSzPct val="100000"/>
            </a:pPr>
            <a:r>
              <a:rPr lang="en-GB" sz="1200" b="1" dirty="0">
                <a:solidFill>
                  <a:schemeClr val="bg1"/>
                </a:solidFill>
              </a:rPr>
              <a:t>Arrhythmias have been reported in ~15% of patients with LOPD</a:t>
            </a:r>
            <a:r>
              <a:rPr lang="en-GB" sz="1200" b="1" baseline="30000" dirty="0">
                <a:solidFill>
                  <a:schemeClr val="bg1"/>
                </a:solidFill>
              </a:rPr>
              <a:t>2</a:t>
            </a:r>
            <a:r>
              <a:rPr lang="en-GB" sz="1200" b="1" dirty="0">
                <a:solidFill>
                  <a:schemeClr val="bg1"/>
                </a:solidFill>
              </a:rPr>
              <a:t> </a:t>
            </a:r>
          </a:p>
        </p:txBody>
      </p:sp>
      <p:sp>
        <p:nvSpPr>
          <p:cNvPr id="57" name="Slide Number Placeholder 56">
            <a:extLst>
              <a:ext uri="{FF2B5EF4-FFF2-40B4-BE49-F238E27FC236}">
                <a16:creationId xmlns:a16="http://schemas.microsoft.com/office/drawing/2014/main" id="{FA3FB953-FB52-FB89-EF28-D58C63671BA0}"/>
              </a:ext>
            </a:extLst>
          </p:cNvPr>
          <p:cNvSpPr>
            <a:spLocks noGrp="1"/>
          </p:cNvSpPr>
          <p:nvPr>
            <p:ph type="sldNum" sz="quarter" idx="16"/>
          </p:nvPr>
        </p:nvSpPr>
        <p:spPr>
          <a:xfrm>
            <a:off x="7107686" y="4841478"/>
            <a:ext cx="1715640" cy="165157"/>
          </a:xfrm>
        </p:spPr>
        <p:txBody>
          <a:bodyPr/>
          <a:lstStyle/>
          <a:p>
            <a:fld id="{6B54B0F7-55DD-40D6-B7F4-70B586885C0B}" type="slidenum">
              <a:rPr lang="en-US" noProof="0" smtClean="0"/>
              <a:pPr/>
              <a:t>19</a:t>
            </a:fld>
            <a:endParaRPr lang="en-US" noProof="0" dirty="0"/>
          </a:p>
        </p:txBody>
      </p:sp>
      <p:grpSp>
        <p:nvGrpSpPr>
          <p:cNvPr id="5" name="Group 4">
            <a:extLst>
              <a:ext uri="{FF2B5EF4-FFF2-40B4-BE49-F238E27FC236}">
                <a16:creationId xmlns:a16="http://schemas.microsoft.com/office/drawing/2014/main" id="{FB1FCDD8-97FB-8C11-AF4C-959911AA7F5B}"/>
              </a:ext>
            </a:extLst>
          </p:cNvPr>
          <p:cNvGrpSpPr/>
          <p:nvPr/>
        </p:nvGrpSpPr>
        <p:grpSpPr>
          <a:xfrm>
            <a:off x="8372612" y="418760"/>
            <a:ext cx="447514" cy="447514"/>
            <a:chOff x="8372612" y="418760"/>
            <a:chExt cx="447514" cy="447514"/>
          </a:xfrm>
        </p:grpSpPr>
        <p:sp>
          <p:nvSpPr>
            <p:cNvPr id="3" name="Oval 2">
              <a:extLst>
                <a:ext uri="{FF2B5EF4-FFF2-40B4-BE49-F238E27FC236}">
                  <a16:creationId xmlns:a16="http://schemas.microsoft.com/office/drawing/2014/main" id="{76668B50-A2D1-643E-CFD9-8B3A530A6C5B}"/>
                </a:ext>
              </a:extLst>
            </p:cNvPr>
            <p:cNvSpPr/>
            <p:nvPr/>
          </p:nvSpPr>
          <p:spPr>
            <a:xfrm>
              <a:off x="8372612" y="418760"/>
              <a:ext cx="447514" cy="4475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EA98AFD8-0467-9231-D809-BD588D026B82}"/>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493493" y="498340"/>
              <a:ext cx="205753" cy="288355"/>
            </a:xfrm>
            <a:prstGeom prst="rect">
              <a:avLst/>
            </a:prstGeom>
            <a:effectLst>
              <a:outerShdw blurRad="50800" dist="38100" dir="2700000" algn="tl" rotWithShape="0">
                <a:prstClr val="black">
                  <a:alpha val="40000"/>
                </a:prstClr>
              </a:outerShdw>
            </a:effectLst>
          </p:spPr>
        </p:pic>
      </p:grpSp>
      <p:sp>
        <p:nvSpPr>
          <p:cNvPr id="2" name="Footer Placeholder 58">
            <a:extLst>
              <a:ext uri="{FF2B5EF4-FFF2-40B4-BE49-F238E27FC236}">
                <a16:creationId xmlns:a16="http://schemas.microsoft.com/office/drawing/2014/main" id="{A493B2F9-4F9D-126C-9FD7-309D5E4897B0}"/>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6" name="Footer Placeholder 1">
            <a:extLst>
              <a:ext uri="{FF2B5EF4-FFF2-40B4-BE49-F238E27FC236}">
                <a16:creationId xmlns:a16="http://schemas.microsoft.com/office/drawing/2014/main" id="{D2A7D4BF-D601-FEF3-7DBD-7AFF69E9785E}"/>
              </a:ext>
            </a:extLst>
          </p:cNvPr>
          <p:cNvSpPr txBox="1">
            <a:spLocks/>
          </p:cNvSpPr>
          <p:nvPr/>
        </p:nvSpPr>
        <p:spPr>
          <a:xfrm>
            <a:off x="7059345" y="4787135"/>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1567468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nchor="ctr"/>
          <a:lstStyle/>
          <a:p>
            <a:r>
              <a:rPr lang="en-GB">
                <a:latin typeface="+mn-lt"/>
              </a:rPr>
              <a:t>Introduction to Pompe Disease</a:t>
            </a:r>
            <a:endParaRPr lang="en-US" altLang="fr-FR">
              <a:latin typeface="+mn-lt"/>
            </a:endParaRPr>
          </a:p>
        </p:txBody>
      </p:sp>
      <p:sp>
        <p:nvSpPr>
          <p:cNvPr id="11" name="Rounded Rectangle 10">
            <a:extLst>
              <a:ext uri="{FF2B5EF4-FFF2-40B4-BE49-F238E27FC236}">
                <a16:creationId xmlns:a16="http://schemas.microsoft.com/office/drawing/2014/main" id="{55CD3D16-685A-5B46-892F-3CDE31E73DA3}"/>
              </a:ext>
            </a:extLst>
          </p:cNvPr>
          <p:cNvSpPr/>
          <p:nvPr/>
        </p:nvSpPr>
        <p:spPr>
          <a:xfrm>
            <a:off x="721077" y="1177167"/>
            <a:ext cx="7669742" cy="2876558"/>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a:ln>
                  <a:noFill/>
                </a:ln>
                <a:solidFill>
                  <a:prstClr val="white"/>
                </a:solidFill>
                <a:effectLst/>
                <a:uLnTx/>
                <a:uFillTx/>
                <a:latin typeface="Verdana"/>
                <a:ea typeface="+mn-ea"/>
                <a:cs typeface="+mn-cs"/>
              </a:rPr>
              <a:t>Pompe disease is a progressive, multisystemic, debilitating neuromuscular disease which is often fatal</a:t>
            </a:r>
            <a:r>
              <a:rPr kumimoji="0" lang="en-GB" sz="1200" b="0" i="0" u="none" strike="noStrike" kern="1200" cap="none" spc="0" normalizeH="0" baseline="30000" noProof="0">
                <a:ln>
                  <a:noFill/>
                </a:ln>
                <a:solidFill>
                  <a:prstClr val="white"/>
                </a:solidFill>
                <a:effectLst/>
                <a:uLnTx/>
                <a:uFillTx/>
                <a:latin typeface="Verdana"/>
                <a:ea typeface="+mn-ea"/>
                <a:cs typeface="+mn-cs"/>
              </a:rPr>
              <a:t>1</a:t>
            </a:r>
            <a:r>
              <a:rPr kumimoji="0" lang="en-GB" sz="1200" b="0" i="0" u="none" strike="noStrike" kern="1200" cap="none" spc="0" normalizeH="0" baseline="0" noProof="0">
                <a:ln>
                  <a:noFill/>
                </a:ln>
                <a:solidFill>
                  <a:prstClr val="white"/>
                </a:solidFill>
                <a:effectLst/>
                <a:uLnTx/>
                <a:uFillTx/>
                <a:latin typeface="Verdana"/>
                <a:ea typeface="+mn-ea"/>
                <a:cs typeface="+mn-cs"/>
              </a:rPr>
              <a:t> and is caused by an absence or deficiency of the lysosomal enzyme acid alpha-glucosidase (GAA)</a:t>
            </a:r>
            <a:r>
              <a:rPr kumimoji="0" lang="en-GB" sz="1200" b="0" i="0" u="none" strike="noStrike" kern="1200" cap="none" spc="0" normalizeH="0" baseline="30000" noProof="0">
                <a:ln>
                  <a:noFill/>
                </a:ln>
                <a:solidFill>
                  <a:prstClr val="white"/>
                </a:solidFill>
                <a:effectLst/>
                <a:uLnTx/>
                <a:uFillTx/>
                <a:latin typeface="Verdana"/>
                <a:ea typeface="+mn-ea"/>
                <a:cs typeface="+mn-cs"/>
              </a:rPr>
              <a:t>1</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a:ln>
                  <a:noFill/>
                </a:ln>
                <a:solidFill>
                  <a:prstClr val="white"/>
                </a:solidFill>
                <a:effectLst/>
                <a:uLnTx/>
                <a:uFillTx/>
                <a:latin typeface="Verdana"/>
                <a:ea typeface="+mn-ea"/>
                <a:cs typeface="+mn-cs"/>
              </a:rPr>
              <a:t>Pompe disease results from </a:t>
            </a:r>
            <a:r>
              <a:rPr kumimoji="0" lang="en-GB" sz="1200" b="0" i="1" u="none" strike="noStrike" kern="1200" cap="none" spc="0" normalizeH="0" baseline="0" noProof="0">
                <a:ln>
                  <a:noFill/>
                </a:ln>
                <a:solidFill>
                  <a:prstClr val="white"/>
                </a:solidFill>
                <a:effectLst/>
                <a:uLnTx/>
                <a:uFillTx/>
                <a:latin typeface="Verdana"/>
                <a:ea typeface="+mn-ea"/>
                <a:cs typeface="+mn-cs"/>
              </a:rPr>
              <a:t>GAA</a:t>
            </a:r>
            <a:r>
              <a:rPr kumimoji="0" lang="en-GB" sz="1200" b="0" i="0" u="none" strike="noStrike" kern="1200" cap="none" spc="0" normalizeH="0" baseline="0" noProof="0">
                <a:ln>
                  <a:noFill/>
                </a:ln>
                <a:solidFill>
                  <a:prstClr val="white"/>
                </a:solidFill>
                <a:effectLst/>
                <a:uLnTx/>
                <a:uFillTx/>
                <a:latin typeface="Verdana"/>
                <a:ea typeface="+mn-ea"/>
                <a:cs typeface="+mn-cs"/>
              </a:rPr>
              <a:t> gene variants leading to deficient GAA enzyme activity and progressive lysosomal glycogen accumulation</a:t>
            </a:r>
            <a:r>
              <a:rPr kumimoji="0" lang="en-GB" sz="1200" b="0" i="0" u="none" strike="noStrike" kern="1200" cap="none" spc="0" normalizeH="0" baseline="30000" noProof="0">
                <a:ln>
                  <a:noFill/>
                </a:ln>
                <a:solidFill>
                  <a:prstClr val="white"/>
                </a:solidFill>
                <a:effectLst/>
                <a:uLnTx/>
                <a:uFillTx/>
                <a:latin typeface="Verdana"/>
                <a:ea typeface="+mn-ea"/>
                <a:cs typeface="+mn-cs"/>
              </a:rPr>
              <a:t>1</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a:ln>
                  <a:noFill/>
                </a:ln>
                <a:solidFill>
                  <a:prstClr val="white"/>
                </a:solidFill>
                <a:effectLst/>
                <a:uLnTx/>
                <a:uFillTx/>
                <a:latin typeface="Verdana"/>
                <a:ea typeface="+mn-ea"/>
                <a:cs typeface="+mn-cs"/>
              </a:rPr>
              <a:t>Glycogen accumulation progressively impairs skeletal, respiratory, smooth muscle and cardiac function</a:t>
            </a:r>
            <a:r>
              <a:rPr kumimoji="0" lang="en-GB" sz="1200" b="0" i="0" u="none" strike="noStrike" kern="1200" cap="none" spc="0" normalizeH="0" baseline="30000" noProof="0">
                <a:ln>
                  <a:noFill/>
                </a:ln>
                <a:solidFill>
                  <a:prstClr val="white"/>
                </a:solidFill>
                <a:effectLst/>
                <a:uLnTx/>
                <a:uFillTx/>
                <a:latin typeface="Verdana"/>
                <a:ea typeface="+mn-ea"/>
                <a:cs typeface="+mn-cs"/>
              </a:rPr>
              <a:t>2</a:t>
            </a:r>
          </a:p>
          <a:p>
            <a:pPr marL="202500" marR="0" lvl="0" indent="-202500" algn="l" defTabSz="457200" rtl="0" eaLnBrk="1" fontAlgn="auto" latinLnBrk="0" hangingPunct="1">
              <a:lnSpc>
                <a:spcPct val="100000"/>
              </a:lnSpc>
              <a:spcBef>
                <a:spcPct val="20000"/>
              </a:spcBef>
              <a:spcAft>
                <a:spcPts val="0"/>
              </a:spcAft>
              <a:buClr>
                <a:srgbClr val="62D488"/>
              </a:buClr>
              <a:buSzPct val="130000"/>
              <a:buFont typeface="Verdana" pitchFamily="34" charset="0"/>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p:txBody>
      </p:sp>
      <p:sp>
        <p:nvSpPr>
          <p:cNvPr id="3" name="TextBox 2">
            <a:extLst>
              <a:ext uri="{FF2B5EF4-FFF2-40B4-BE49-F238E27FC236}">
                <a16:creationId xmlns:a16="http://schemas.microsoft.com/office/drawing/2014/main" id="{7D0F7018-8AF7-4CD2-87B4-51C3FF53C4D9}"/>
              </a:ext>
            </a:extLst>
          </p:cNvPr>
          <p:cNvSpPr txBox="1"/>
          <p:nvPr/>
        </p:nvSpPr>
        <p:spPr>
          <a:xfrm>
            <a:off x="721077" y="4161609"/>
            <a:ext cx="6523566" cy="60016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1. Lim J-A, et al. Front Aging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Neurosci</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2014;6(177):1–14; 2. van der Ploeg,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Resuer</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Lancet 2008;372(9646):1342–1353.</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GAA, acid alpha-glucosidase</a:t>
            </a:r>
            <a:r>
              <a:rPr kumimoji="0" lang="en-US" sz="1350" b="0" i="0" u="none" strike="noStrike" kern="1200" cap="none" spc="0" normalizeH="0" baseline="0" noProof="0">
                <a:ln>
                  <a:noFill/>
                </a:ln>
                <a:solidFill>
                  <a:prstClr val="black">
                    <a:lumMod val="50000"/>
                    <a:lumOff val="50000"/>
                  </a:prstClr>
                </a:solidFill>
                <a:effectLst/>
                <a:uLnTx/>
                <a:uFillTx/>
                <a:latin typeface="Verdana"/>
                <a:ea typeface="Verdana"/>
                <a:cs typeface="+mn-lt"/>
              </a:rPr>
              <a:t>. </a:t>
            </a:r>
            <a:endParaRPr kumimoji="0" lang="en-US" sz="1350" b="0" i="0" u="none" strike="noStrike" kern="1200" cap="none" spc="0" normalizeH="0" baseline="0" noProof="0">
              <a:ln>
                <a:noFill/>
              </a:ln>
              <a:solidFill>
                <a:prstClr val="black">
                  <a:lumMod val="50000"/>
                  <a:lumOff val="50000"/>
                </a:prstClr>
              </a:solidFill>
              <a:effectLst/>
              <a:uLnTx/>
              <a:uFillTx/>
              <a:latin typeface="Verdana"/>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7" name="Rectangle 6">
            <a:extLst>
              <a:ext uri="{FF2B5EF4-FFF2-40B4-BE49-F238E27FC236}">
                <a16:creationId xmlns:a16="http://schemas.microsoft.com/office/drawing/2014/main" id="{2A2E0925-574C-43D3-A40D-525A49FC1D79}"/>
              </a:ext>
            </a:extLst>
          </p:cNvPr>
          <p:cNvSpPr/>
          <p:nvPr/>
        </p:nvSpPr>
        <p:spPr>
          <a:xfrm>
            <a:off x="3159058" y="5041107"/>
            <a:ext cx="2859932" cy="102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sp>
        <p:nvSpPr>
          <p:cNvPr id="2" name="Slide Number Placeholder 43">
            <a:extLst>
              <a:ext uri="{FF2B5EF4-FFF2-40B4-BE49-F238E27FC236}">
                <a16:creationId xmlns:a16="http://schemas.microsoft.com/office/drawing/2014/main" id="{54B05831-B6CC-0916-48B1-5E970732AFFD}"/>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2</a:t>
            </a:fld>
            <a:endParaRPr lang="en-US" sz="700" dirty="0"/>
          </a:p>
        </p:txBody>
      </p:sp>
      <p:sp>
        <p:nvSpPr>
          <p:cNvPr id="4" name="TextBox 3">
            <a:extLst>
              <a:ext uri="{FF2B5EF4-FFF2-40B4-BE49-F238E27FC236}">
                <a16:creationId xmlns:a16="http://schemas.microsoft.com/office/drawing/2014/main" id="{E673B503-5D78-174B-A5E6-09FBC1234C92}"/>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5" name="Footer Placeholder 1">
            <a:extLst>
              <a:ext uri="{FF2B5EF4-FFF2-40B4-BE49-F238E27FC236}">
                <a16:creationId xmlns:a16="http://schemas.microsoft.com/office/drawing/2014/main" id="{9CC408BC-D67A-FECE-FC68-6F62BBF4A311}"/>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0D9A5-0400-EA4F-BF37-3784F553B9ED}"/>
              </a:ext>
            </a:extLst>
          </p:cNvPr>
          <p:cNvSpPr>
            <a:spLocks noGrp="1"/>
          </p:cNvSpPr>
          <p:nvPr>
            <p:ph type="title"/>
          </p:nvPr>
        </p:nvSpPr>
        <p:spPr/>
        <p:txBody>
          <a:bodyPr anchor="ctr"/>
          <a:lstStyle/>
          <a:p>
            <a:r>
              <a:rPr lang="en-US" dirty="0">
                <a:latin typeface="+mn-lt"/>
              </a:rPr>
              <a:t>Gastrointestinal Manifestations -LOPD</a:t>
            </a:r>
          </a:p>
        </p:txBody>
      </p:sp>
      <p:sp>
        <p:nvSpPr>
          <p:cNvPr id="10" name="Rounded Rectangle 9">
            <a:extLst>
              <a:ext uri="{FF2B5EF4-FFF2-40B4-BE49-F238E27FC236}">
                <a16:creationId xmlns:a16="http://schemas.microsoft.com/office/drawing/2014/main" id="{E93C00F9-A6E5-7C4C-AB3E-04C049413B2B}"/>
              </a:ext>
            </a:extLst>
          </p:cNvPr>
          <p:cNvSpPr/>
          <p:nvPr/>
        </p:nvSpPr>
        <p:spPr>
          <a:xfrm>
            <a:off x="955221" y="1248281"/>
            <a:ext cx="7233557" cy="2584596"/>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System Font"/>
              <a:buChar char="●"/>
              <a:tabLst/>
              <a:defRPr/>
            </a:pPr>
            <a:endParaRPr kumimoji="0" lang="en-GB" sz="135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a:ln>
                  <a:noFill/>
                </a:ln>
                <a:solidFill>
                  <a:prstClr val="white"/>
                </a:solidFill>
                <a:effectLst/>
                <a:uLnTx/>
                <a:uFillTx/>
                <a:latin typeface="Verdana"/>
                <a:ea typeface="+mn-ea"/>
                <a:cs typeface="+mn-cs"/>
              </a:rPr>
              <a:t>Oropharyngeal dysphagia and GI disturbances (e.g. bloating, constipation, diarrhea, abdominal pain, incontinence) can occur in LOPD</a:t>
            </a:r>
            <a:r>
              <a:rPr kumimoji="0" lang="en-GB" sz="1350" b="0" i="0" u="none" strike="noStrike" kern="1200" cap="none" spc="0" normalizeH="0" baseline="30000" noProof="0">
                <a:ln>
                  <a:noFill/>
                </a:ln>
                <a:solidFill>
                  <a:prstClr val="white"/>
                </a:solidFill>
                <a:effectLst/>
                <a:uLnTx/>
                <a:uFillTx/>
                <a:latin typeface="Verdana"/>
                <a:ea typeface="+mn-ea"/>
                <a:cs typeface="+mn-cs"/>
              </a:rPr>
              <a:t>1,2</a:t>
            </a: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3000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a:ln>
                  <a:noFill/>
                </a:ln>
                <a:solidFill>
                  <a:prstClr val="white"/>
                </a:solidFill>
                <a:effectLst/>
                <a:uLnTx/>
                <a:uFillTx/>
                <a:latin typeface="Verdana"/>
                <a:ea typeface="+mn-ea"/>
                <a:cs typeface="+mn-cs"/>
              </a:rPr>
              <a:t>Patients are also at increased risk for aspiration</a:t>
            </a:r>
            <a:r>
              <a:rPr kumimoji="0" lang="en-GB" sz="1350" b="0" i="0" u="none" strike="noStrike" kern="1200" cap="none" spc="0" normalizeH="0" baseline="30000" noProof="0">
                <a:ln>
                  <a:noFill/>
                </a:ln>
                <a:solidFill>
                  <a:prstClr val="white"/>
                </a:solidFill>
                <a:effectLst/>
                <a:uLnTx/>
                <a:uFillTx/>
                <a:latin typeface="Verdana"/>
                <a:ea typeface="+mn-ea"/>
                <a:cs typeface="+mn-cs"/>
              </a:rPr>
              <a:t>3</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350" b="0" i="0" u="none" strike="noStrike" kern="1200" cap="none" spc="0" normalizeH="0" baseline="0" noProof="0">
              <a:ln>
                <a:noFill/>
              </a:ln>
              <a:solidFill>
                <a:srgbClr val="FF0000"/>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a:ln>
                  <a:noFill/>
                </a:ln>
                <a:solidFill>
                  <a:prstClr val="white"/>
                </a:solidFill>
                <a:effectLst/>
                <a:uLnTx/>
                <a:uFillTx/>
                <a:latin typeface="Verdana"/>
                <a:ea typeface="+mn-ea"/>
                <a:cs typeface="+mn-cs"/>
              </a:rPr>
              <a:t>Bulbar muscle involvement, including lingual weakness is a documented symptom and may occur early in disease process. </a:t>
            </a:r>
            <a:r>
              <a:rPr kumimoji="0" lang="en-GB" sz="1350" b="0" i="0" u="none" strike="noStrike" kern="1200" cap="none" spc="0" normalizeH="0" baseline="30000" noProof="0">
                <a:ln>
                  <a:noFill/>
                </a:ln>
                <a:solidFill>
                  <a:prstClr val="white"/>
                </a:solidFill>
                <a:effectLst/>
                <a:uLnTx/>
                <a:uFillTx/>
                <a:latin typeface="Verdana"/>
                <a:ea typeface="+mn-ea"/>
                <a:cs typeface="+mn-cs"/>
              </a:rPr>
              <a:t>4</a:t>
            </a: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35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a:ln>
                  <a:noFill/>
                </a:ln>
                <a:solidFill>
                  <a:prstClr val="white"/>
                </a:solidFill>
                <a:effectLst/>
                <a:uLnTx/>
                <a:uFillTx/>
                <a:latin typeface="Verdana"/>
                <a:ea typeface="+mn-ea"/>
                <a:cs typeface="+mn-cs"/>
              </a:rPr>
              <a:t>Speech quality can be affected and progress to dysarthria. </a:t>
            </a:r>
            <a:r>
              <a:rPr kumimoji="0" lang="en-GB" sz="1350" b="0" i="0" u="none" strike="noStrike" kern="1200" cap="none" spc="0" normalizeH="0" baseline="30000" noProof="0">
                <a:ln>
                  <a:noFill/>
                </a:ln>
                <a:solidFill>
                  <a:prstClr val="white"/>
                </a:solidFill>
                <a:effectLst/>
                <a:uLnTx/>
                <a:uFillTx/>
                <a:latin typeface="Verdana"/>
                <a:ea typeface="+mn-ea"/>
                <a:cs typeface="+mn-cs"/>
              </a:rPr>
              <a:t>5</a:t>
            </a:r>
            <a:endParaRPr kumimoji="0" lang="en-GB" sz="1200" b="0" i="0" u="none" strike="noStrike" kern="1200" cap="none" spc="0" normalizeH="0" baseline="3000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350" b="0" i="0" u="none" strike="noStrike" kern="1200" cap="none" spc="0" normalizeH="0" baseline="30000" noProof="0">
              <a:ln>
                <a:noFill/>
              </a:ln>
              <a:solidFill>
                <a:prstClr val="white"/>
              </a:solidFill>
              <a:effectLst/>
              <a:uLnTx/>
              <a:uFillTx/>
              <a:latin typeface="Verdana"/>
              <a:ea typeface="+mn-ea"/>
              <a:cs typeface="+mn-cs"/>
            </a:endParaRPr>
          </a:p>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r>
              <a:rPr kumimoji="0" lang="en-GB" sz="1350" b="0" i="0" u="none" strike="noStrike" kern="1200" cap="none" spc="0" normalizeH="0" baseline="0" noProof="0">
                <a:ln>
                  <a:noFill/>
                </a:ln>
                <a:solidFill>
                  <a:prstClr val="white"/>
                </a:solidFill>
                <a:effectLst/>
                <a:uLnTx/>
                <a:uFillTx/>
                <a:latin typeface="Verdana"/>
                <a:ea typeface="+mn-ea"/>
                <a:cs typeface="+mn-cs"/>
              </a:rPr>
              <a:t> </a:t>
            </a:r>
          </a:p>
          <a:p>
            <a:pPr marL="270000" marR="0" lvl="0" indent="0" algn="l" defTabSz="457200" rtl="0" eaLnBrk="1" fontAlgn="auto" latinLnBrk="0" hangingPunct="1">
              <a:lnSpc>
                <a:spcPct val="100000"/>
              </a:lnSpc>
              <a:spcBef>
                <a:spcPct val="20000"/>
              </a:spcBef>
              <a:spcAft>
                <a:spcPts val="0"/>
              </a:spcAft>
              <a:buClr>
                <a:srgbClr val="62D488"/>
              </a:buClr>
              <a:buSzPct val="130000"/>
              <a:buFontTx/>
              <a:buNone/>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p:txBody>
      </p:sp>
      <p:pic>
        <p:nvPicPr>
          <p:cNvPr id="18" name="Picture 17">
            <a:extLst>
              <a:ext uri="{FF2B5EF4-FFF2-40B4-BE49-F238E27FC236}">
                <a16:creationId xmlns:a16="http://schemas.microsoft.com/office/drawing/2014/main" id="{5C592938-614B-C74C-9394-EE901DC9278B}"/>
              </a:ext>
            </a:extLst>
          </p:cNvPr>
          <p:cNvPicPr>
            <a:picLocks noChangeAspect="1"/>
          </p:cNvPicPr>
          <p:nvPr/>
        </p:nvPicPr>
        <p:blipFill rotWithShape="1">
          <a:blip r:embed="rId3">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Lst>
          </a:blip>
          <a:srcRect l="14821" t="12182" r="7334" b="6285"/>
          <a:stretch/>
        </p:blipFill>
        <p:spPr>
          <a:xfrm>
            <a:off x="8249332" y="532800"/>
            <a:ext cx="563468" cy="553499"/>
          </a:xfrm>
          <a:prstGeom prst="rect">
            <a:avLst/>
          </a:prstGeom>
          <a:solidFill>
            <a:schemeClr val="bg1"/>
          </a:solidFill>
        </p:spPr>
      </p:pic>
      <p:sp>
        <p:nvSpPr>
          <p:cNvPr id="3" name="TextBox 2">
            <a:extLst>
              <a:ext uri="{FF2B5EF4-FFF2-40B4-BE49-F238E27FC236}">
                <a16:creationId xmlns:a16="http://schemas.microsoft.com/office/drawing/2014/main" id="{49E9A0C1-4F7B-45E3-95A7-89C976474EB6}"/>
              </a:ext>
            </a:extLst>
          </p:cNvPr>
          <p:cNvSpPr txBox="1"/>
          <p:nvPr/>
        </p:nvSpPr>
        <p:spPr>
          <a:xfrm>
            <a:off x="966263" y="3987173"/>
            <a:ext cx="5933248" cy="5309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1. Hobson-Webb LD, et al.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Neuromuscul</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Disord</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April 2013;23(4):319–323; 2.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Karabul</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N, et al. JIMD Rep. 2014;17:53–61; 3. Kishnani PS, et al. Genet Med 2006;8(5):267–288. 4.  Muller CS et al. J Pediatr Neurol 2009;7:147–156. 5. Muller CS et al. J Pediatr Neurol 2009;7:147–156.</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GI, gastrointestinal; LOPD, late-onset Pompe disease</a:t>
            </a:r>
          </a:p>
        </p:txBody>
      </p:sp>
      <p:grpSp>
        <p:nvGrpSpPr>
          <p:cNvPr id="16" name="Group 15">
            <a:extLst>
              <a:ext uri="{FF2B5EF4-FFF2-40B4-BE49-F238E27FC236}">
                <a16:creationId xmlns:a16="http://schemas.microsoft.com/office/drawing/2014/main" id="{13C67F3C-98D9-4443-B06A-FC8AC09B035F}"/>
              </a:ext>
            </a:extLst>
          </p:cNvPr>
          <p:cNvGrpSpPr>
            <a:grpSpLocks noChangeAspect="1"/>
          </p:cNvGrpSpPr>
          <p:nvPr/>
        </p:nvGrpSpPr>
        <p:grpSpPr>
          <a:xfrm>
            <a:off x="76680" y="3785530"/>
            <a:ext cx="509040" cy="945000"/>
            <a:chOff x="76200" y="4892040"/>
            <a:chExt cx="959086" cy="1893227"/>
          </a:xfrm>
          <a:effectLst>
            <a:outerShdw blurRad="50800" dist="38100" dir="2700000" algn="tl" rotWithShape="0">
              <a:prstClr val="black">
                <a:alpha val="40000"/>
              </a:prstClr>
            </a:outerShdw>
          </a:effectLst>
        </p:grpSpPr>
        <p:pic>
          <p:nvPicPr>
            <p:cNvPr id="17" name="Picture 16" descr="A picture containing clothing&#10;&#10;Description automatically generated">
              <a:extLst>
                <a:ext uri="{FF2B5EF4-FFF2-40B4-BE49-F238E27FC236}">
                  <a16:creationId xmlns:a16="http://schemas.microsoft.com/office/drawing/2014/main" id="{BC88AE08-337A-4D19-B625-93F46CA4FAC5}"/>
                </a:ext>
              </a:extLst>
            </p:cNvPr>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615608" y="5391165"/>
              <a:ext cx="419678" cy="1394102"/>
            </a:xfrm>
            <a:prstGeom prst="rect">
              <a:avLst/>
            </a:prstGeom>
          </p:spPr>
        </p:pic>
        <p:pic>
          <p:nvPicPr>
            <p:cNvPr id="19" name="Picture 18" descr="A person in a suit and tie&#10;&#10;Description automatically generated">
              <a:extLst>
                <a:ext uri="{FF2B5EF4-FFF2-40B4-BE49-F238E27FC236}">
                  <a16:creationId xmlns:a16="http://schemas.microsoft.com/office/drawing/2014/main" id="{E206BD55-557D-440A-BC8A-6D7636C227D3}"/>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6200" y="4892040"/>
              <a:ext cx="757375" cy="1889760"/>
            </a:xfrm>
            <a:prstGeom prst="rect">
              <a:avLst/>
            </a:prstGeom>
            <a:effectLst/>
          </p:spPr>
        </p:pic>
      </p:grpSp>
      <p:sp>
        <p:nvSpPr>
          <p:cNvPr id="4" name="Slide Number Placeholder 43">
            <a:extLst>
              <a:ext uri="{FF2B5EF4-FFF2-40B4-BE49-F238E27FC236}">
                <a16:creationId xmlns:a16="http://schemas.microsoft.com/office/drawing/2014/main" id="{1283FFF0-8ABE-3535-3134-63FF2967773D}"/>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20</a:t>
            </a:fld>
            <a:endParaRPr lang="en-US" sz="700" dirty="0"/>
          </a:p>
        </p:txBody>
      </p:sp>
      <p:sp>
        <p:nvSpPr>
          <p:cNvPr id="5" name="TextBox 4">
            <a:extLst>
              <a:ext uri="{FF2B5EF4-FFF2-40B4-BE49-F238E27FC236}">
                <a16:creationId xmlns:a16="http://schemas.microsoft.com/office/drawing/2014/main" id="{693F55ED-5BD3-6D52-CC69-5EDED9E1D85D}"/>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6" name="Footer Placeholder 1">
            <a:extLst>
              <a:ext uri="{FF2B5EF4-FFF2-40B4-BE49-F238E27FC236}">
                <a16:creationId xmlns:a16="http://schemas.microsoft.com/office/drawing/2014/main" id="{72FB9B0C-E9AE-D786-C263-8A247E2A4600}"/>
              </a:ext>
            </a:extLst>
          </p:cNvPr>
          <p:cNvSpPr txBox="1">
            <a:spLocks/>
          </p:cNvSpPr>
          <p:nvPr/>
        </p:nvSpPr>
        <p:spPr>
          <a:xfrm>
            <a:off x="7121968" y="4801314"/>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3795162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Object 43" hidden="1">
            <a:extLst>
              <a:ext uri="{FF2B5EF4-FFF2-40B4-BE49-F238E27FC236}">
                <a16:creationId xmlns:a16="http://schemas.microsoft.com/office/drawing/2014/main" id="{5612DBC9-CAAD-4AAC-BA2B-E2E9D0BF7DF1}"/>
              </a:ext>
            </a:extLst>
          </p:cNvPr>
          <p:cNvGraphicFramePr>
            <a:graphicFrameLocks noChangeAspect="1"/>
          </p:cNvGraphicFramePr>
          <p:nvPr>
            <p:custDataLst>
              <p:tags r:id="rId2"/>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5" imgW="479" imgH="478" progId="TCLayout.ActiveDocument.1">
                  <p:embed/>
                </p:oleObj>
              </mc:Choice>
              <mc:Fallback>
                <p:oleObj name="think-cell Slide" r:id="rId5" imgW="479" imgH="478" progId="TCLayout.ActiveDocument.1">
                  <p:embed/>
                  <p:pic>
                    <p:nvPicPr>
                      <p:cNvPr id="44" name="Object 43" hidden="1">
                        <a:extLst>
                          <a:ext uri="{FF2B5EF4-FFF2-40B4-BE49-F238E27FC236}">
                            <a16:creationId xmlns:a16="http://schemas.microsoft.com/office/drawing/2014/main" id="{5612DBC9-CAAD-4AAC-BA2B-E2E9D0BF7DF1}"/>
                          </a:ext>
                        </a:extLst>
                      </p:cNvPr>
                      <p:cNvPicPr/>
                      <p:nvPr/>
                    </p:nvPicPr>
                    <p:blipFill>
                      <a:blip r:embed="rId6"/>
                      <a:stretch>
                        <a:fillRect/>
                      </a:stretch>
                    </p:blipFill>
                    <p:spPr>
                      <a:xfrm>
                        <a:off x="1191" y="1191"/>
                        <a:ext cx="1191" cy="1191"/>
                      </a:xfrm>
                      <a:prstGeom prst="rect">
                        <a:avLst/>
                      </a:prstGeom>
                    </p:spPr>
                  </p:pic>
                </p:oleObj>
              </mc:Fallback>
            </mc:AlternateContent>
          </a:graphicData>
        </a:graphic>
      </p:graphicFrame>
      <p:sp>
        <p:nvSpPr>
          <p:cNvPr id="72" name="Text Placeholder 71">
            <a:extLst>
              <a:ext uri="{FF2B5EF4-FFF2-40B4-BE49-F238E27FC236}">
                <a16:creationId xmlns:a16="http://schemas.microsoft.com/office/drawing/2014/main" id="{D9380D3B-BB9F-4F09-66B7-3CFCC9E39C1C}"/>
              </a:ext>
            </a:extLst>
          </p:cNvPr>
          <p:cNvSpPr>
            <a:spLocks noGrp="1"/>
          </p:cNvSpPr>
          <p:nvPr>
            <p:ph type="body" sz="quarter" idx="21"/>
          </p:nvPr>
        </p:nvSpPr>
        <p:spPr>
          <a:xfrm>
            <a:off x="290472" y="2178701"/>
            <a:ext cx="2668118" cy="3087601"/>
          </a:xfrm>
        </p:spPr>
        <p:txBody>
          <a:bodyPr/>
          <a:lstStyle/>
          <a:p>
            <a:r>
              <a:rPr lang="en-US" b="1" dirty="0">
                <a:solidFill>
                  <a:schemeClr val="accent1"/>
                </a:solidFill>
              </a:rPr>
              <a:t>Appropriate management of patients with Pompe disease requires a combination of supportive therapies.</a:t>
            </a:r>
          </a:p>
          <a:p>
            <a:pPr algn="ctr"/>
            <a:endParaRPr lang="en-US" sz="1000" b="1" dirty="0">
              <a:solidFill>
                <a:schemeClr val="accent1"/>
              </a:solidFill>
            </a:endParaRPr>
          </a:p>
        </p:txBody>
      </p:sp>
      <p:sp>
        <p:nvSpPr>
          <p:cNvPr id="43" name="Title 42">
            <a:extLst>
              <a:ext uri="{FF2B5EF4-FFF2-40B4-BE49-F238E27FC236}">
                <a16:creationId xmlns:a16="http://schemas.microsoft.com/office/drawing/2014/main" id="{039FA695-F5ED-4F00-AE58-A00052DCFA13}"/>
              </a:ext>
            </a:extLst>
          </p:cNvPr>
          <p:cNvSpPr>
            <a:spLocks noGrp="1"/>
          </p:cNvSpPr>
          <p:nvPr>
            <p:ph type="title"/>
          </p:nvPr>
        </p:nvSpPr>
        <p:spPr/>
        <p:txBody>
          <a:bodyPr vert="horz"/>
          <a:lstStyle/>
          <a:p>
            <a:r>
              <a:rPr lang="en-US" dirty="0"/>
              <a:t>Appropriate Care Involves a Multidisciplinary Approach for Pompe Disease</a:t>
            </a:r>
          </a:p>
        </p:txBody>
      </p:sp>
      <p:sp>
        <p:nvSpPr>
          <p:cNvPr id="73" name="Text Placeholder 72">
            <a:extLst>
              <a:ext uri="{FF2B5EF4-FFF2-40B4-BE49-F238E27FC236}">
                <a16:creationId xmlns:a16="http://schemas.microsoft.com/office/drawing/2014/main" id="{F5C81D8A-E4BD-B791-5FEE-558CA9249ED2}"/>
              </a:ext>
            </a:extLst>
          </p:cNvPr>
          <p:cNvSpPr>
            <a:spLocks noGrp="1"/>
          </p:cNvSpPr>
          <p:nvPr>
            <p:ph type="body" sz="quarter" idx="23"/>
          </p:nvPr>
        </p:nvSpPr>
        <p:spPr/>
        <p:txBody>
          <a:bodyPr/>
          <a:lstStyle/>
          <a:p>
            <a:r>
              <a:rPr lang="en-US" dirty="0"/>
              <a:t>Illustration modified from Kishnani et al. Genet Med. 2006;8:267-288 (image does not appear in cited source).</a:t>
            </a:r>
          </a:p>
        </p:txBody>
      </p:sp>
      <p:grpSp>
        <p:nvGrpSpPr>
          <p:cNvPr id="77" name="Group 76">
            <a:extLst>
              <a:ext uri="{FF2B5EF4-FFF2-40B4-BE49-F238E27FC236}">
                <a16:creationId xmlns:a16="http://schemas.microsoft.com/office/drawing/2014/main" id="{1164B267-0B91-3721-C6D8-795C8D670F01}"/>
              </a:ext>
            </a:extLst>
          </p:cNvPr>
          <p:cNvGrpSpPr/>
          <p:nvPr/>
        </p:nvGrpSpPr>
        <p:grpSpPr>
          <a:xfrm>
            <a:off x="3239814" y="1113631"/>
            <a:ext cx="3459566" cy="3223656"/>
            <a:chOff x="3625637" y="1446213"/>
            <a:chExt cx="5005275" cy="4663962"/>
          </a:xfrm>
        </p:grpSpPr>
        <p:sp>
          <p:nvSpPr>
            <p:cNvPr id="78" name="Oval 46">
              <a:extLst>
                <a:ext uri="{FF2B5EF4-FFF2-40B4-BE49-F238E27FC236}">
                  <a16:creationId xmlns:a16="http://schemas.microsoft.com/office/drawing/2014/main" id="{729BA9FD-8561-DC80-19BC-5926BFF6148B}"/>
                </a:ext>
              </a:extLst>
            </p:cNvPr>
            <p:cNvSpPr>
              <a:spLocks noChangeArrowheads="1"/>
            </p:cNvSpPr>
            <p:nvPr/>
          </p:nvSpPr>
          <p:spPr bwMode="auto">
            <a:xfrm>
              <a:off x="4008226" y="1636714"/>
              <a:ext cx="4244975" cy="4060825"/>
            </a:xfrm>
            <a:prstGeom prst="ellipse">
              <a:avLst/>
            </a:prstGeom>
            <a:solidFill>
              <a:schemeClr val="accent6">
                <a:lumMod val="20000"/>
                <a:lumOff val="80000"/>
              </a:schemeClr>
            </a:solidFill>
            <a:ln w="88900">
              <a:solidFill>
                <a:schemeClr val="accent6">
                  <a:lumMod val="60000"/>
                  <a:lumOff val="40000"/>
                </a:schemeClr>
              </a:solid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500" b="1" i="0" u="none" strike="noStrike" kern="0" cap="none" spc="0" normalizeH="0" baseline="0" noProof="0" dirty="0">
                <a:ln>
                  <a:noFill/>
                </a:ln>
                <a:solidFill>
                  <a:prstClr val="black"/>
                </a:solidFill>
                <a:effectLst/>
                <a:uLnTx/>
                <a:uFillTx/>
                <a:latin typeface="+mj-lt"/>
                <a:ea typeface="ＭＳ Ｐゴシック" charset="-128"/>
                <a:cs typeface="Arial Narrow" panose="020B0604020202020204" pitchFamily="34" charset="0"/>
              </a:endParaRPr>
            </a:p>
          </p:txBody>
        </p:sp>
        <p:sp>
          <p:nvSpPr>
            <p:cNvPr id="79" name="Oval 47">
              <a:extLst>
                <a:ext uri="{FF2B5EF4-FFF2-40B4-BE49-F238E27FC236}">
                  <a16:creationId xmlns:a16="http://schemas.microsoft.com/office/drawing/2014/main" id="{827DD77D-8615-B99B-8B89-5A9550DBD085}"/>
                </a:ext>
              </a:extLst>
            </p:cNvPr>
            <p:cNvSpPr>
              <a:spLocks noChangeArrowheads="1"/>
            </p:cNvSpPr>
            <p:nvPr/>
          </p:nvSpPr>
          <p:spPr bwMode="auto">
            <a:xfrm>
              <a:off x="4669491" y="2218648"/>
              <a:ext cx="2903718" cy="2813698"/>
            </a:xfrm>
            <a:prstGeom prst="ellipse">
              <a:avLst/>
            </a:prstGeom>
            <a:solidFill>
              <a:schemeClr val="accent6">
                <a:lumMod val="40000"/>
                <a:lumOff val="60000"/>
              </a:schemeClr>
            </a:solidFill>
            <a:ln w="88900">
              <a:solidFill>
                <a:schemeClr val="accent6">
                  <a:lumMod val="60000"/>
                  <a:lumOff val="40000"/>
                </a:schemeClr>
              </a:solidFill>
              <a:round/>
              <a:headEnd/>
              <a:tailEnd/>
            </a:ln>
            <a:effectLst/>
          </p:spPr>
          <p:txBody>
            <a:bodyPr wrap="none"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500" b="1" i="0" u="none" strike="noStrike" kern="0" cap="none" spc="0" normalizeH="0" baseline="0" noProof="0" dirty="0">
                <a:ln>
                  <a:noFill/>
                </a:ln>
                <a:solidFill>
                  <a:prstClr val="black"/>
                </a:solidFill>
                <a:effectLst/>
                <a:uLnTx/>
                <a:uFillTx/>
                <a:latin typeface="+mj-lt"/>
                <a:cs typeface="Arial Narrow" panose="020B0604020202020204" pitchFamily="34" charset="0"/>
              </a:endParaRPr>
            </a:p>
          </p:txBody>
        </p:sp>
        <p:sp>
          <p:nvSpPr>
            <p:cNvPr id="80" name="_s2053">
              <a:extLst>
                <a:ext uri="{FF2B5EF4-FFF2-40B4-BE49-F238E27FC236}">
                  <a16:creationId xmlns:a16="http://schemas.microsoft.com/office/drawing/2014/main" id="{5F9AFDBE-2424-F3DD-8B78-C0DC401EB1F3}"/>
                </a:ext>
              </a:extLst>
            </p:cNvPr>
            <p:cNvSpPr>
              <a:spLocks noChangeShapeType="1"/>
            </p:cNvSpPr>
            <p:nvPr/>
          </p:nvSpPr>
          <p:spPr bwMode="auto">
            <a:xfrm flipH="1" flipV="1">
              <a:off x="5434985"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81" name="_s2054">
              <a:extLst>
                <a:ext uri="{FF2B5EF4-FFF2-40B4-BE49-F238E27FC236}">
                  <a16:creationId xmlns:a16="http://schemas.microsoft.com/office/drawing/2014/main" id="{1050FC09-E534-CC6B-94F5-9522DD6C1BAE}"/>
                </a:ext>
              </a:extLst>
            </p:cNvPr>
            <p:cNvSpPr>
              <a:spLocks noChangeArrowheads="1"/>
            </p:cNvSpPr>
            <p:nvPr/>
          </p:nvSpPr>
          <p:spPr bwMode="auto">
            <a:xfrm>
              <a:off x="4645468" y="242606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 typeface="Verdana" pitchFamily="34" charset="0"/>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Pulmonologist </a:t>
              </a:r>
            </a:p>
          </p:txBody>
        </p:sp>
        <p:sp>
          <p:nvSpPr>
            <p:cNvPr id="82" name="_s2055">
              <a:extLst>
                <a:ext uri="{FF2B5EF4-FFF2-40B4-BE49-F238E27FC236}">
                  <a16:creationId xmlns:a16="http://schemas.microsoft.com/office/drawing/2014/main" id="{C968C6D4-EDC8-93EF-C3BF-090C21D71155}"/>
                </a:ext>
              </a:extLst>
            </p:cNvPr>
            <p:cNvSpPr>
              <a:spLocks noChangeShapeType="1"/>
            </p:cNvSpPr>
            <p:nvPr/>
          </p:nvSpPr>
          <p:spPr bwMode="auto">
            <a:xfrm flipH="1">
              <a:off x="5263909" y="3759536"/>
              <a:ext cx="434939" cy="9435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83" name="_s2056">
              <a:hlinkClick r:id="" action="ppaction://noaction"/>
              <a:extLst>
                <a:ext uri="{FF2B5EF4-FFF2-40B4-BE49-F238E27FC236}">
                  <a16:creationId xmlns:a16="http://schemas.microsoft.com/office/drawing/2014/main" id="{3A243526-0A10-AE84-C746-35FF1FADC1F6}"/>
                </a:ext>
              </a:extLst>
            </p:cNvPr>
            <p:cNvSpPr>
              <a:spLocks noChangeArrowheads="1"/>
            </p:cNvSpPr>
            <p:nvPr/>
          </p:nvSpPr>
          <p:spPr bwMode="auto">
            <a:xfrm>
              <a:off x="4383881"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Cardiologist</a:t>
              </a:r>
            </a:p>
          </p:txBody>
        </p:sp>
        <p:sp>
          <p:nvSpPr>
            <p:cNvPr id="84" name="_s2057">
              <a:extLst>
                <a:ext uri="{FF2B5EF4-FFF2-40B4-BE49-F238E27FC236}">
                  <a16:creationId xmlns:a16="http://schemas.microsoft.com/office/drawing/2014/main" id="{F264F4C8-DCAC-0FB7-5548-5657A21F1D34}"/>
                </a:ext>
              </a:extLst>
            </p:cNvPr>
            <p:cNvSpPr>
              <a:spLocks noChangeShapeType="1"/>
            </p:cNvSpPr>
            <p:nvPr/>
          </p:nvSpPr>
          <p:spPr bwMode="auto">
            <a:xfrm flipH="1">
              <a:off x="5746691" y="4042614"/>
              <a:ext cx="19282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85" name="_s2058">
              <a:extLst>
                <a:ext uri="{FF2B5EF4-FFF2-40B4-BE49-F238E27FC236}">
                  <a16:creationId xmlns:a16="http://schemas.microsoft.com/office/drawing/2014/main" id="{D74889F5-BBA8-D290-7196-919CCF934C9B}"/>
                </a:ext>
              </a:extLst>
            </p:cNvPr>
            <p:cNvSpPr>
              <a:spLocks noChangeArrowheads="1"/>
            </p:cNvSpPr>
            <p:nvPr/>
          </p:nvSpPr>
          <p:spPr bwMode="auto">
            <a:xfrm>
              <a:off x="5105880" y="438200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Geneticist/</a:t>
              </a:r>
              <a:b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Metabolic</a:t>
              </a:r>
              <a:b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Specialist</a:t>
              </a:r>
            </a:p>
          </p:txBody>
        </p:sp>
        <p:sp>
          <p:nvSpPr>
            <p:cNvPr id="86" name="_s2059">
              <a:extLst>
                <a:ext uri="{FF2B5EF4-FFF2-40B4-BE49-F238E27FC236}">
                  <a16:creationId xmlns:a16="http://schemas.microsoft.com/office/drawing/2014/main" id="{BAE3D02B-68D0-3629-D77C-9963D72D6B55}"/>
                </a:ext>
              </a:extLst>
            </p:cNvPr>
            <p:cNvSpPr>
              <a:spLocks noChangeShapeType="1"/>
            </p:cNvSpPr>
            <p:nvPr/>
          </p:nvSpPr>
          <p:spPr bwMode="auto">
            <a:xfrm>
              <a:off x="6325160" y="4042614"/>
              <a:ext cx="194273" cy="38048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87" name="_s2060">
              <a:hlinkClick r:id="" action="ppaction://noaction"/>
              <a:extLst>
                <a:ext uri="{FF2B5EF4-FFF2-40B4-BE49-F238E27FC236}">
                  <a16:creationId xmlns:a16="http://schemas.microsoft.com/office/drawing/2014/main" id="{DAAE72E9-2B7A-8C75-F161-9517694F5624}"/>
                </a:ext>
              </a:extLst>
            </p:cNvPr>
            <p:cNvSpPr>
              <a:spLocks noChangeArrowheads="1"/>
            </p:cNvSpPr>
            <p:nvPr/>
          </p:nvSpPr>
          <p:spPr bwMode="auto">
            <a:xfrm>
              <a:off x="6227169" y="4320708"/>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Pediatrician</a:t>
              </a:r>
            </a:p>
          </p:txBody>
        </p:sp>
        <p:sp>
          <p:nvSpPr>
            <p:cNvPr id="88" name="_s2061">
              <a:extLst>
                <a:ext uri="{FF2B5EF4-FFF2-40B4-BE49-F238E27FC236}">
                  <a16:creationId xmlns:a16="http://schemas.microsoft.com/office/drawing/2014/main" id="{6ED6F1C6-6FF5-6CE4-DE13-B9CFF2563225}"/>
                </a:ext>
              </a:extLst>
            </p:cNvPr>
            <p:cNvSpPr>
              <a:spLocks noChangeShapeType="1"/>
            </p:cNvSpPr>
            <p:nvPr/>
          </p:nvSpPr>
          <p:spPr bwMode="auto">
            <a:xfrm>
              <a:off x="6564376" y="3759536"/>
              <a:ext cx="436389" cy="9283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89" name="_s2062">
              <a:extLst>
                <a:ext uri="{FF2B5EF4-FFF2-40B4-BE49-F238E27FC236}">
                  <a16:creationId xmlns:a16="http://schemas.microsoft.com/office/drawing/2014/main" id="{DC10DDFD-169F-EA74-8843-88BB655F1EFD}"/>
                </a:ext>
              </a:extLst>
            </p:cNvPr>
            <p:cNvSpPr>
              <a:spLocks noChangeArrowheads="1"/>
            </p:cNvSpPr>
            <p:nvPr/>
          </p:nvSpPr>
          <p:spPr bwMode="auto">
            <a:xfrm>
              <a:off x="6989166" y="3526681"/>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Primary</a:t>
              </a:r>
              <a:b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Care</a:t>
              </a:r>
              <a:b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Physician</a:t>
              </a:r>
            </a:p>
          </p:txBody>
        </p:sp>
        <p:sp>
          <p:nvSpPr>
            <p:cNvPr id="90" name="_s2063">
              <a:extLst>
                <a:ext uri="{FF2B5EF4-FFF2-40B4-BE49-F238E27FC236}">
                  <a16:creationId xmlns:a16="http://schemas.microsoft.com/office/drawing/2014/main" id="{541A2371-4AE5-2B52-1BA6-C887AC05C0E8}"/>
                </a:ext>
              </a:extLst>
            </p:cNvPr>
            <p:cNvSpPr>
              <a:spLocks noChangeShapeType="1"/>
            </p:cNvSpPr>
            <p:nvPr/>
          </p:nvSpPr>
          <p:spPr bwMode="auto">
            <a:xfrm flipV="1">
              <a:off x="6478838" y="3141636"/>
              <a:ext cx="349401" cy="26329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1" name="_s2064">
              <a:extLst>
                <a:ext uri="{FF2B5EF4-FFF2-40B4-BE49-F238E27FC236}">
                  <a16:creationId xmlns:a16="http://schemas.microsoft.com/office/drawing/2014/main" id="{FF9EE00B-AF8F-020E-8998-02591A172CF3}"/>
                </a:ext>
              </a:extLst>
            </p:cNvPr>
            <p:cNvSpPr>
              <a:spLocks noChangeArrowheads="1"/>
            </p:cNvSpPr>
            <p:nvPr/>
          </p:nvSpPr>
          <p:spPr bwMode="auto">
            <a:xfrm>
              <a:off x="6731102" y="2459814"/>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Orthopedist</a:t>
              </a:r>
            </a:p>
          </p:txBody>
        </p:sp>
        <p:sp>
          <p:nvSpPr>
            <p:cNvPr id="92" name="_s2065">
              <a:extLst>
                <a:ext uri="{FF2B5EF4-FFF2-40B4-BE49-F238E27FC236}">
                  <a16:creationId xmlns:a16="http://schemas.microsoft.com/office/drawing/2014/main" id="{3D46551D-9CCE-FD55-B4E6-119F25EA40C1}"/>
                </a:ext>
              </a:extLst>
            </p:cNvPr>
            <p:cNvSpPr>
              <a:spLocks noChangeShapeType="1"/>
            </p:cNvSpPr>
            <p:nvPr/>
          </p:nvSpPr>
          <p:spPr bwMode="auto">
            <a:xfrm flipV="1">
              <a:off x="6132337" y="2825076"/>
              <a:ext cx="0" cy="4215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3" name="_s2066">
              <a:extLst>
                <a:ext uri="{FF2B5EF4-FFF2-40B4-BE49-F238E27FC236}">
                  <a16:creationId xmlns:a16="http://schemas.microsoft.com/office/drawing/2014/main" id="{0D8B9920-CA42-CF69-44F7-A8C0CC8B88ED}"/>
                </a:ext>
              </a:extLst>
            </p:cNvPr>
            <p:cNvSpPr>
              <a:spLocks noChangeArrowheads="1"/>
            </p:cNvSpPr>
            <p:nvPr/>
          </p:nvSpPr>
          <p:spPr bwMode="auto">
            <a:xfrm>
              <a:off x="5687248" y="1986496"/>
              <a:ext cx="900000" cy="900000"/>
            </a:xfrm>
            <a:prstGeom prst="ellipse">
              <a:avLst/>
            </a:prstGeom>
            <a:solidFill>
              <a:schemeClr val="accent2"/>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Neurologist</a:t>
              </a:r>
            </a:p>
          </p:txBody>
        </p:sp>
        <p:sp>
          <p:nvSpPr>
            <p:cNvPr id="94" name="Line 20">
              <a:extLst>
                <a:ext uri="{FF2B5EF4-FFF2-40B4-BE49-F238E27FC236}">
                  <a16:creationId xmlns:a16="http://schemas.microsoft.com/office/drawing/2014/main" id="{923D33B4-2711-7260-40A2-C1EF93E15EB4}"/>
                </a:ext>
              </a:extLst>
            </p:cNvPr>
            <p:cNvSpPr>
              <a:spLocks noChangeShapeType="1"/>
            </p:cNvSpPr>
            <p:nvPr/>
          </p:nvSpPr>
          <p:spPr bwMode="auto">
            <a:xfrm flipV="1">
              <a:off x="6130887" y="4089793"/>
              <a:ext cx="2900" cy="1115569"/>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5" name="Line 21">
              <a:extLst>
                <a:ext uri="{FF2B5EF4-FFF2-40B4-BE49-F238E27FC236}">
                  <a16:creationId xmlns:a16="http://schemas.microsoft.com/office/drawing/2014/main" id="{59135B77-EF05-A532-D60E-64AA4DC64073}"/>
                </a:ext>
              </a:extLst>
            </p:cNvPr>
            <p:cNvSpPr>
              <a:spLocks noChangeShapeType="1"/>
            </p:cNvSpPr>
            <p:nvPr/>
          </p:nvSpPr>
          <p:spPr bwMode="auto">
            <a:xfrm>
              <a:off x="5365394" y="2210220"/>
              <a:ext cx="591517" cy="108665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6" name="Line 22">
              <a:extLst>
                <a:ext uri="{FF2B5EF4-FFF2-40B4-BE49-F238E27FC236}">
                  <a16:creationId xmlns:a16="http://schemas.microsoft.com/office/drawing/2014/main" id="{F3492D97-3115-31C7-033E-BDD904D46B5C}"/>
                </a:ext>
              </a:extLst>
            </p:cNvPr>
            <p:cNvSpPr>
              <a:spLocks noChangeShapeType="1"/>
            </p:cNvSpPr>
            <p:nvPr/>
          </p:nvSpPr>
          <p:spPr bwMode="auto">
            <a:xfrm flipH="1">
              <a:off x="6339658" y="2137167"/>
              <a:ext cx="556722" cy="1184055"/>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7" name="Line 23">
              <a:extLst>
                <a:ext uri="{FF2B5EF4-FFF2-40B4-BE49-F238E27FC236}">
                  <a16:creationId xmlns:a16="http://schemas.microsoft.com/office/drawing/2014/main" id="{EEBD2E5C-E50C-4857-01FC-F99A01D53ADB}"/>
                </a:ext>
              </a:extLst>
            </p:cNvPr>
            <p:cNvSpPr>
              <a:spLocks noChangeShapeType="1"/>
            </p:cNvSpPr>
            <p:nvPr/>
          </p:nvSpPr>
          <p:spPr bwMode="auto">
            <a:xfrm flipH="1">
              <a:off x="6574525" y="3306003"/>
              <a:ext cx="1156938" cy="304384"/>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8" name="_s1028">
              <a:extLst>
                <a:ext uri="{FF2B5EF4-FFF2-40B4-BE49-F238E27FC236}">
                  <a16:creationId xmlns:a16="http://schemas.microsoft.com/office/drawing/2014/main" id="{2368D5C5-9E51-0B21-AAE0-F0A50DB6AA7C}"/>
                </a:ext>
              </a:extLst>
            </p:cNvPr>
            <p:cNvSpPr>
              <a:spLocks noChangeShapeType="1"/>
            </p:cNvSpPr>
            <p:nvPr/>
          </p:nvSpPr>
          <p:spPr bwMode="auto">
            <a:xfrm flipH="1" flipV="1">
              <a:off x="6477389" y="3914772"/>
              <a:ext cx="975713" cy="706172"/>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99" name="Line 25">
              <a:extLst>
                <a:ext uri="{FF2B5EF4-FFF2-40B4-BE49-F238E27FC236}">
                  <a16:creationId xmlns:a16="http://schemas.microsoft.com/office/drawing/2014/main" id="{CBA5C493-3566-6FD7-9C9D-50D1B51861B9}"/>
                </a:ext>
              </a:extLst>
            </p:cNvPr>
            <p:cNvSpPr>
              <a:spLocks noChangeShapeType="1"/>
            </p:cNvSpPr>
            <p:nvPr/>
          </p:nvSpPr>
          <p:spPr bwMode="auto">
            <a:xfrm flipV="1">
              <a:off x="4808672" y="3936079"/>
              <a:ext cx="988761" cy="75791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100" name="Line 26">
              <a:extLst>
                <a:ext uri="{FF2B5EF4-FFF2-40B4-BE49-F238E27FC236}">
                  <a16:creationId xmlns:a16="http://schemas.microsoft.com/office/drawing/2014/main" id="{94001517-990E-C072-753B-15823841B703}"/>
                </a:ext>
              </a:extLst>
            </p:cNvPr>
            <p:cNvSpPr>
              <a:spLocks noChangeShapeType="1"/>
            </p:cNvSpPr>
            <p:nvPr/>
          </p:nvSpPr>
          <p:spPr bwMode="auto">
            <a:xfrm>
              <a:off x="4460721" y="3306003"/>
              <a:ext cx="1225078" cy="287643"/>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lIns="0" tIns="0" rIns="0" bIns="0" anchor="ctr"/>
            <a:lstStyle/>
            <a:p>
              <a:pPr defTabSz="914400"/>
              <a:endParaRPr lang="en-US" sz="500" b="1" dirty="0">
                <a:solidFill>
                  <a:prstClr val="black"/>
                </a:solidFill>
                <a:latin typeface="+mj-lt"/>
                <a:cs typeface="Arial Narrow" panose="020B0604020202020204" pitchFamily="34" charset="0"/>
              </a:endParaRPr>
            </a:p>
          </p:txBody>
        </p:sp>
        <p:sp>
          <p:nvSpPr>
            <p:cNvPr id="101" name="_s1029">
              <a:extLst>
                <a:ext uri="{FF2B5EF4-FFF2-40B4-BE49-F238E27FC236}">
                  <a16:creationId xmlns:a16="http://schemas.microsoft.com/office/drawing/2014/main" id="{F869CF70-404E-11C9-7751-474135B0822D}"/>
                </a:ext>
              </a:extLst>
            </p:cNvPr>
            <p:cNvSpPr>
              <a:spLocks noChangeArrowheads="1"/>
            </p:cNvSpPr>
            <p:nvPr/>
          </p:nvSpPr>
          <p:spPr bwMode="auto">
            <a:xfrm>
              <a:off x="4752763"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Physical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102" name="_s1029">
              <a:extLst>
                <a:ext uri="{FF2B5EF4-FFF2-40B4-BE49-F238E27FC236}">
                  <a16:creationId xmlns:a16="http://schemas.microsoft.com/office/drawing/2014/main" id="{A710CD88-93AD-62A2-A4B5-5C2C7A195F0B}"/>
                </a:ext>
              </a:extLst>
            </p:cNvPr>
            <p:cNvSpPr>
              <a:spLocks noChangeArrowheads="1"/>
            </p:cNvSpPr>
            <p:nvPr/>
          </p:nvSpPr>
          <p:spPr bwMode="auto">
            <a:xfrm>
              <a:off x="6560925" y="144621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Occupational</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103" name="_s1029">
              <a:extLst>
                <a:ext uri="{FF2B5EF4-FFF2-40B4-BE49-F238E27FC236}">
                  <a16:creationId xmlns:a16="http://schemas.microsoft.com/office/drawing/2014/main" id="{67DACEB8-8EEE-8960-AE81-F80D2CC78183}"/>
                </a:ext>
              </a:extLst>
            </p:cNvPr>
            <p:cNvSpPr>
              <a:spLocks noChangeArrowheads="1"/>
            </p:cNvSpPr>
            <p:nvPr/>
          </p:nvSpPr>
          <p:spPr bwMode="auto">
            <a:xfrm>
              <a:off x="404315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Genetic</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Counseling</a:t>
              </a:r>
            </a:p>
          </p:txBody>
        </p:sp>
        <p:sp>
          <p:nvSpPr>
            <p:cNvPr id="104" name="_s1029">
              <a:extLst>
                <a:ext uri="{FF2B5EF4-FFF2-40B4-BE49-F238E27FC236}">
                  <a16:creationId xmlns:a16="http://schemas.microsoft.com/office/drawing/2014/main" id="{76B0DB3F-BD86-CDC3-FAD6-918A918DFDC1}"/>
                </a:ext>
              </a:extLst>
            </p:cNvPr>
            <p:cNvSpPr>
              <a:spLocks noChangeArrowheads="1"/>
            </p:cNvSpPr>
            <p:nvPr/>
          </p:nvSpPr>
          <p:spPr bwMode="auto">
            <a:xfrm>
              <a:off x="3625637"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Respiratory</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 </a:t>
              </a:r>
            </a:p>
          </p:txBody>
        </p:sp>
        <p:sp>
          <p:nvSpPr>
            <p:cNvPr id="105" name="_s1029">
              <a:extLst>
                <a:ext uri="{FF2B5EF4-FFF2-40B4-BE49-F238E27FC236}">
                  <a16:creationId xmlns:a16="http://schemas.microsoft.com/office/drawing/2014/main" id="{30BC89B7-E165-1E61-49CE-4155A760F272}"/>
                </a:ext>
              </a:extLst>
            </p:cNvPr>
            <p:cNvSpPr>
              <a:spLocks noChangeArrowheads="1"/>
            </p:cNvSpPr>
            <p:nvPr/>
          </p:nvSpPr>
          <p:spPr bwMode="auto">
            <a:xfrm>
              <a:off x="5667163" y="5210175"/>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Nutritional</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&amp; Diet</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106" name="_s1029">
              <a:extLst>
                <a:ext uri="{FF2B5EF4-FFF2-40B4-BE49-F238E27FC236}">
                  <a16:creationId xmlns:a16="http://schemas.microsoft.com/office/drawing/2014/main" id="{F5770E9A-9EB7-0E61-3C7A-52DCC831686E}"/>
                </a:ext>
              </a:extLst>
            </p:cNvPr>
            <p:cNvSpPr>
              <a:spLocks noChangeArrowheads="1"/>
            </p:cNvSpPr>
            <p:nvPr/>
          </p:nvSpPr>
          <p:spPr bwMode="auto">
            <a:xfrm>
              <a:off x="7326100" y="4459288"/>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Speech</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107" name="_s1029">
              <a:extLst>
                <a:ext uri="{FF2B5EF4-FFF2-40B4-BE49-F238E27FC236}">
                  <a16:creationId xmlns:a16="http://schemas.microsoft.com/office/drawing/2014/main" id="{E642CA5E-285E-C15A-BA73-557A7A98D4A6}"/>
                </a:ext>
              </a:extLst>
            </p:cNvPr>
            <p:cNvSpPr>
              <a:spLocks noChangeArrowheads="1"/>
            </p:cNvSpPr>
            <p:nvPr/>
          </p:nvSpPr>
          <p:spPr bwMode="auto">
            <a:xfrm>
              <a:off x="7730912" y="2811463"/>
              <a:ext cx="900000" cy="900000"/>
            </a:xfrm>
            <a:prstGeom prst="ellipse">
              <a:avLst/>
            </a:prstGeom>
            <a:solidFill>
              <a:schemeClr val="accent3"/>
            </a:solidFill>
            <a:ln w="12700">
              <a:noFill/>
              <a:round/>
              <a:headEnd/>
              <a:tailEnd/>
            </a:ln>
          </p:spPr>
          <p:txBody>
            <a:bodyPr wrap="none" lIns="0" tIns="0" rIns="0" bIns="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Psychosocial</a:t>
              </a:r>
              <a:b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br>
              <a:r>
                <a:rPr kumimoji="0" lang="en-US" altLang="en-US" sz="500" b="1" i="0" u="none" strike="noStrike" kern="0" cap="none" spc="0" normalizeH="0" baseline="0" noProof="0" dirty="0">
                  <a:ln>
                    <a:noFill/>
                  </a:ln>
                  <a:solidFill>
                    <a:prstClr val="white"/>
                  </a:solidFill>
                  <a:effectLst/>
                  <a:uLnTx/>
                  <a:uFillTx/>
                  <a:latin typeface="+mj-lt"/>
                  <a:ea typeface="ＭＳ Ｐゴシック" charset="-128"/>
                  <a:cs typeface="Arial Narrow" panose="020B0604020202020204" pitchFamily="34" charset="0"/>
                </a:rPr>
                <a:t>Therapy</a:t>
              </a:r>
            </a:p>
          </p:txBody>
        </p:sp>
        <p:sp>
          <p:nvSpPr>
            <p:cNvPr id="108" name="_s2067">
              <a:extLst>
                <a:ext uri="{FF2B5EF4-FFF2-40B4-BE49-F238E27FC236}">
                  <a16:creationId xmlns:a16="http://schemas.microsoft.com/office/drawing/2014/main" id="{84FF5F03-2B43-17FC-77F9-97B84986D4F2}"/>
                </a:ext>
              </a:extLst>
            </p:cNvPr>
            <p:cNvSpPr>
              <a:spLocks noChangeArrowheads="1"/>
            </p:cNvSpPr>
            <p:nvPr/>
          </p:nvSpPr>
          <p:spPr bwMode="auto">
            <a:xfrm>
              <a:off x="5577384" y="3140259"/>
              <a:ext cx="1080000" cy="1080000"/>
            </a:xfrm>
            <a:prstGeom prst="ellipse">
              <a:avLst/>
            </a:prstGeom>
            <a:solidFill>
              <a:schemeClr val="accent1"/>
            </a:solidFill>
            <a:ln w="12700">
              <a:noFill/>
              <a:round/>
              <a:headEnd/>
              <a:tailEnd/>
            </a:ln>
          </p:spPr>
          <p:txBody>
            <a:bodyPr wrap="none" lIns="0" tIns="0" rIns="0" bIns="0" anchor="ctr"/>
            <a:lstStyle>
              <a:lvl1pPr eaLnBrk="0" hangingPunct="0">
                <a:spcBef>
                  <a:spcPct val="20000"/>
                </a:spcBef>
                <a:buClr>
                  <a:schemeClr val="bg2"/>
                </a:buClr>
                <a:buSzPct val="130000"/>
                <a:buFont typeface="Verdana" pitchFamily="34" charset="0"/>
                <a:buChar char="●"/>
                <a:defRPr>
                  <a:solidFill>
                    <a:schemeClr val="tx1"/>
                  </a:solidFill>
                  <a:latin typeface="Arial" pitchFamily="34" charset="0"/>
                  <a:cs typeface="Arial" pitchFamily="34" charset="0"/>
                </a:defRPr>
              </a:lvl1pPr>
              <a:lvl2pPr marL="742950" indent="-285750" eaLnBrk="0" hangingPunct="0">
                <a:spcBef>
                  <a:spcPct val="20000"/>
                </a:spcBef>
                <a:buClr>
                  <a:schemeClr val="tx1"/>
                </a:buClr>
                <a:buFont typeface="Verdana" pitchFamily="34" charset="0"/>
                <a:buChar char="●"/>
                <a:defRPr sz="1600" b="1">
                  <a:solidFill>
                    <a:srgbClr val="596169"/>
                  </a:solidFill>
                  <a:latin typeface="Arial" pitchFamily="34" charset="0"/>
                  <a:cs typeface="Arial" pitchFamily="34" charset="0"/>
                </a:defRPr>
              </a:lvl2pPr>
              <a:lvl3pPr marL="1143000" indent="-228600" eaLnBrk="0" hangingPunct="0">
                <a:spcBef>
                  <a:spcPct val="20000"/>
                </a:spcBef>
                <a:buClr>
                  <a:schemeClr val="hlink"/>
                </a:buClr>
                <a:buChar char="•"/>
                <a:defRPr sz="1600">
                  <a:solidFill>
                    <a:srgbClr val="596169"/>
                  </a:solidFill>
                  <a:latin typeface="Arial" pitchFamily="34" charset="0"/>
                  <a:cs typeface="Arial" pitchFamily="34" charset="0"/>
                </a:defRPr>
              </a:lvl3pPr>
              <a:lvl4pPr marL="1600200" indent="-228600" eaLnBrk="0" hangingPunct="0">
                <a:spcBef>
                  <a:spcPct val="20000"/>
                </a:spcBef>
                <a:buClr>
                  <a:schemeClr val="accent2"/>
                </a:buClr>
                <a:buChar char="•"/>
                <a:defRPr sz="1600">
                  <a:solidFill>
                    <a:srgbClr val="596169"/>
                  </a:solidFill>
                  <a:latin typeface="Arial" pitchFamily="34" charset="0"/>
                  <a:cs typeface="Arial" pitchFamily="34" charset="0"/>
                </a:defRPr>
              </a:lvl4pPr>
              <a:lvl5pPr marL="2057400" indent="-228600" eaLnBrk="0" hangingPunct="0">
                <a:spcBef>
                  <a:spcPct val="20000"/>
                </a:spcBef>
                <a:buClr>
                  <a:schemeClr val="accent2"/>
                </a:buClr>
                <a:buChar char="•"/>
                <a:defRPr sz="1600">
                  <a:solidFill>
                    <a:srgbClr val="596169"/>
                  </a:solidFill>
                  <a:latin typeface="Arial" pitchFamily="34" charset="0"/>
                  <a:cs typeface="Arial" pitchFamily="34" charset="0"/>
                </a:defRPr>
              </a:lvl5pPr>
              <a:lvl6pPr marL="25146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6pPr>
              <a:lvl7pPr marL="29718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7pPr>
              <a:lvl8pPr marL="34290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8pPr>
              <a:lvl9pPr marL="3886200" indent="-228600" eaLnBrk="0" fontAlgn="base" hangingPunct="0">
                <a:spcBef>
                  <a:spcPct val="20000"/>
                </a:spcBef>
                <a:spcAft>
                  <a:spcPct val="0"/>
                </a:spcAft>
                <a:buClr>
                  <a:schemeClr val="accent2"/>
                </a:buClr>
                <a:buChar char="•"/>
                <a:defRPr sz="1600">
                  <a:solidFill>
                    <a:srgbClr val="596169"/>
                  </a:solidFill>
                  <a:latin typeface="Arial" pitchFamily="34" charset="0"/>
                  <a:cs typeface="Arial" pitchFamily="34" charset="0"/>
                </a:defRPr>
              </a:lvl9pPr>
            </a:lstStyle>
            <a:p>
              <a:pPr marL="0" marR="0" lvl="0" indent="0" algn="ctr" defTabSz="914400" eaLnBrk="0" fontAlgn="auto" latinLnBrk="0" hangingPunct="0">
                <a:lnSpc>
                  <a:spcPct val="100000"/>
                </a:lnSpc>
                <a:spcBef>
                  <a:spcPct val="0"/>
                </a:spcBef>
                <a:spcAft>
                  <a:spcPts val="0"/>
                </a:spcAft>
                <a:buClrTx/>
                <a:buSzTx/>
                <a:buFontTx/>
                <a:buNone/>
                <a:tabLst/>
                <a:defRPr/>
              </a:pPr>
              <a:r>
                <a:rPr kumimoji="0" lang="en-US" altLang="en-US" sz="500" b="1" i="0" u="none" strike="noStrike" kern="0" cap="none" spc="0" normalizeH="0" baseline="0" noProof="0" dirty="0">
                  <a:ln>
                    <a:noFill/>
                  </a:ln>
                  <a:solidFill>
                    <a:prstClr val="white"/>
                  </a:solidFill>
                  <a:effectLst/>
                  <a:uLnTx/>
                  <a:uFillTx/>
                  <a:latin typeface="+mj-lt"/>
                  <a:ea typeface="MS PGothic" pitchFamily="34" charset="-128"/>
                  <a:cs typeface="Arial Narrow" panose="020B0604020202020204" pitchFamily="34" charset="0"/>
                </a:rPr>
                <a:t>Patient</a:t>
              </a:r>
            </a:p>
          </p:txBody>
        </p:sp>
      </p:grpSp>
      <p:sp>
        <p:nvSpPr>
          <p:cNvPr id="2" name="Footer Placeholder 58">
            <a:extLst>
              <a:ext uri="{FF2B5EF4-FFF2-40B4-BE49-F238E27FC236}">
                <a16:creationId xmlns:a16="http://schemas.microsoft.com/office/drawing/2014/main" id="{312B8494-4D76-7288-9488-61EFAD62F43F}"/>
              </a:ext>
            </a:extLst>
          </p:cNvPr>
          <p:cNvSpPr>
            <a:spLocks noGrp="1"/>
          </p:cNvSpPr>
          <p:nvPr>
            <p:ph type="ftr" sz="quarter" idx="15"/>
          </p:nvPr>
        </p:nvSpPr>
        <p:spPr>
          <a:xfrm>
            <a:off x="1772035" y="4835872"/>
            <a:ext cx="5484488" cy="146453"/>
          </a:xfrm>
        </p:spPr>
        <p:txBody>
          <a:bodyPr/>
          <a:lstStyle/>
          <a:p>
            <a:r>
              <a:rPr lang="en-US" dirty="0"/>
              <a:t>For use by Sanofi medical Affairs for scientific and medical discussions only. Do not photograph, copy or distribute.</a:t>
            </a:r>
          </a:p>
        </p:txBody>
      </p:sp>
      <p:sp>
        <p:nvSpPr>
          <p:cNvPr id="3" name="Footer Placeholder 1">
            <a:extLst>
              <a:ext uri="{FF2B5EF4-FFF2-40B4-BE49-F238E27FC236}">
                <a16:creationId xmlns:a16="http://schemas.microsoft.com/office/drawing/2014/main" id="{FF874E8C-8585-03FF-96EF-3EE76FFAEE3C}"/>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custDataLst>
      <p:tags r:id="rId1"/>
    </p:custDataLst>
    <p:extLst>
      <p:ext uri="{BB962C8B-B14F-4D97-AF65-F5344CB8AC3E}">
        <p14:creationId xmlns:p14="http://schemas.microsoft.com/office/powerpoint/2010/main" val="2440057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E0F9E-32D2-1F41-B7FD-1A025C086395}"/>
              </a:ext>
            </a:extLst>
          </p:cNvPr>
          <p:cNvSpPr>
            <a:spLocks noGrp="1"/>
          </p:cNvSpPr>
          <p:nvPr>
            <p:ph type="title"/>
          </p:nvPr>
        </p:nvSpPr>
        <p:spPr>
          <a:xfrm>
            <a:off x="329400" y="280482"/>
            <a:ext cx="8485200" cy="561185"/>
          </a:xfrm>
        </p:spPr>
        <p:txBody>
          <a:bodyPr anchor="ctr"/>
          <a:lstStyle/>
          <a:p>
            <a:r>
              <a:rPr lang="en-US" err="1">
                <a:latin typeface="+mn-lt"/>
              </a:rPr>
              <a:t>Pompe</a:t>
            </a:r>
            <a:r>
              <a:rPr lang="en-US">
                <a:latin typeface="+mn-lt"/>
              </a:rPr>
              <a:t> Registry</a:t>
            </a:r>
          </a:p>
        </p:txBody>
      </p:sp>
      <p:sp>
        <p:nvSpPr>
          <p:cNvPr id="7" name="Rounded Rectangle 6">
            <a:extLst>
              <a:ext uri="{FF2B5EF4-FFF2-40B4-BE49-F238E27FC236}">
                <a16:creationId xmlns:a16="http://schemas.microsoft.com/office/drawing/2014/main" id="{158D1E83-97FF-5049-ACC1-A049F5CFC445}"/>
              </a:ext>
            </a:extLst>
          </p:cNvPr>
          <p:cNvSpPr/>
          <p:nvPr/>
        </p:nvSpPr>
        <p:spPr>
          <a:xfrm>
            <a:off x="683650" y="1211134"/>
            <a:ext cx="4572000" cy="3086100"/>
          </a:xfrm>
          <a:prstGeom prst="roundRect">
            <a:avLst>
              <a:gd name="adj" fmla="val 3651"/>
            </a:avLst>
          </a:prstGeom>
          <a:noFill/>
          <a:ln w="55000" cap="flat" cmpd="thickThin" algn="ctr">
            <a:solidFill>
              <a:schemeClr val="accent1">
                <a:lumMod val="75000"/>
              </a:schemeClr>
            </a:solid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endParaRPr kumimoji="0" lang="en-GB" sz="1200" b="0" i="0" u="none" strike="noStrike" kern="1200" cap="none" spc="0" normalizeH="0" baseline="0" noProof="0" dirty="0">
              <a:ln>
                <a:noFill/>
              </a:ln>
              <a:solidFill>
                <a:srgbClr val="62D488"/>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endPar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rPr>
              <a:t>Long-term, global, confidential, observational program, sponsored </a:t>
            </a:r>
            <a:r>
              <a:rPr kumimoji="0" lang="en-GB" sz="1200" b="0" i="0" u="none" strike="noStrike" kern="1200" cap="none" spc="0" normalizeH="0" baseline="0" noProof="0">
                <a:ln>
                  <a:noFill/>
                </a:ln>
                <a:solidFill>
                  <a:srgbClr val="23004C">
                    <a:lumMod val="75000"/>
                  </a:srgbClr>
                </a:solidFill>
                <a:effectLst/>
                <a:uLnTx/>
                <a:uFillTx/>
                <a:latin typeface="Verdana"/>
                <a:ea typeface="+mn-ea"/>
                <a:cs typeface="+mn-cs"/>
              </a:rPr>
              <a:t>by Sanofi</a:t>
            </a: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endPar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rPr>
              <a:t>Established to increase the understanding of Pompe disease, track the disease, and monitor patient outcomes </a:t>
            </a: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endPar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rPr>
              <a:t>Voluntary program open to all physicians managing patients with Pompe disease worldwide</a:t>
            </a:r>
          </a:p>
          <a:p>
            <a:pPr marL="0" marR="0" lvl="0" indent="0" algn="l" defTabSz="457200" rtl="0" eaLnBrk="1" fontAlgn="auto" latinLnBrk="0" hangingPunct="1">
              <a:lnSpc>
                <a:spcPct val="100000"/>
              </a:lnSpc>
              <a:spcBef>
                <a:spcPct val="20000"/>
              </a:spcBef>
              <a:spcAft>
                <a:spcPts val="0"/>
              </a:spcAft>
              <a:buClr>
                <a:srgbClr val="F5F5F5"/>
              </a:buClr>
              <a:buSzPct val="130000"/>
              <a:buFontTx/>
              <a:buNone/>
              <a:tabLst/>
              <a:defRPr/>
            </a:pPr>
            <a:endPar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rPr>
              <a:t>Visit </a:t>
            </a: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hlinkClick r:id="rId3">
                  <a:extLst>
                    <a:ext uri="{A12FA001-AC4F-418D-AE19-62706E023703}">
                      <ahyp:hlinkClr xmlns:ahyp="http://schemas.microsoft.com/office/drawing/2018/hyperlinkcolor" val="tx"/>
                    </a:ext>
                  </a:extLst>
                </a:hlinkClick>
              </a:rPr>
              <a:t>www.registrynxt.com</a:t>
            </a:r>
            <a:r>
              <a:rPr kumimoji="0" lang="en-GB" sz="1200" b="0" i="0" u="none" strike="noStrike" kern="1200" cap="none" spc="0" normalizeH="0" baseline="0" noProof="0" dirty="0">
                <a:ln>
                  <a:noFill/>
                </a:ln>
                <a:solidFill>
                  <a:srgbClr val="23004C">
                    <a:lumMod val="75000"/>
                  </a:srgbClr>
                </a:solidFill>
                <a:effectLst/>
                <a:uLnTx/>
                <a:uFillTx/>
                <a:latin typeface="Verdana"/>
                <a:ea typeface="+mn-ea"/>
                <a:cs typeface="+mn-cs"/>
              </a:rPr>
              <a:t> for more information</a:t>
            </a:r>
          </a:p>
          <a:p>
            <a:pPr marL="135000" marR="0" lvl="0" indent="-135000" algn="l" defTabSz="457200" rtl="0" eaLnBrk="1" fontAlgn="auto" latinLnBrk="0" hangingPunct="1">
              <a:lnSpc>
                <a:spcPct val="100000"/>
              </a:lnSpc>
              <a:spcBef>
                <a:spcPct val="20000"/>
              </a:spcBef>
              <a:spcAft>
                <a:spcPts val="0"/>
              </a:spcAft>
              <a:buClr>
                <a:srgbClr val="F5F5F5"/>
              </a:buClr>
              <a:buSzPct val="130000"/>
              <a:buFont typeface="System Font"/>
              <a:buChar char="●"/>
              <a:tabLst/>
              <a:defRPr/>
            </a:pPr>
            <a:endParaRPr kumimoji="0" lang="en-GB" sz="1200" b="0" i="0" u="none" strike="noStrike" kern="1200" cap="none" spc="0" normalizeH="0" baseline="0" noProof="0" dirty="0">
              <a:ln>
                <a:noFill/>
              </a:ln>
              <a:solidFill>
                <a:srgbClr val="62D488"/>
              </a:solidFill>
              <a:effectLst/>
              <a:uLnTx/>
              <a:uFillTx/>
              <a:latin typeface="Verdana"/>
              <a:ea typeface="+mn-ea"/>
              <a:cs typeface="+mn-cs"/>
            </a:endParaRPr>
          </a:p>
          <a:p>
            <a:pPr marL="270000" marR="0" lvl="0" indent="0" algn="l" defTabSz="457200" rtl="0" eaLnBrk="1" fontAlgn="auto" latinLnBrk="0" hangingPunct="1">
              <a:lnSpc>
                <a:spcPct val="100000"/>
              </a:lnSpc>
              <a:spcBef>
                <a:spcPct val="20000"/>
              </a:spcBef>
              <a:spcAft>
                <a:spcPts val="0"/>
              </a:spcAft>
              <a:buClr>
                <a:srgbClr val="F5F5F5"/>
              </a:buClr>
              <a:buSzPct val="130000"/>
              <a:buFontTx/>
              <a:buNone/>
              <a:tabLst/>
              <a:defRPr/>
            </a:pPr>
            <a:endParaRPr kumimoji="0" lang="en-GB" sz="1125" b="0" i="0" u="none" strike="noStrike" kern="1200" cap="none" spc="0" normalizeH="0" baseline="0" noProof="0" dirty="0">
              <a:ln>
                <a:noFill/>
              </a:ln>
              <a:solidFill>
                <a:srgbClr val="62D488"/>
              </a:solidFill>
              <a:effectLst/>
              <a:uLnTx/>
              <a:uFillTx/>
              <a:latin typeface="Verdana"/>
              <a:ea typeface="+mn-ea"/>
              <a:cs typeface="+mn-cs"/>
            </a:endParaRPr>
          </a:p>
        </p:txBody>
      </p:sp>
      <p:pic>
        <p:nvPicPr>
          <p:cNvPr id="8" name="Picture 7">
            <a:extLst>
              <a:ext uri="{FF2B5EF4-FFF2-40B4-BE49-F238E27FC236}">
                <a16:creationId xmlns:a16="http://schemas.microsoft.com/office/drawing/2014/main" id="{A3B5659A-71E4-5145-B9DB-71C8D9EB0D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8000" y="2214588"/>
            <a:ext cx="3052350" cy="459000"/>
          </a:xfrm>
          <a:prstGeom prst="rect">
            <a:avLst/>
          </a:prstGeom>
        </p:spPr>
      </p:pic>
      <p:sp>
        <p:nvSpPr>
          <p:cNvPr id="3" name="TextBox 2">
            <a:extLst>
              <a:ext uri="{FF2B5EF4-FFF2-40B4-BE49-F238E27FC236}">
                <a16:creationId xmlns:a16="http://schemas.microsoft.com/office/drawing/2014/main" id="{626873B5-263A-4407-9A74-811EF9745F34}"/>
              </a:ext>
            </a:extLst>
          </p:cNvPr>
          <p:cNvSpPr txBox="1"/>
          <p:nvPr/>
        </p:nvSpPr>
        <p:spPr>
          <a:xfrm>
            <a:off x="683650" y="4437597"/>
            <a:ext cx="3009900" cy="184666"/>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Byrne BJ, et al. Mol Genet Metab 2011;103:1–11. </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mn-cs"/>
            </a:endParaRPr>
          </a:p>
        </p:txBody>
      </p:sp>
      <p:sp>
        <p:nvSpPr>
          <p:cNvPr id="4" name="Slide Number Placeholder 43">
            <a:extLst>
              <a:ext uri="{FF2B5EF4-FFF2-40B4-BE49-F238E27FC236}">
                <a16:creationId xmlns:a16="http://schemas.microsoft.com/office/drawing/2014/main" id="{80F74C2B-1A90-C289-86C7-6DBD1BD6A300}"/>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22</a:t>
            </a:fld>
            <a:endParaRPr lang="en-US" sz="700" dirty="0"/>
          </a:p>
        </p:txBody>
      </p:sp>
      <p:sp>
        <p:nvSpPr>
          <p:cNvPr id="5" name="TextBox 4">
            <a:extLst>
              <a:ext uri="{FF2B5EF4-FFF2-40B4-BE49-F238E27FC236}">
                <a16:creationId xmlns:a16="http://schemas.microsoft.com/office/drawing/2014/main" id="{05FB4339-F006-34A5-2AAA-A5AEEDFCB0C0}"/>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6" name="Footer Placeholder 1">
            <a:extLst>
              <a:ext uri="{FF2B5EF4-FFF2-40B4-BE49-F238E27FC236}">
                <a16:creationId xmlns:a16="http://schemas.microsoft.com/office/drawing/2014/main" id="{9ACEE3EF-A7DD-47C6-7050-CD12C95877DF}"/>
              </a:ext>
            </a:extLst>
          </p:cNvPr>
          <p:cNvSpPr txBox="1">
            <a:spLocks/>
          </p:cNvSpPr>
          <p:nvPr/>
        </p:nvSpPr>
        <p:spPr>
          <a:xfrm>
            <a:off x="7121968" y="4800170"/>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60649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0E0A4-8C96-8D4E-975E-35BB01643178}"/>
              </a:ext>
            </a:extLst>
          </p:cNvPr>
          <p:cNvSpPr>
            <a:spLocks noGrp="1"/>
          </p:cNvSpPr>
          <p:nvPr>
            <p:ph type="title"/>
          </p:nvPr>
        </p:nvSpPr>
        <p:spPr>
          <a:xfrm>
            <a:off x="331200" y="250917"/>
            <a:ext cx="8485200" cy="561185"/>
          </a:xfrm>
        </p:spPr>
        <p:txBody>
          <a:bodyPr anchor="ctr"/>
          <a:lstStyle/>
          <a:p>
            <a:r>
              <a:rPr lang="en-US">
                <a:latin typeface="+mn-lt"/>
              </a:rPr>
              <a:t>Summary</a:t>
            </a:r>
          </a:p>
        </p:txBody>
      </p:sp>
      <p:sp>
        <p:nvSpPr>
          <p:cNvPr id="6" name="Rounded Rectangle 5">
            <a:extLst>
              <a:ext uri="{FF2B5EF4-FFF2-40B4-BE49-F238E27FC236}">
                <a16:creationId xmlns:a16="http://schemas.microsoft.com/office/drawing/2014/main" id="{54ABBDC3-273E-7343-9318-A70760958C4B}"/>
              </a:ext>
            </a:extLst>
          </p:cNvPr>
          <p:cNvSpPr/>
          <p:nvPr/>
        </p:nvSpPr>
        <p:spPr>
          <a:xfrm>
            <a:off x="628650" y="903530"/>
            <a:ext cx="7772400" cy="3191040"/>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214313" indent="-214313">
              <a:buClr>
                <a:srgbClr val="62D488"/>
              </a:buClr>
              <a:buSzPct val="100000"/>
              <a:buFont typeface="Arial" panose="020B0604020202020204" pitchFamily="34" charset="0"/>
              <a:buChar char="•"/>
              <a:defRPr/>
            </a:pPr>
            <a:r>
              <a:rPr kumimoji="0" lang="en-GB" sz="160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600" b="0" i="0" u="none" strike="noStrike" kern="1200" cap="none" spc="0" normalizeH="0" baseline="0" noProof="0" dirty="0">
                <a:ln>
                  <a:noFill/>
                </a:ln>
                <a:solidFill>
                  <a:prstClr val="white"/>
                </a:solidFill>
                <a:effectLst/>
                <a:uLnTx/>
                <a:uFillTx/>
                <a:latin typeface="Verdana"/>
                <a:ea typeface="+mn-ea"/>
                <a:cs typeface="+mn-cs"/>
              </a:rPr>
              <a:t> disease is a rare and </a:t>
            </a:r>
            <a:r>
              <a:rPr lang="en-GB" sz="1600" dirty="0">
                <a:solidFill>
                  <a:prstClr val="white"/>
                </a:solidFill>
                <a:latin typeface="Verdana"/>
              </a:rPr>
              <a:t>potentially fatal </a:t>
            </a:r>
            <a:r>
              <a:rPr kumimoji="0" lang="en-GB" sz="1600" b="0" i="0" u="none" strike="noStrike" kern="1200" cap="none" spc="0" normalizeH="0" baseline="0" noProof="0" dirty="0">
                <a:ln>
                  <a:noFill/>
                </a:ln>
                <a:solidFill>
                  <a:prstClr val="white"/>
                </a:solidFill>
                <a:effectLst/>
                <a:uLnTx/>
                <a:uFillTx/>
                <a:latin typeface="Verdana"/>
                <a:ea typeface="+mn-ea"/>
                <a:cs typeface="+mn-cs"/>
              </a:rPr>
              <a:t>muscle disorder</a:t>
            </a:r>
          </a:p>
          <a:p>
            <a:pPr marL="214313" marR="0" lvl="0" indent="-214313" algn="l" defTabSz="457200" rtl="0" eaLnBrk="1" fontAlgn="auto" latinLnBrk="0" hangingPunct="1">
              <a:lnSpc>
                <a:spcPct val="100000"/>
              </a:lnSpc>
              <a:spcBef>
                <a:spcPts val="0"/>
              </a:spcBef>
              <a:spcAft>
                <a:spcPts val="0"/>
              </a:spcAft>
              <a:buClr>
                <a:srgbClr val="62D488"/>
              </a:buClr>
              <a:buSzPct val="100000"/>
              <a:buFont typeface="Arial" panose="020B0604020202020204" pitchFamily="34" charset="0"/>
              <a:buChar char="•"/>
              <a:tabLst/>
              <a:defRPr/>
            </a:pPr>
            <a:endParaRPr kumimoji="0" lang="en-US" sz="1600" b="0" i="0" u="none" strike="noStrike" kern="1200" cap="none" spc="0" normalizeH="0" baseline="0" noProof="0" dirty="0">
              <a:ln>
                <a:noFill/>
              </a:ln>
              <a:solidFill>
                <a:prstClr val="white"/>
              </a:solidFill>
              <a:effectLst/>
              <a:uLnTx/>
              <a:uFillTx/>
              <a:latin typeface="Verdana"/>
              <a:ea typeface="+mn-ea"/>
              <a:cs typeface="+mn-cs"/>
            </a:endParaRPr>
          </a:p>
          <a:p>
            <a:pPr marL="214313" marR="0" lvl="0" indent="-214313" algn="l" defTabSz="457200" rtl="0" eaLnBrk="1" fontAlgn="auto" latinLnBrk="0" hangingPunct="1">
              <a:lnSpc>
                <a:spcPct val="100000"/>
              </a:lnSpc>
              <a:spcBef>
                <a:spcPts val="0"/>
              </a:spcBef>
              <a:spcAft>
                <a:spcPts val="0"/>
              </a:spcAft>
              <a:buClr>
                <a:srgbClr val="62D488"/>
              </a:buClr>
              <a:buSzPct val="100000"/>
              <a:buFont typeface="Arial" panose="020B0604020202020204" pitchFamily="34" charset="0"/>
              <a:buChar char="•"/>
              <a:tabLst/>
              <a:defRPr/>
            </a:pPr>
            <a:r>
              <a:rPr kumimoji="0" lang="en-US" sz="1600" b="0" i="0" u="none" strike="noStrike" kern="1200" cap="none" spc="0" normalizeH="0" baseline="0" noProof="0" dirty="0" err="1">
                <a:ln>
                  <a:noFill/>
                </a:ln>
                <a:solidFill>
                  <a:prstClr val="white"/>
                </a:solidFill>
                <a:effectLst/>
                <a:uLnTx/>
                <a:uFillTx/>
                <a:latin typeface="Verdana"/>
                <a:ea typeface="+mn-ea"/>
                <a:cs typeface="+mn-cs"/>
              </a:rPr>
              <a:t>Pompe</a:t>
            </a:r>
            <a:r>
              <a:rPr kumimoji="0" lang="en-US" sz="1600" b="0" i="0" u="none" strike="noStrike" kern="1200" cap="none" spc="0" normalizeH="0" baseline="0" noProof="0" dirty="0">
                <a:ln>
                  <a:noFill/>
                </a:ln>
                <a:solidFill>
                  <a:prstClr val="white"/>
                </a:solidFill>
                <a:effectLst/>
                <a:uLnTx/>
                <a:uFillTx/>
                <a:latin typeface="Verdana"/>
                <a:ea typeface="+mn-ea"/>
                <a:cs typeface="+mn-cs"/>
              </a:rPr>
              <a:t> disease is a Continuum raging from rapidly progressive IOPD with symptoms onset before one year of age with cardiomyopathy to gradually progressive LOPD</a:t>
            </a:r>
          </a:p>
          <a:p>
            <a:pPr marR="0" lvl="0" algn="l" defTabSz="457200" rtl="0" eaLnBrk="1" fontAlgn="auto" latinLnBrk="0" hangingPunct="1">
              <a:lnSpc>
                <a:spcPct val="100000"/>
              </a:lnSpc>
              <a:spcBef>
                <a:spcPts val="0"/>
              </a:spcBef>
              <a:spcAft>
                <a:spcPts val="0"/>
              </a:spcAft>
              <a:buClr>
                <a:srgbClr val="62D488"/>
              </a:buClr>
              <a:buSzPct val="100000"/>
              <a:tabLst/>
              <a:defRPr/>
            </a:pPr>
            <a:endParaRPr kumimoji="0" lang="en-GB" sz="1600" b="0" i="0" u="none" strike="noStrike" kern="1200" cap="none" spc="0" normalizeH="0" baseline="0" noProof="0" dirty="0">
              <a:ln>
                <a:noFill/>
              </a:ln>
              <a:solidFill>
                <a:prstClr val="white"/>
              </a:solidFill>
              <a:effectLst/>
              <a:uLnTx/>
              <a:uFillTx/>
              <a:latin typeface="Verdana"/>
              <a:ea typeface="+mn-ea"/>
              <a:cs typeface="+mn-cs"/>
            </a:endParaRPr>
          </a:p>
          <a:p>
            <a:pPr marL="214313" marR="0" lvl="0" indent="-214313" algn="l" defTabSz="457200" rtl="0" eaLnBrk="1" fontAlgn="auto" latinLnBrk="0" hangingPunct="1">
              <a:lnSpc>
                <a:spcPct val="100000"/>
              </a:lnSpc>
              <a:spcBef>
                <a:spcPts val="0"/>
              </a:spcBef>
              <a:spcAft>
                <a:spcPts val="0"/>
              </a:spcAft>
              <a:buClr>
                <a:srgbClr val="62D488"/>
              </a:buClr>
              <a:buSzPct val="100000"/>
              <a:buFont typeface="Arial" panose="020B0604020202020204" pitchFamily="34" charset="0"/>
              <a:buChar char="•"/>
              <a:tabLst/>
              <a:defRPr/>
            </a:pPr>
            <a:r>
              <a:rPr kumimoji="0" lang="en-GB" sz="1600" b="0" i="0" u="none" strike="noStrike" kern="1200" cap="none" spc="0" normalizeH="0" baseline="0" noProof="0" dirty="0">
                <a:ln>
                  <a:noFill/>
                </a:ln>
                <a:solidFill>
                  <a:prstClr val="white"/>
                </a:solidFill>
                <a:effectLst/>
                <a:uLnTx/>
                <a:uFillTx/>
                <a:latin typeface="Verdana"/>
                <a:ea typeface="+mn-ea"/>
                <a:cs typeface="+mn-cs"/>
              </a:rPr>
              <a:t>Glycogen accumulation progressively impairs skeletal, respiratory, and smooth muscle and cardiac function</a:t>
            </a:r>
          </a:p>
          <a:p>
            <a:pPr marL="214313" marR="0" lvl="0" indent="-214313" algn="l" defTabSz="457200" rtl="0" eaLnBrk="1" fontAlgn="auto" latinLnBrk="0" hangingPunct="1">
              <a:lnSpc>
                <a:spcPct val="100000"/>
              </a:lnSpc>
              <a:spcBef>
                <a:spcPts val="0"/>
              </a:spcBef>
              <a:spcAft>
                <a:spcPts val="0"/>
              </a:spcAft>
              <a:buClr>
                <a:srgbClr val="62D488"/>
              </a:buClr>
              <a:buSzPct val="100000"/>
              <a:buFont typeface="Arial" panose="020B0604020202020204" pitchFamily="34" charset="0"/>
              <a:buChar char="•"/>
              <a:tabLst/>
              <a:defRPr/>
            </a:pPr>
            <a:endParaRPr kumimoji="0" lang="en-GB" sz="1600" b="0" i="0" u="none" strike="noStrike" kern="1200" cap="none" spc="0" normalizeH="0" baseline="0" noProof="0" dirty="0">
              <a:ln>
                <a:noFill/>
              </a:ln>
              <a:solidFill>
                <a:prstClr val="white"/>
              </a:solidFill>
              <a:effectLst/>
              <a:uLnTx/>
              <a:uFillTx/>
              <a:latin typeface="Verdana"/>
              <a:ea typeface="+mn-ea"/>
              <a:cs typeface="+mn-cs"/>
            </a:endParaRPr>
          </a:p>
          <a:p>
            <a:pPr marL="214313" marR="0" lvl="0" indent="-214313" algn="l" defTabSz="457200" rtl="0" eaLnBrk="1" fontAlgn="auto" latinLnBrk="0" hangingPunct="1">
              <a:lnSpc>
                <a:spcPct val="100000"/>
              </a:lnSpc>
              <a:spcBef>
                <a:spcPts val="0"/>
              </a:spcBef>
              <a:spcAft>
                <a:spcPts val="0"/>
              </a:spcAft>
              <a:buClr>
                <a:srgbClr val="62D488"/>
              </a:buClr>
              <a:buSzPct val="100000"/>
              <a:buFont typeface="Arial" panose="020B0604020202020204" pitchFamily="34" charset="0"/>
              <a:buChar char="•"/>
              <a:tabLst/>
              <a:defRPr/>
            </a:pPr>
            <a:r>
              <a:rPr kumimoji="0" lang="en-GB" sz="1600" b="0" i="0" u="none" strike="noStrike" kern="1200" cap="none" spc="0" normalizeH="0" baseline="0" noProof="0" dirty="0">
                <a:ln>
                  <a:noFill/>
                </a:ln>
                <a:solidFill>
                  <a:prstClr val="white"/>
                </a:solidFill>
                <a:effectLst/>
                <a:uLnTx/>
                <a:uFillTx/>
                <a:latin typeface="Verdana"/>
                <a:ea typeface="+mn-ea"/>
                <a:cs typeface="+mn-cs"/>
              </a:rPr>
              <a:t>Multidisciplinary care is recommended given the progressive and multisystemic nature of </a:t>
            </a:r>
            <a:r>
              <a:rPr kumimoji="0" lang="en-GB" sz="160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600" b="0" i="0" u="none" strike="noStrike" kern="1200" cap="none" spc="0" normalizeH="0" baseline="0" noProof="0" dirty="0">
                <a:ln>
                  <a:noFill/>
                </a:ln>
                <a:solidFill>
                  <a:prstClr val="white"/>
                </a:solidFill>
                <a:effectLst/>
                <a:uLnTx/>
                <a:uFillTx/>
                <a:latin typeface="Verdana"/>
                <a:ea typeface="+mn-ea"/>
                <a:cs typeface="+mn-cs"/>
              </a:rPr>
              <a:t> disease</a:t>
            </a:r>
          </a:p>
        </p:txBody>
      </p:sp>
      <p:sp>
        <p:nvSpPr>
          <p:cNvPr id="3" name="TextBox 2">
            <a:extLst>
              <a:ext uri="{FF2B5EF4-FFF2-40B4-BE49-F238E27FC236}">
                <a16:creationId xmlns:a16="http://schemas.microsoft.com/office/drawing/2014/main" id="{856B5DAD-8129-4AE8-8B1C-8F38434060B1}"/>
              </a:ext>
            </a:extLst>
          </p:cNvPr>
          <p:cNvSpPr txBox="1"/>
          <p:nvPr/>
        </p:nvSpPr>
        <p:spPr>
          <a:xfrm>
            <a:off x="628650" y="4093665"/>
            <a:ext cx="4686300" cy="184666"/>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IOPD, infantile-onset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LOPD, late-onset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a:t>
            </a:r>
            <a:endParaRPr kumimoji="0" lang="en-US" sz="750" b="0" i="0" u="none" strike="noStrike" kern="1200" cap="none" spc="0" normalizeH="0" baseline="0" noProof="0" dirty="0">
              <a:ln>
                <a:noFill/>
              </a:ln>
              <a:solidFill>
                <a:prstClr val="black">
                  <a:lumMod val="50000"/>
                  <a:lumOff val="50000"/>
                </a:prstClr>
              </a:solidFill>
              <a:effectLst/>
              <a:uLnTx/>
              <a:uFillTx/>
              <a:latin typeface="Verdana"/>
              <a:ea typeface="+mn-ea"/>
              <a:cs typeface="+mn-cs"/>
            </a:endParaRPr>
          </a:p>
        </p:txBody>
      </p:sp>
      <p:sp>
        <p:nvSpPr>
          <p:cNvPr id="4" name="Slide Number Placeholder 43">
            <a:extLst>
              <a:ext uri="{FF2B5EF4-FFF2-40B4-BE49-F238E27FC236}">
                <a16:creationId xmlns:a16="http://schemas.microsoft.com/office/drawing/2014/main" id="{B90BAA48-8421-E3C4-5B15-C84B0B1139A3}"/>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23</a:t>
            </a:fld>
            <a:endParaRPr lang="en-US" sz="700" dirty="0"/>
          </a:p>
        </p:txBody>
      </p:sp>
      <p:sp>
        <p:nvSpPr>
          <p:cNvPr id="5" name="TextBox 4">
            <a:extLst>
              <a:ext uri="{FF2B5EF4-FFF2-40B4-BE49-F238E27FC236}">
                <a16:creationId xmlns:a16="http://schemas.microsoft.com/office/drawing/2014/main" id="{1506A810-5D73-C473-35FC-96FDF3C3023D}"/>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DFFCC3D2-97FD-4998-21DE-9600CFE44BDA}"/>
              </a:ext>
            </a:extLst>
          </p:cNvPr>
          <p:cNvSpPr txBox="1">
            <a:spLocks/>
          </p:cNvSpPr>
          <p:nvPr/>
        </p:nvSpPr>
        <p:spPr>
          <a:xfrm>
            <a:off x="7121968" y="4801314"/>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3908618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969859-53E5-41FF-8B8A-C272701A8730}"/>
              </a:ext>
            </a:extLst>
          </p:cNvPr>
          <p:cNvSpPr>
            <a:spLocks noGrp="1"/>
          </p:cNvSpPr>
          <p:nvPr>
            <p:ph type="ctrTitle"/>
          </p:nvPr>
        </p:nvSpPr>
        <p:spPr/>
        <p:txBody>
          <a:bodyPr/>
          <a:lstStyle/>
          <a:p>
            <a:r>
              <a:rPr lang="en-US"/>
              <a:t>Thank You</a:t>
            </a:r>
          </a:p>
        </p:txBody>
      </p:sp>
      <p:sp>
        <p:nvSpPr>
          <p:cNvPr id="6" name="SmartArt Placeholder 5">
            <a:extLst>
              <a:ext uri="{FF2B5EF4-FFF2-40B4-BE49-F238E27FC236}">
                <a16:creationId xmlns:a16="http://schemas.microsoft.com/office/drawing/2014/main" id="{B1C5FA70-8CBC-44A7-BB31-3019BA791407}"/>
              </a:ext>
            </a:extLst>
          </p:cNvPr>
          <p:cNvSpPr>
            <a:spLocks noGrp="1"/>
          </p:cNvSpPr>
          <p:nvPr>
            <p:ph type="dgm" sz="quarter" idx="13"/>
          </p:nvPr>
        </p:nvSpPr>
        <p:spPr/>
        <p:txBody>
          <a:bodyPr/>
          <a:lstStyle/>
          <a:p>
            <a:endParaRPr lang="en-US"/>
          </a:p>
        </p:txBody>
      </p:sp>
      <p:sp>
        <p:nvSpPr>
          <p:cNvPr id="7" name="SmartArt Placeholder 6">
            <a:extLst>
              <a:ext uri="{FF2B5EF4-FFF2-40B4-BE49-F238E27FC236}">
                <a16:creationId xmlns:a16="http://schemas.microsoft.com/office/drawing/2014/main" id="{AA4F42FA-9E62-40AF-BBF1-91D0F4192E49}"/>
              </a:ext>
            </a:extLst>
          </p:cNvPr>
          <p:cNvSpPr>
            <a:spLocks noGrp="1"/>
          </p:cNvSpPr>
          <p:nvPr>
            <p:ph type="dgm" sz="quarter" idx="14"/>
          </p:nvPr>
        </p:nvSpPr>
        <p:spPr/>
        <p:txBody>
          <a:bodyPr/>
          <a:lstStyle/>
          <a:p>
            <a:endParaRPr lang="en-US"/>
          </a:p>
        </p:txBody>
      </p:sp>
      <p:sp>
        <p:nvSpPr>
          <p:cNvPr id="2" name="TextBox 1">
            <a:extLst>
              <a:ext uri="{FF2B5EF4-FFF2-40B4-BE49-F238E27FC236}">
                <a16:creationId xmlns:a16="http://schemas.microsoft.com/office/drawing/2014/main" id="{5DC9511A-AE1C-BA35-D11A-198692440F2A}"/>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3" name="Footer Placeholder 1">
            <a:extLst>
              <a:ext uri="{FF2B5EF4-FFF2-40B4-BE49-F238E27FC236}">
                <a16:creationId xmlns:a16="http://schemas.microsoft.com/office/drawing/2014/main" id="{7210B5A7-BBAE-B9D4-A0BF-7E473D6AF0DA}"/>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bg1"/>
                </a:solidFill>
              </a:rPr>
              <a:t>MAT-US-2024340 v4.0 - P </a:t>
            </a:r>
            <a:br>
              <a:rPr lang="en-US" sz="600" dirty="0">
                <a:solidFill>
                  <a:schemeClr val="bg1"/>
                </a:solidFill>
              </a:rPr>
            </a:br>
            <a:r>
              <a:rPr lang="en-US" sz="600" dirty="0">
                <a:solidFill>
                  <a:schemeClr val="bg1"/>
                </a:solidFill>
              </a:rPr>
              <a:t>Expiration Date: 4/1/2027</a:t>
            </a:r>
          </a:p>
        </p:txBody>
      </p:sp>
    </p:spTree>
    <p:extLst>
      <p:ext uri="{BB962C8B-B14F-4D97-AF65-F5344CB8AC3E}">
        <p14:creationId xmlns:p14="http://schemas.microsoft.com/office/powerpoint/2010/main" val="77665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155AE-4A17-D24F-9FCE-0A899C8194C3}"/>
              </a:ext>
            </a:extLst>
          </p:cNvPr>
          <p:cNvSpPr>
            <a:spLocks noGrp="1"/>
          </p:cNvSpPr>
          <p:nvPr>
            <p:ph type="title"/>
          </p:nvPr>
        </p:nvSpPr>
        <p:spPr>
          <a:xfrm>
            <a:off x="284818" y="237112"/>
            <a:ext cx="8485200" cy="561185"/>
          </a:xfrm>
        </p:spPr>
        <p:txBody>
          <a:bodyPr anchor="ctr"/>
          <a:lstStyle/>
          <a:p>
            <a:r>
              <a:rPr lang="en-US">
                <a:latin typeface="+mn-lt"/>
              </a:rPr>
              <a:t>Pompe Disease Continuum</a:t>
            </a:r>
          </a:p>
        </p:txBody>
      </p:sp>
      <p:sp>
        <p:nvSpPr>
          <p:cNvPr id="7" name="Rounded Rectangle 6">
            <a:extLst>
              <a:ext uri="{FF2B5EF4-FFF2-40B4-BE49-F238E27FC236}">
                <a16:creationId xmlns:a16="http://schemas.microsoft.com/office/drawing/2014/main" id="{37B4AB41-AA63-8149-9306-4BF6317A791E}"/>
              </a:ext>
            </a:extLst>
          </p:cNvPr>
          <p:cNvSpPr/>
          <p:nvPr/>
        </p:nvSpPr>
        <p:spPr>
          <a:xfrm>
            <a:off x="298722" y="848771"/>
            <a:ext cx="8471296" cy="1785248"/>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Signs and symptoms can occur from early infancy through adulthood</a:t>
            </a:r>
            <a:r>
              <a:rPr kumimoji="0" lang="en-GB" sz="1200" b="0" i="0" u="none" strike="noStrike" kern="1200" cap="none" spc="0" normalizeH="0" baseline="30000" noProof="0" dirty="0">
                <a:ln>
                  <a:noFill/>
                </a:ln>
                <a:solidFill>
                  <a:prstClr val="white"/>
                </a:solidFill>
                <a:effectLst/>
                <a:uLnTx/>
                <a:uFillTx/>
                <a:latin typeface="Verdana"/>
                <a:ea typeface="+mn-ea"/>
                <a:cs typeface="+mn-cs"/>
              </a:rPr>
              <a:t>1</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This continuum of disease is also associated with variable rates of disease progression, </a:t>
            </a:r>
            <a:r>
              <a:rPr kumimoji="0" lang="en-US" altLang="en-US" sz="1200" b="0" i="0" u="none" strike="noStrike" kern="1200" cap="none" spc="0" normalizeH="0" baseline="0" noProof="0" dirty="0">
                <a:ln>
                  <a:noFill/>
                </a:ln>
                <a:solidFill>
                  <a:prstClr val="white"/>
                </a:solidFill>
                <a:effectLst/>
                <a:uLnTx/>
                <a:uFillTx/>
                <a:latin typeface="Verdana"/>
                <a:ea typeface="+mn-ea"/>
                <a:cs typeface="+mn-cs"/>
              </a:rPr>
              <a:t>organ involvement, and severity</a:t>
            </a:r>
            <a:r>
              <a:rPr kumimoji="0" lang="en-GB" sz="1200" b="0" i="0" u="none" strike="noStrike" kern="1200" cap="none" spc="0" normalizeH="0" baseline="30000" noProof="0" dirty="0">
                <a:ln>
                  <a:noFill/>
                </a:ln>
                <a:solidFill>
                  <a:prstClr val="white"/>
                </a:solidFill>
                <a:effectLst/>
                <a:uLnTx/>
                <a:uFillTx/>
                <a:latin typeface="Verdana"/>
                <a:ea typeface="+mn-ea"/>
                <a:cs typeface="+mn-cs"/>
              </a:rPr>
              <a:t>2,3</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The continuum of phenotypes creates some ambiguity when it comes to classifying different subtypes</a:t>
            </a:r>
            <a:r>
              <a:rPr kumimoji="0" lang="en-GB" sz="1200" b="0" i="0" u="none" strike="noStrike" kern="1200" cap="none" spc="0" normalizeH="0" baseline="30000" noProof="0" dirty="0">
                <a:ln>
                  <a:noFill/>
                </a:ln>
                <a:solidFill>
                  <a:prstClr val="white"/>
                </a:solidFill>
                <a:effectLst/>
                <a:uLnTx/>
                <a:uFillTx/>
                <a:latin typeface="Verdana"/>
                <a:ea typeface="+mn-ea"/>
                <a:cs typeface="+mn-cs"/>
              </a:rPr>
              <a:t>3</a:t>
            </a: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it" sz="1050" b="0" i="0" u="none" strike="noStrike" kern="1200" cap="none" spc="0" normalizeH="0" baseline="0" noProof="0" dirty="0">
                <a:ln>
                  <a:noFill/>
                </a:ln>
                <a:solidFill>
                  <a:prstClr val="white"/>
                </a:solidFill>
                <a:effectLst/>
                <a:uLnTx/>
                <a:uFillTx/>
                <a:latin typeface="Verdana"/>
                <a:ea typeface="+mn-ea"/>
                <a:cs typeface="+mn-cs"/>
              </a:rPr>
              <a:t>Infantile-onset Pompe disease (IOPD) </a:t>
            </a:r>
          </a:p>
          <a:p>
            <a:pPr marL="405000" marR="0" lvl="0" indent="-135000"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it" sz="1050" b="0" i="0" u="none" strike="noStrike" kern="1200" cap="none" spc="0" normalizeH="0" baseline="0" noProof="0" dirty="0">
                <a:ln>
                  <a:noFill/>
                </a:ln>
                <a:solidFill>
                  <a:prstClr val="white"/>
                </a:solidFill>
                <a:effectLst/>
                <a:uLnTx/>
                <a:uFillTx/>
                <a:latin typeface="Verdana"/>
                <a:ea typeface="+mn-ea"/>
                <a:cs typeface="+mn-cs"/>
              </a:rPr>
              <a:t>Late-onset Pompe disease (LOPD)</a:t>
            </a:r>
            <a:endParaRPr kumimoji="0" lang="en-GB" sz="1050" b="0" i="0" u="none" strike="noStrike" kern="1200" cap="none" spc="0" normalizeH="0" baseline="0" noProof="0" dirty="0">
              <a:ln>
                <a:noFill/>
              </a:ln>
              <a:solidFill>
                <a:prstClr val="white"/>
              </a:solidFill>
              <a:effectLst/>
              <a:uLnTx/>
              <a:uFillTx/>
              <a:latin typeface="Verdana"/>
              <a:ea typeface="+mn-ea"/>
              <a:cs typeface="+mn-cs"/>
            </a:endParaRPr>
          </a:p>
        </p:txBody>
      </p:sp>
      <p:sp>
        <p:nvSpPr>
          <p:cNvPr id="11" name="Rectangle 10">
            <a:extLst>
              <a:ext uri="{FF2B5EF4-FFF2-40B4-BE49-F238E27FC236}">
                <a16:creationId xmlns:a16="http://schemas.microsoft.com/office/drawing/2014/main" id="{0301B305-792A-0C4A-8DFD-DEDF448DB75D}"/>
              </a:ext>
            </a:extLst>
          </p:cNvPr>
          <p:cNvSpPr/>
          <p:nvPr/>
        </p:nvSpPr>
        <p:spPr>
          <a:xfrm>
            <a:off x="284818" y="2730317"/>
            <a:ext cx="8485200" cy="1500895"/>
          </a:xfrm>
          <a:prstGeom prst="rect">
            <a:avLst/>
          </a:prstGeom>
          <a:solidFill>
            <a:schemeClr val="tx1">
              <a:lumMod val="20000"/>
              <a:lumOff val="80000"/>
              <a:alpha val="70000"/>
            </a:schemeClr>
          </a:solidFill>
          <a:ln>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3" name="TextBox 2">
            <a:extLst>
              <a:ext uri="{FF2B5EF4-FFF2-40B4-BE49-F238E27FC236}">
                <a16:creationId xmlns:a16="http://schemas.microsoft.com/office/drawing/2014/main" id="{75D5487E-07C4-4658-B164-2E9ABE9A786B}"/>
              </a:ext>
            </a:extLst>
          </p:cNvPr>
          <p:cNvSpPr txBox="1"/>
          <p:nvPr/>
        </p:nvSpPr>
        <p:spPr>
          <a:xfrm>
            <a:off x="200834" y="4318910"/>
            <a:ext cx="8895039" cy="4154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1. Technical Briefs, No. 12. Ratko TA, et al. Rockville (MD): Agency for Healthcare Research and Quality (US); 2013 Jan. Available at </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hlinkClick r:id="rId3">
                  <a:extLst>
                    <a:ext uri="{A12FA001-AC4F-418D-AE19-62706E023703}">
                      <ahyp:hlinkClr xmlns:ahyp="http://schemas.microsoft.com/office/drawing/2018/hyperlinkcolor" val="tx"/>
                    </a:ext>
                  </a:extLst>
                </a:hlinkClick>
              </a:rPr>
              <a:t>https://www.ncbi.nlm.nih.gov/books/NBK117221/table/background.t1/</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2. Hirschhorn R,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Reuser</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AJJ. New York: McGraw Hill, 2001:3389–3420; 3. Kohler L, et al. Neurotherapeutics 2018;15(4):928–942.  IOPD, infantile-onset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LOPD, late-onset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a:t>
            </a:r>
            <a:endParaRPr kumimoji="0" lang="en-US" sz="750" b="0" i="0" u="none" strike="noStrike" kern="1200" cap="none" spc="0" normalizeH="0" baseline="0" noProof="0" dirty="0">
              <a:ln>
                <a:noFill/>
              </a:ln>
              <a:solidFill>
                <a:prstClr val="black">
                  <a:lumMod val="50000"/>
                  <a:lumOff val="50000"/>
                </a:prstClr>
              </a:solidFill>
              <a:effectLst/>
              <a:uLnTx/>
              <a:uFillTx/>
              <a:latin typeface="Verdana"/>
              <a:ea typeface="+mn-ea"/>
              <a:cs typeface="Calibri"/>
            </a:endParaRPr>
          </a:p>
        </p:txBody>
      </p:sp>
      <p:sp>
        <p:nvSpPr>
          <p:cNvPr id="28" name="AutoShape 5">
            <a:extLst>
              <a:ext uri="{FF2B5EF4-FFF2-40B4-BE49-F238E27FC236}">
                <a16:creationId xmlns:a16="http://schemas.microsoft.com/office/drawing/2014/main" id="{9AE5609C-BD43-FB90-8C12-2BC5C5020319}"/>
              </a:ext>
            </a:extLst>
          </p:cNvPr>
          <p:cNvSpPr>
            <a:spLocks noChangeAspect="1" noChangeArrowheads="1"/>
          </p:cNvSpPr>
          <p:nvPr/>
        </p:nvSpPr>
        <p:spPr bwMode="auto">
          <a:xfrm rot="5400000">
            <a:off x="1853559" y="1245081"/>
            <a:ext cx="1096263" cy="4205936"/>
          </a:xfrm>
          <a:prstGeom prst="downArrow">
            <a:avLst>
              <a:gd name="adj1" fmla="val 62012"/>
              <a:gd name="adj2" fmla="val 61942"/>
            </a:avLst>
          </a:prstGeom>
          <a:gradFill flip="none" rotWithShape="1">
            <a:gsLst>
              <a:gs pos="35000">
                <a:schemeClr val="accent6">
                  <a:lumMod val="20000"/>
                  <a:lumOff val="80000"/>
                  <a:alpha val="49000"/>
                </a:schemeClr>
              </a:gs>
              <a:gs pos="0">
                <a:schemeClr val="accent6"/>
              </a:gs>
              <a:gs pos="100000">
                <a:schemeClr val="accent1">
                  <a:lumMod val="20000"/>
                  <a:lumOff val="80000"/>
                </a:schemeClr>
              </a:gs>
            </a:gsLst>
            <a:lin ang="16200000" scaled="1"/>
            <a:tileRect/>
          </a:gradFill>
          <a:ln>
            <a:noFill/>
          </a:ln>
        </p:spPr>
        <p:txBody>
          <a:bodyPr vert="eaVert" wrap="none" anchor="ctr"/>
          <a:lstStyle/>
          <a:p>
            <a:endParaRPr lang="fr-FR" altLang="en-US" sz="1000" b="1" dirty="0">
              <a:latin typeface="+mj-lt"/>
              <a:ea typeface="ＭＳ Ｐゴシック" pitchFamily="-106" charset="-128"/>
            </a:endParaRPr>
          </a:p>
        </p:txBody>
      </p:sp>
      <p:sp>
        <p:nvSpPr>
          <p:cNvPr id="29" name="AutoShape 5">
            <a:extLst>
              <a:ext uri="{FF2B5EF4-FFF2-40B4-BE49-F238E27FC236}">
                <a16:creationId xmlns:a16="http://schemas.microsoft.com/office/drawing/2014/main" id="{4590C06A-25C6-0569-653D-F34B3EE2EF52}"/>
              </a:ext>
            </a:extLst>
          </p:cNvPr>
          <p:cNvSpPr>
            <a:spLocks noChangeAspect="1" noChangeArrowheads="1"/>
          </p:cNvSpPr>
          <p:nvPr/>
        </p:nvSpPr>
        <p:spPr bwMode="auto">
          <a:xfrm rot="5400000" flipH="1" flipV="1">
            <a:off x="6089206" y="1215934"/>
            <a:ext cx="1096263" cy="4265361"/>
          </a:xfrm>
          <a:prstGeom prst="downArrow">
            <a:avLst>
              <a:gd name="adj1" fmla="val 62012"/>
              <a:gd name="adj2" fmla="val 61942"/>
            </a:avLst>
          </a:prstGeom>
          <a:gradFill flip="none" rotWithShape="1">
            <a:gsLst>
              <a:gs pos="62000">
                <a:schemeClr val="accent1">
                  <a:lumMod val="20000"/>
                  <a:lumOff val="80000"/>
                  <a:alpha val="27000"/>
                </a:schemeClr>
              </a:gs>
              <a:gs pos="0">
                <a:schemeClr val="accent1">
                  <a:lumMod val="75000"/>
                </a:schemeClr>
              </a:gs>
              <a:gs pos="100000">
                <a:schemeClr val="accent1">
                  <a:lumMod val="20000"/>
                  <a:lumOff val="80000"/>
                </a:schemeClr>
              </a:gs>
            </a:gsLst>
            <a:lin ang="16200000" scaled="1"/>
            <a:tileRect/>
          </a:gradFill>
          <a:ln>
            <a:noFill/>
          </a:ln>
        </p:spPr>
        <p:txBody>
          <a:bodyPr vert="eaVert" wrap="none" anchor="ctr"/>
          <a:lstStyle/>
          <a:p>
            <a:endParaRPr lang="fr-FR" altLang="en-US" sz="1000" b="1" dirty="0">
              <a:latin typeface="+mj-lt"/>
              <a:ea typeface="ＭＳ Ｐゴシック" pitchFamily="-106" charset="-128"/>
            </a:endParaRPr>
          </a:p>
        </p:txBody>
      </p:sp>
      <p:sp>
        <p:nvSpPr>
          <p:cNvPr id="30" name="TextBox 29">
            <a:extLst>
              <a:ext uri="{FF2B5EF4-FFF2-40B4-BE49-F238E27FC236}">
                <a16:creationId xmlns:a16="http://schemas.microsoft.com/office/drawing/2014/main" id="{FA429E14-4C1F-F02B-AA0F-7D0FE1F38D19}"/>
              </a:ext>
            </a:extLst>
          </p:cNvPr>
          <p:cNvSpPr txBox="1"/>
          <p:nvPr/>
        </p:nvSpPr>
        <p:spPr>
          <a:xfrm>
            <a:off x="3132354" y="3210115"/>
            <a:ext cx="2693837" cy="276999"/>
          </a:xfrm>
          <a:prstGeom prst="rect">
            <a:avLst/>
          </a:prstGeom>
          <a:noFill/>
        </p:spPr>
        <p:txBody>
          <a:bodyPr wrap="square" rtlCol="0" anchor="ctr">
            <a:spAutoFit/>
          </a:bodyPr>
          <a:lstStyle/>
          <a:p>
            <a:pPr algn="ctr"/>
            <a:r>
              <a:rPr lang="en-US" sz="1200" b="1" dirty="0">
                <a:latin typeface="+mj-lt"/>
              </a:rPr>
              <a:t>Pompe Disease Continuum</a:t>
            </a:r>
            <a:r>
              <a:rPr lang="en-US" sz="1200" baseline="30000" dirty="0">
                <a:latin typeface="+mj-lt"/>
              </a:rPr>
              <a:t>2,3</a:t>
            </a:r>
          </a:p>
        </p:txBody>
      </p:sp>
      <p:sp>
        <p:nvSpPr>
          <p:cNvPr id="31" name="TextBox 30">
            <a:extLst>
              <a:ext uri="{FF2B5EF4-FFF2-40B4-BE49-F238E27FC236}">
                <a16:creationId xmlns:a16="http://schemas.microsoft.com/office/drawing/2014/main" id="{6BE8D25C-7341-8038-C7CF-981F2FED904B}"/>
              </a:ext>
            </a:extLst>
          </p:cNvPr>
          <p:cNvSpPr txBox="1"/>
          <p:nvPr/>
        </p:nvSpPr>
        <p:spPr>
          <a:xfrm>
            <a:off x="1005283" y="3732644"/>
            <a:ext cx="2248780" cy="400110"/>
          </a:xfrm>
          <a:prstGeom prst="rect">
            <a:avLst/>
          </a:prstGeom>
          <a:noFill/>
        </p:spPr>
        <p:txBody>
          <a:bodyPr wrap="square" rtlCol="0">
            <a:spAutoFit/>
          </a:bodyPr>
          <a:lstStyle/>
          <a:p>
            <a:pPr algn="ctr"/>
            <a:r>
              <a:rPr lang="en-US" sz="1000" b="1" dirty="0">
                <a:solidFill>
                  <a:schemeClr val="accent1"/>
                </a:solidFill>
                <a:latin typeface="+mj-lt"/>
              </a:rPr>
              <a:t>Rapidly progressive and often fatal by 1 year of age </a:t>
            </a:r>
          </a:p>
        </p:txBody>
      </p:sp>
      <p:sp>
        <p:nvSpPr>
          <p:cNvPr id="32" name="TextBox 31">
            <a:extLst>
              <a:ext uri="{FF2B5EF4-FFF2-40B4-BE49-F238E27FC236}">
                <a16:creationId xmlns:a16="http://schemas.microsoft.com/office/drawing/2014/main" id="{34DD31C8-D6C1-0472-BE91-9EBB92489AA5}"/>
              </a:ext>
            </a:extLst>
          </p:cNvPr>
          <p:cNvSpPr txBox="1"/>
          <p:nvPr/>
        </p:nvSpPr>
        <p:spPr>
          <a:xfrm>
            <a:off x="5215254" y="3732644"/>
            <a:ext cx="2115450" cy="400110"/>
          </a:xfrm>
          <a:prstGeom prst="rect">
            <a:avLst/>
          </a:prstGeom>
          <a:noFill/>
        </p:spPr>
        <p:txBody>
          <a:bodyPr wrap="square" rtlCol="0">
            <a:spAutoFit/>
          </a:bodyPr>
          <a:lstStyle/>
          <a:p>
            <a:pPr algn="ctr"/>
            <a:r>
              <a:rPr lang="en-US" sz="1000" b="1" dirty="0">
                <a:solidFill>
                  <a:schemeClr val="accent1"/>
                </a:solidFill>
                <a:latin typeface="+mj-lt"/>
              </a:rPr>
              <a:t>Gradually progressive </a:t>
            </a:r>
          </a:p>
          <a:p>
            <a:pPr algn="ctr"/>
            <a:r>
              <a:rPr lang="en-US" sz="1000" b="1" dirty="0">
                <a:solidFill>
                  <a:schemeClr val="accent1"/>
                </a:solidFill>
                <a:latin typeface="+mj-lt"/>
              </a:rPr>
              <a:t>and often fatal </a:t>
            </a:r>
          </a:p>
        </p:txBody>
      </p:sp>
      <p:sp>
        <p:nvSpPr>
          <p:cNvPr id="33" name="TextBox 32">
            <a:extLst>
              <a:ext uri="{FF2B5EF4-FFF2-40B4-BE49-F238E27FC236}">
                <a16:creationId xmlns:a16="http://schemas.microsoft.com/office/drawing/2014/main" id="{0879B1C6-59A5-2ADD-A223-BCBED2733BF8}"/>
              </a:ext>
            </a:extLst>
          </p:cNvPr>
          <p:cNvSpPr txBox="1"/>
          <p:nvPr/>
        </p:nvSpPr>
        <p:spPr>
          <a:xfrm>
            <a:off x="1806097" y="3225504"/>
            <a:ext cx="832233" cy="276999"/>
          </a:xfrm>
          <a:prstGeom prst="rect">
            <a:avLst/>
          </a:prstGeom>
          <a:noFill/>
        </p:spPr>
        <p:txBody>
          <a:bodyPr wrap="square">
            <a:spAutoFit/>
          </a:bodyPr>
          <a:lstStyle/>
          <a:p>
            <a:pPr algn="ctr"/>
            <a:r>
              <a:rPr lang="en-US" sz="1200" b="1" dirty="0">
                <a:latin typeface="+mj-lt"/>
              </a:rPr>
              <a:t>IOPD</a:t>
            </a:r>
          </a:p>
        </p:txBody>
      </p:sp>
      <p:sp>
        <p:nvSpPr>
          <p:cNvPr id="34" name="TextBox 33">
            <a:extLst>
              <a:ext uri="{FF2B5EF4-FFF2-40B4-BE49-F238E27FC236}">
                <a16:creationId xmlns:a16="http://schemas.microsoft.com/office/drawing/2014/main" id="{8FBA4C8B-8598-FDEF-FFE9-49B6F28290FF}"/>
              </a:ext>
            </a:extLst>
          </p:cNvPr>
          <p:cNvSpPr txBox="1"/>
          <p:nvPr/>
        </p:nvSpPr>
        <p:spPr>
          <a:xfrm>
            <a:off x="6008989" y="3225504"/>
            <a:ext cx="832233" cy="276999"/>
          </a:xfrm>
          <a:prstGeom prst="rect">
            <a:avLst/>
          </a:prstGeom>
          <a:noFill/>
        </p:spPr>
        <p:txBody>
          <a:bodyPr wrap="square">
            <a:spAutoFit/>
          </a:bodyPr>
          <a:lstStyle/>
          <a:p>
            <a:pPr algn="ctr"/>
            <a:r>
              <a:rPr lang="en-US" sz="1200" b="1" dirty="0">
                <a:latin typeface="+mj-lt"/>
              </a:rPr>
              <a:t>LOPD</a:t>
            </a:r>
          </a:p>
        </p:txBody>
      </p:sp>
      <p:grpSp>
        <p:nvGrpSpPr>
          <p:cNvPr id="35" name="Group 34">
            <a:extLst>
              <a:ext uri="{FF2B5EF4-FFF2-40B4-BE49-F238E27FC236}">
                <a16:creationId xmlns:a16="http://schemas.microsoft.com/office/drawing/2014/main" id="{00AB9F8D-3C83-6FE3-1585-CEDA504681A5}"/>
              </a:ext>
            </a:extLst>
          </p:cNvPr>
          <p:cNvGrpSpPr/>
          <p:nvPr/>
        </p:nvGrpSpPr>
        <p:grpSpPr>
          <a:xfrm>
            <a:off x="7082487" y="2780791"/>
            <a:ext cx="628650" cy="1167050"/>
            <a:chOff x="7117494" y="1128973"/>
            <a:chExt cx="628650" cy="1167050"/>
          </a:xfrm>
        </p:grpSpPr>
        <p:pic>
          <p:nvPicPr>
            <p:cNvPr id="36" name="Picture 35" descr="A picture containing clothing&#10;&#10;Description automatically generated">
              <a:extLst>
                <a:ext uri="{FF2B5EF4-FFF2-40B4-BE49-F238E27FC236}">
                  <a16:creationId xmlns:a16="http://schemas.microsoft.com/office/drawing/2014/main" id="{6886B258-A9A4-C28A-34B8-80AF4A83C458}"/>
                </a:ext>
              </a:extLst>
            </p:cNvPr>
            <p:cNvPicPr>
              <a:picLocks noChangeAspect="1"/>
            </p:cNvPicPr>
            <p:nvPr/>
          </p:nvPicPr>
          <p:blipFill>
            <a:blip r:embed="rId4" cstate="email">
              <a:duotone>
                <a:prstClr val="black"/>
                <a:schemeClr val="accent2">
                  <a:tint val="45000"/>
                  <a:satMod val="400000"/>
                </a:schemeClr>
              </a:duotone>
              <a:extLst>
                <a:ext uri="{BEBA8EAE-BF5A-486C-A8C5-ECC9F3942E4B}">
                  <a14:imgProps xmlns:a14="http://schemas.microsoft.com/office/drawing/2010/main">
                    <a14:imgLayer r:embed="rId5">
                      <a14:imgEffect>
                        <a14:backgroundRemoval t="7439" b="92561" l="9195" r="89080">
                          <a14:foregroundMark x1="42529" y1="7612" x2="42529" y2="7612"/>
                          <a14:foregroundMark x1="47126" y1="92561" x2="47126" y2="92561"/>
                          <a14:foregroundMark x1="87356" y1="48789" x2="87356" y2="48789"/>
                        </a14:backgroundRemoval>
                      </a14:imgEffect>
                    </a14:imgLayer>
                  </a14:imgProps>
                </a:ext>
                <a:ext uri="{28A0092B-C50C-407E-A947-70E740481C1C}">
                  <a14:useLocalDpi xmlns:a14="http://schemas.microsoft.com/office/drawing/2010/main" val="0"/>
                </a:ext>
              </a:extLst>
            </a:blip>
            <a:stretch>
              <a:fillRect/>
            </a:stretch>
          </p:blipFill>
          <p:spPr>
            <a:xfrm>
              <a:off x="7471059" y="1436651"/>
              <a:ext cx="275085" cy="859372"/>
            </a:xfrm>
            <a:prstGeom prst="rect">
              <a:avLst/>
            </a:prstGeom>
            <a:ln>
              <a:noFill/>
            </a:ln>
          </p:spPr>
        </p:pic>
        <p:pic>
          <p:nvPicPr>
            <p:cNvPr id="37" name="Picture 36" descr="A person in a suit and tie&#10;&#10;Description automatically generated">
              <a:extLst>
                <a:ext uri="{FF2B5EF4-FFF2-40B4-BE49-F238E27FC236}">
                  <a16:creationId xmlns:a16="http://schemas.microsoft.com/office/drawing/2014/main" id="{003418A4-2972-AE4C-40FA-94C6892E6504}"/>
                </a:ext>
              </a:extLst>
            </p:cNvPr>
            <p:cNvPicPr>
              <a:picLocks noChangeAspect="1"/>
            </p:cNvPicPr>
            <p:nvPr/>
          </p:nvPicPr>
          <p:blipFill>
            <a:blip r:embed="rId6" cstate="email">
              <a:duotone>
                <a:prstClr val="black"/>
                <a:schemeClr val="accent2">
                  <a:tint val="45000"/>
                  <a:satMod val="400000"/>
                </a:schemeClr>
              </a:duotone>
              <a:extLst>
                <a:ext uri="{BEBA8EAE-BF5A-486C-A8C5-ECC9F3942E4B}">
                  <a14:imgProps xmlns:a14="http://schemas.microsoft.com/office/drawing/2010/main">
                    <a14:imgLayer r:embed="rId7">
                      <a14:imgEffect>
                        <a14:backgroundRemoval t="3502" b="94747" l="9709" r="89806">
                          <a14:foregroundMark x1="42233" y1="7393" x2="42233" y2="7393"/>
                          <a14:foregroundMark x1="52913" y1="3502" x2="52913" y2="3502"/>
                          <a14:foregroundMark x1="40291" y1="92802" x2="40291" y2="92802"/>
                          <a14:foregroundMark x1="56311" y1="93969" x2="56311" y2="93969"/>
                          <a14:foregroundMark x1="37379" y1="94747" x2="37379" y2="94747"/>
                        </a14:backgroundRemoval>
                      </a14:imgEffect>
                    </a14:imgLayer>
                  </a14:imgProps>
                </a:ext>
                <a:ext uri="{28A0092B-C50C-407E-A947-70E740481C1C}">
                  <a14:useLocalDpi xmlns:a14="http://schemas.microsoft.com/office/drawing/2010/main" val="0"/>
                </a:ext>
              </a:extLst>
            </a:blip>
            <a:stretch>
              <a:fillRect/>
            </a:stretch>
          </p:blipFill>
          <p:spPr>
            <a:xfrm>
              <a:off x="7117494" y="1128973"/>
              <a:ext cx="496435" cy="1164913"/>
            </a:xfrm>
            <a:prstGeom prst="rect">
              <a:avLst/>
            </a:prstGeom>
            <a:ln>
              <a:noFill/>
            </a:ln>
            <a:effectLst>
              <a:outerShdw blurRad="50800" dist="38100" dir="2700000" algn="tl" rotWithShape="0">
                <a:prstClr val="black">
                  <a:alpha val="40000"/>
                </a:prstClr>
              </a:outerShdw>
            </a:effectLst>
          </p:spPr>
        </p:pic>
      </p:grpSp>
      <p:pic>
        <p:nvPicPr>
          <p:cNvPr id="38" name="Picture 37">
            <a:extLst>
              <a:ext uri="{FF2B5EF4-FFF2-40B4-BE49-F238E27FC236}">
                <a16:creationId xmlns:a16="http://schemas.microsoft.com/office/drawing/2014/main" id="{2796B088-64A3-0660-1A12-E476BC082642}"/>
              </a:ext>
            </a:extLst>
          </p:cNvPr>
          <p:cNvPicPr>
            <a:picLocks noChangeAspect="1"/>
          </p:cNvPicPr>
          <p:nvPr/>
        </p:nvPicPr>
        <p:blipFill>
          <a:blip r:embed="rId8" cstate="screen">
            <a:biLevel thresh="75000"/>
            <a:extLst>
              <a:ext uri="{BEBA8EAE-BF5A-486C-A8C5-ECC9F3942E4B}">
                <a14:imgProps xmlns:a14="http://schemas.microsoft.com/office/drawing/2010/main">
                  <a14:imgLayer r:embed="rId9">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Layer>
                </a14:imgProps>
              </a:ext>
              <a:ext uri="{28A0092B-C50C-407E-A947-70E740481C1C}">
                <a14:useLocalDpi xmlns:a14="http://schemas.microsoft.com/office/drawing/2010/main"/>
              </a:ext>
            </a:extLst>
          </a:blip>
          <a:stretch>
            <a:fillRect/>
          </a:stretch>
        </p:blipFill>
        <p:spPr>
          <a:xfrm>
            <a:off x="1330916" y="3102159"/>
            <a:ext cx="383782" cy="491780"/>
          </a:xfrm>
          <a:prstGeom prst="rect">
            <a:avLst/>
          </a:prstGeom>
          <a:noFill/>
          <a:effectLst>
            <a:outerShdw blurRad="50800" dist="38100" dir="2700000" sx="103000" sy="103000" algn="tl" rotWithShape="0">
              <a:prstClr val="black">
                <a:alpha val="40000"/>
              </a:prstClr>
            </a:outerShdw>
          </a:effectLst>
        </p:spPr>
      </p:pic>
      <p:sp>
        <p:nvSpPr>
          <p:cNvPr id="39" name="Slide Number Placeholder 43">
            <a:extLst>
              <a:ext uri="{FF2B5EF4-FFF2-40B4-BE49-F238E27FC236}">
                <a16:creationId xmlns:a16="http://schemas.microsoft.com/office/drawing/2014/main" id="{28187511-E5F5-A9A3-9FE6-792FEC26849D}"/>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3</a:t>
            </a:fld>
            <a:endParaRPr lang="en-US" sz="700" dirty="0"/>
          </a:p>
        </p:txBody>
      </p:sp>
      <p:sp>
        <p:nvSpPr>
          <p:cNvPr id="4" name="TextBox 3">
            <a:extLst>
              <a:ext uri="{FF2B5EF4-FFF2-40B4-BE49-F238E27FC236}">
                <a16:creationId xmlns:a16="http://schemas.microsoft.com/office/drawing/2014/main" id="{EA252242-02FA-1627-227A-A96460F6ED5A}"/>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5" name="Footer Placeholder 1">
            <a:extLst>
              <a:ext uri="{FF2B5EF4-FFF2-40B4-BE49-F238E27FC236}">
                <a16:creationId xmlns:a16="http://schemas.microsoft.com/office/drawing/2014/main" id="{714AE0F8-6D44-BD18-0431-00F144334018}"/>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817684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C2165-EB86-D34F-BDDA-04927E0E2AB9}"/>
              </a:ext>
            </a:extLst>
          </p:cNvPr>
          <p:cNvSpPr>
            <a:spLocks noGrp="1"/>
          </p:cNvSpPr>
          <p:nvPr>
            <p:ph type="title"/>
          </p:nvPr>
        </p:nvSpPr>
        <p:spPr>
          <a:xfrm>
            <a:off x="338400" y="218066"/>
            <a:ext cx="8485200" cy="561185"/>
          </a:xfrm>
        </p:spPr>
        <p:txBody>
          <a:bodyPr anchor="ctr">
            <a:noAutofit/>
          </a:bodyPr>
          <a:lstStyle/>
          <a:p>
            <a:pPr algn="ctr"/>
            <a:r>
              <a:rPr lang="en-GB" dirty="0">
                <a:latin typeface="+mn-lt"/>
              </a:rPr>
              <a:t>Disease Progression Leads to Lysosomal Rupture, Functional Disability, and Death</a:t>
            </a:r>
            <a:endParaRPr lang="en-US" dirty="0">
              <a:latin typeface="+mn-lt"/>
            </a:endParaRPr>
          </a:p>
        </p:txBody>
      </p:sp>
      <p:sp>
        <p:nvSpPr>
          <p:cNvPr id="3" name="Content Placeholder 2">
            <a:extLst>
              <a:ext uri="{FF2B5EF4-FFF2-40B4-BE49-F238E27FC236}">
                <a16:creationId xmlns:a16="http://schemas.microsoft.com/office/drawing/2014/main" id="{A996B961-3D96-BE48-8416-36DE4E442820}"/>
              </a:ext>
            </a:extLst>
          </p:cNvPr>
          <p:cNvSpPr>
            <a:spLocks noGrp="1"/>
          </p:cNvSpPr>
          <p:nvPr>
            <p:ph idx="1"/>
          </p:nvPr>
        </p:nvSpPr>
        <p:spPr>
          <a:xfrm>
            <a:off x="465727" y="940935"/>
            <a:ext cx="8092901" cy="330947"/>
          </a:xfrm>
        </p:spPr>
        <p:txBody>
          <a:bodyPr/>
          <a:lstStyle/>
          <a:p>
            <a:pPr marL="135000" indent="-135000">
              <a:buSzPct val="100000"/>
              <a:buFont typeface="System Font"/>
              <a:buChar char="●"/>
            </a:pPr>
            <a:r>
              <a:rPr lang="en-GB" sz="1400"/>
              <a:t>Glycogen accumulation begins early and may precede clinically detectable symptoms</a:t>
            </a:r>
            <a:r>
              <a:rPr lang="en-GB" sz="1400" baseline="30000"/>
              <a:t>1,2 </a:t>
            </a:r>
            <a:endParaRPr lang="en-US" sz="1400" baseline="30000"/>
          </a:p>
        </p:txBody>
      </p:sp>
      <p:sp>
        <p:nvSpPr>
          <p:cNvPr id="40" name="Line 15">
            <a:extLst>
              <a:ext uri="{FF2B5EF4-FFF2-40B4-BE49-F238E27FC236}">
                <a16:creationId xmlns:a16="http://schemas.microsoft.com/office/drawing/2014/main" id="{7EDE9321-8EFD-B942-BED4-524740B9EBE9}"/>
              </a:ext>
            </a:extLst>
          </p:cNvPr>
          <p:cNvSpPr>
            <a:spLocks noChangeShapeType="1"/>
          </p:cNvSpPr>
          <p:nvPr/>
        </p:nvSpPr>
        <p:spPr bwMode="auto">
          <a:xfrm rot="5400000">
            <a:off x="2354407" y="3495346"/>
            <a:ext cx="2492573" cy="0"/>
          </a:xfrm>
          <a:prstGeom prst="line">
            <a:avLst/>
          </a:prstGeom>
          <a:noFill/>
          <a:ln w="25400" cap="rnd">
            <a:no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44" name="Line 25">
            <a:extLst>
              <a:ext uri="{FF2B5EF4-FFF2-40B4-BE49-F238E27FC236}">
                <a16:creationId xmlns:a16="http://schemas.microsoft.com/office/drawing/2014/main" id="{55F7F649-FB33-EA4F-9F97-2188A37F3BDE}"/>
              </a:ext>
            </a:extLst>
          </p:cNvPr>
          <p:cNvSpPr>
            <a:spLocks noChangeShapeType="1"/>
          </p:cNvSpPr>
          <p:nvPr/>
        </p:nvSpPr>
        <p:spPr bwMode="auto">
          <a:xfrm rot="5400000">
            <a:off x="4311435" y="3495346"/>
            <a:ext cx="2492573" cy="0"/>
          </a:xfrm>
          <a:prstGeom prst="line">
            <a:avLst/>
          </a:prstGeom>
          <a:noFill/>
          <a:ln w="25400" cap="rnd">
            <a:no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grpSp>
        <p:nvGrpSpPr>
          <p:cNvPr id="5" name="Group 4">
            <a:extLst>
              <a:ext uri="{FF2B5EF4-FFF2-40B4-BE49-F238E27FC236}">
                <a16:creationId xmlns:a16="http://schemas.microsoft.com/office/drawing/2014/main" id="{D5771B06-462B-495F-84B0-81F7FCB68A51}"/>
              </a:ext>
            </a:extLst>
          </p:cNvPr>
          <p:cNvGrpSpPr/>
          <p:nvPr/>
        </p:nvGrpSpPr>
        <p:grpSpPr>
          <a:xfrm>
            <a:off x="1208335" y="1290468"/>
            <a:ext cx="6745329" cy="2983651"/>
            <a:chOff x="1287296" y="1474866"/>
            <a:chExt cx="6745329" cy="2983651"/>
          </a:xfrm>
        </p:grpSpPr>
        <p:sp>
          <p:nvSpPr>
            <p:cNvPr id="30" name="Line 31">
              <a:extLst>
                <a:ext uri="{FF2B5EF4-FFF2-40B4-BE49-F238E27FC236}">
                  <a16:creationId xmlns:a16="http://schemas.microsoft.com/office/drawing/2014/main" id="{1FAADAD9-45D1-5B43-B973-A1EF50E47B99}"/>
                </a:ext>
              </a:extLst>
            </p:cNvPr>
            <p:cNvSpPr>
              <a:spLocks noChangeShapeType="1"/>
            </p:cNvSpPr>
            <p:nvPr/>
          </p:nvSpPr>
          <p:spPr bwMode="auto">
            <a:xfrm>
              <a:off x="1732570" y="1903916"/>
              <a:ext cx="5925445" cy="0"/>
            </a:xfrm>
            <a:prstGeom prst="line">
              <a:avLst/>
            </a:prstGeom>
            <a:noFill/>
            <a:ln w="19050" cap="sq">
              <a:no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grpSp>
          <p:nvGrpSpPr>
            <p:cNvPr id="31" name="Group 38">
              <a:extLst>
                <a:ext uri="{FF2B5EF4-FFF2-40B4-BE49-F238E27FC236}">
                  <a16:creationId xmlns:a16="http://schemas.microsoft.com/office/drawing/2014/main" id="{2F2060CA-728F-0A4D-A1AD-1883C8BCFA0F}"/>
                </a:ext>
              </a:extLst>
            </p:cNvPr>
            <p:cNvGrpSpPr>
              <a:grpSpLocks/>
            </p:cNvGrpSpPr>
            <p:nvPr/>
          </p:nvGrpSpPr>
          <p:grpSpPr bwMode="auto">
            <a:xfrm>
              <a:off x="1429090" y="1474866"/>
              <a:ext cx="6478123" cy="2949196"/>
              <a:chOff x="86" y="1776"/>
              <a:chExt cx="5720" cy="2112"/>
            </a:xfrm>
            <a:solidFill>
              <a:schemeClr val="accent1">
                <a:lumMod val="75000"/>
              </a:schemeClr>
            </a:solidFill>
          </p:grpSpPr>
          <p:sp>
            <p:nvSpPr>
              <p:cNvPr id="46" name="Rectangle 30">
                <a:extLst>
                  <a:ext uri="{FF2B5EF4-FFF2-40B4-BE49-F238E27FC236}">
                    <a16:creationId xmlns:a16="http://schemas.microsoft.com/office/drawing/2014/main" id="{FE6EBCBB-029A-0E4C-8C6B-4D7AAD9DB688}"/>
                  </a:ext>
                </a:extLst>
              </p:cNvPr>
              <p:cNvSpPr>
                <a:spLocks noChangeArrowheads="1"/>
              </p:cNvSpPr>
              <p:nvPr/>
            </p:nvSpPr>
            <p:spPr bwMode="auto">
              <a:xfrm>
                <a:off x="86" y="1866"/>
                <a:ext cx="5720" cy="23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37160" rIns="137160"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30000"/>
                  </a:spcBef>
                  <a:spcAft>
                    <a:spcPts val="0"/>
                  </a:spcAft>
                  <a:buClr>
                    <a:srgbClr val="62AC1E"/>
                  </a:buClr>
                  <a:buSzTx/>
                  <a:buFontTx/>
                  <a:buNone/>
                  <a:tabLst/>
                  <a:defRPr/>
                </a:pPr>
                <a:r>
                  <a:rPr kumimoji="0" lang="en-US" altLang="en-US" sz="1050" b="1" i="0" u="none" strike="noStrike" kern="1200" cap="none" spc="0" normalizeH="0" baseline="0" noProof="0">
                    <a:ln>
                      <a:noFill/>
                    </a:ln>
                    <a:solidFill>
                      <a:prstClr val="white"/>
                    </a:solidFill>
                    <a:effectLst/>
                    <a:uLnTx/>
                    <a:uFillTx/>
                    <a:latin typeface="Verdana"/>
                    <a:ea typeface="ＭＳ Ｐゴシック" charset="-128"/>
                    <a:cs typeface="+mn-cs"/>
                  </a:rPr>
                  <a:t>Visualizing Progression of Disease in Muscle Tissue</a:t>
                </a:r>
              </a:p>
            </p:txBody>
          </p:sp>
          <p:sp>
            <p:nvSpPr>
              <p:cNvPr id="47" name="Line 32">
                <a:extLst>
                  <a:ext uri="{FF2B5EF4-FFF2-40B4-BE49-F238E27FC236}">
                    <a16:creationId xmlns:a16="http://schemas.microsoft.com/office/drawing/2014/main" id="{34B6BD4B-1A71-5E4E-BB38-6741F4371B7C}"/>
                  </a:ext>
                </a:extLst>
              </p:cNvPr>
              <p:cNvSpPr>
                <a:spLocks noChangeShapeType="1"/>
              </p:cNvSpPr>
              <p:nvPr/>
            </p:nvSpPr>
            <p:spPr bwMode="auto">
              <a:xfrm>
                <a:off x="270" y="3888"/>
                <a:ext cx="5232" cy="0"/>
              </a:xfrm>
              <a:prstGeom prst="line">
                <a:avLst/>
              </a:prstGeom>
              <a:grpFill/>
              <a:ln w="19050" cap="sq">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48" name="Line 33">
                <a:extLst>
                  <a:ext uri="{FF2B5EF4-FFF2-40B4-BE49-F238E27FC236}">
                    <a16:creationId xmlns:a16="http://schemas.microsoft.com/office/drawing/2014/main" id="{4588E5B2-50C1-664F-B23D-BD7362579751}"/>
                  </a:ext>
                </a:extLst>
              </p:cNvPr>
              <p:cNvSpPr>
                <a:spLocks noChangeShapeType="1"/>
              </p:cNvSpPr>
              <p:nvPr/>
            </p:nvSpPr>
            <p:spPr bwMode="auto">
              <a:xfrm>
                <a:off x="204" y="1776"/>
                <a:ext cx="0" cy="2112"/>
              </a:xfrm>
              <a:prstGeom prst="line">
                <a:avLst/>
              </a:prstGeom>
              <a:grpFill/>
              <a:ln w="19050" cap="sq">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grpSp>
        <p:sp>
          <p:nvSpPr>
            <p:cNvPr id="35" name="Text Box 37">
              <a:extLst>
                <a:ext uri="{FF2B5EF4-FFF2-40B4-BE49-F238E27FC236}">
                  <a16:creationId xmlns:a16="http://schemas.microsoft.com/office/drawing/2014/main" id="{D35D3582-A9A9-4D4F-8DE8-10F138AAF966}"/>
                </a:ext>
              </a:extLst>
            </p:cNvPr>
            <p:cNvSpPr txBox="1">
              <a:spLocks noChangeArrowheads="1"/>
            </p:cNvSpPr>
            <p:nvPr/>
          </p:nvSpPr>
          <p:spPr bwMode="auto">
            <a:xfrm>
              <a:off x="1287296" y="4054730"/>
              <a:ext cx="1851707" cy="369332"/>
            </a:xfrm>
            <a:prstGeom prst="rect">
              <a:avLst/>
            </a:prstGeom>
            <a:noFill/>
            <a:ln w="19050" algn="ctr">
              <a:no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Early muscle impairment may not be clinically detectable</a:t>
              </a:r>
              <a:endPar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endParaRPr>
            </a:p>
          </p:txBody>
        </p:sp>
        <p:sp>
          <p:nvSpPr>
            <p:cNvPr id="36" name="PPTShape_0">
              <a:extLst>
                <a:ext uri="{FF2B5EF4-FFF2-40B4-BE49-F238E27FC236}">
                  <a16:creationId xmlns:a16="http://schemas.microsoft.com/office/drawing/2014/main" id="{31561C2F-CA4F-4348-A588-53DD66FA8B39}"/>
                </a:ext>
              </a:extLst>
            </p:cNvPr>
            <p:cNvSpPr txBox="1">
              <a:spLocks noChangeArrowheads="1"/>
            </p:cNvSpPr>
            <p:nvPr/>
          </p:nvSpPr>
          <p:spPr bwMode="auto">
            <a:xfrm>
              <a:off x="3667509" y="4074623"/>
              <a:ext cx="2027197" cy="369332"/>
            </a:xfrm>
            <a:prstGeom prst="rect">
              <a:avLst/>
            </a:prstGeom>
            <a:noFill/>
            <a:ln w="19050" algn="ctr">
              <a:no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Progressive muscle weakness, cardiomyopathy and motor delay</a:t>
              </a:r>
              <a:endPar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endParaRPr>
            </a:p>
          </p:txBody>
        </p:sp>
        <p:sp>
          <p:nvSpPr>
            <p:cNvPr id="37" name="PPTShape_1">
              <a:extLst>
                <a:ext uri="{FF2B5EF4-FFF2-40B4-BE49-F238E27FC236}">
                  <a16:creationId xmlns:a16="http://schemas.microsoft.com/office/drawing/2014/main" id="{DD32DB80-F4DE-B941-88CA-6331F655E104}"/>
                </a:ext>
              </a:extLst>
            </p:cNvPr>
            <p:cNvSpPr txBox="1">
              <a:spLocks noChangeArrowheads="1"/>
            </p:cNvSpPr>
            <p:nvPr/>
          </p:nvSpPr>
          <p:spPr bwMode="auto">
            <a:xfrm>
              <a:off x="6257650" y="4089185"/>
              <a:ext cx="1774975" cy="369332"/>
            </a:xfrm>
            <a:prstGeom prst="rect">
              <a:avLst/>
            </a:prstGeom>
            <a:noFill/>
            <a:ln w="19050" algn="ctr">
              <a:no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Progressive cardiorespiratory failure and death</a:t>
              </a:r>
              <a:endPar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endParaRPr>
            </a:p>
          </p:txBody>
        </p:sp>
        <p:grpSp>
          <p:nvGrpSpPr>
            <p:cNvPr id="7" name="Group 6">
              <a:extLst>
                <a:ext uri="{FF2B5EF4-FFF2-40B4-BE49-F238E27FC236}">
                  <a16:creationId xmlns:a16="http://schemas.microsoft.com/office/drawing/2014/main" id="{E8FDE5A3-E39D-1142-BBF9-9E078C0E1815}"/>
                </a:ext>
              </a:extLst>
            </p:cNvPr>
            <p:cNvGrpSpPr/>
            <p:nvPr/>
          </p:nvGrpSpPr>
          <p:grpSpPr>
            <a:xfrm>
              <a:off x="3918551" y="2051335"/>
              <a:ext cx="1535068" cy="1943380"/>
              <a:chOff x="3697092" y="2592920"/>
              <a:chExt cx="2046757" cy="2591174"/>
            </a:xfrm>
          </p:grpSpPr>
          <p:pic>
            <p:nvPicPr>
              <p:cNvPr id="33" name="Picture 18" descr="201A A1 40x red for PP">
                <a:extLst>
                  <a:ext uri="{FF2B5EF4-FFF2-40B4-BE49-F238E27FC236}">
                    <a16:creationId xmlns:a16="http://schemas.microsoft.com/office/drawing/2014/main" id="{EC446FC7-251B-3E4B-8457-28228BF465D5}"/>
                  </a:ext>
                </a:extLst>
              </p:cNvPr>
              <p:cNvPicPr>
                <a:picLocks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3735480" y="3450697"/>
                <a:ext cx="2008369" cy="173339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sp>
            <p:nvSpPr>
              <p:cNvPr id="38" name="PPTShape_3">
                <a:extLst>
                  <a:ext uri="{FF2B5EF4-FFF2-40B4-BE49-F238E27FC236}">
                    <a16:creationId xmlns:a16="http://schemas.microsoft.com/office/drawing/2014/main" id="{D40A659C-9D47-3F4E-B4DA-EAD0E2B88F6A}"/>
                  </a:ext>
                </a:extLst>
              </p:cNvPr>
              <p:cNvSpPr txBox="1">
                <a:spLocks noChangeArrowheads="1"/>
              </p:cNvSpPr>
              <p:nvPr/>
            </p:nvSpPr>
            <p:spPr bwMode="auto">
              <a:xfrm>
                <a:off x="3697092" y="2592920"/>
                <a:ext cx="2003826" cy="714041"/>
              </a:xfrm>
              <a:prstGeom prst="rect">
                <a:avLst/>
              </a:prstGeom>
              <a:noFill/>
              <a:ln w="19050" algn="ctr">
                <a:solidFill>
                  <a:schemeClr val="accent4">
                    <a:lumMod val="40000"/>
                    <a:lumOff val="60000"/>
                  </a:schemeClr>
                </a:solid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rPr>
                  <a:t>Dysfunctional Muscle</a:t>
                </a:r>
              </a:p>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Glycogen accumulation visible within lysosomes</a:t>
                </a:r>
                <a:endPar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endParaRPr>
              </a:p>
            </p:txBody>
          </p:sp>
        </p:grpSp>
        <p:grpSp>
          <p:nvGrpSpPr>
            <p:cNvPr id="8" name="Group 7">
              <a:extLst>
                <a:ext uri="{FF2B5EF4-FFF2-40B4-BE49-F238E27FC236}">
                  <a16:creationId xmlns:a16="http://schemas.microsoft.com/office/drawing/2014/main" id="{EC9B5147-2DAE-1242-B7A0-7D98AA320274}"/>
                </a:ext>
              </a:extLst>
            </p:cNvPr>
            <p:cNvGrpSpPr/>
            <p:nvPr/>
          </p:nvGrpSpPr>
          <p:grpSpPr>
            <a:xfrm>
              <a:off x="6403729" y="2048145"/>
              <a:ext cx="1504012" cy="2013010"/>
              <a:chOff x="6757536" y="2472153"/>
              <a:chExt cx="2005349" cy="2684013"/>
            </a:xfrm>
          </p:grpSpPr>
          <p:pic>
            <p:nvPicPr>
              <p:cNvPr id="34" name="Picture 20" descr="biceps glut 40x red">
                <a:extLst>
                  <a:ext uri="{FF2B5EF4-FFF2-40B4-BE49-F238E27FC236}">
                    <a16:creationId xmlns:a16="http://schemas.microsoft.com/office/drawing/2014/main" id="{7522B8A2-3BB2-CD4A-8603-97DBBD337ECC}"/>
                  </a:ext>
                </a:extLst>
              </p:cNvPr>
              <p:cNvPicPr>
                <a:picLocks noChangeArrowheads="1"/>
              </p:cNvPicPr>
              <p:nvPr>
                <p:custDataLst>
                  <p:tags r:id="rId2"/>
                </p:custDataLst>
              </p:nvPr>
            </p:nvPicPr>
            <p:blipFill>
              <a:blip r:embed="rId7">
                <a:extLst>
                  <a:ext uri="{28A0092B-C50C-407E-A947-70E740481C1C}">
                    <a14:useLocalDpi xmlns:a14="http://schemas.microsoft.com/office/drawing/2010/main" val="0"/>
                  </a:ext>
                </a:extLst>
              </a:blip>
              <a:srcRect/>
              <a:stretch>
                <a:fillRect/>
              </a:stretch>
            </p:blipFill>
            <p:spPr bwMode="auto">
              <a:xfrm>
                <a:off x="6757536" y="3450697"/>
                <a:ext cx="2005349" cy="1705469"/>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sp>
            <p:nvSpPr>
              <p:cNvPr id="39" name="PPTShape_4">
                <a:extLst>
                  <a:ext uri="{FF2B5EF4-FFF2-40B4-BE49-F238E27FC236}">
                    <a16:creationId xmlns:a16="http://schemas.microsoft.com/office/drawing/2014/main" id="{5A8AC18A-8184-3A45-B766-7630E92DB6C2}"/>
                  </a:ext>
                </a:extLst>
              </p:cNvPr>
              <p:cNvSpPr txBox="1">
                <a:spLocks noChangeArrowheads="1"/>
              </p:cNvSpPr>
              <p:nvPr/>
            </p:nvSpPr>
            <p:spPr bwMode="auto">
              <a:xfrm>
                <a:off x="6757536" y="2472153"/>
                <a:ext cx="2005349" cy="898708"/>
              </a:xfrm>
              <a:prstGeom prst="rect">
                <a:avLst/>
              </a:prstGeom>
              <a:noFill/>
              <a:ln w="19050" algn="ctr">
                <a:solidFill>
                  <a:schemeClr val="accent4">
                    <a:lumMod val="40000"/>
                    <a:lumOff val="60000"/>
                  </a:schemeClr>
                </a:solid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rPr>
                  <a:t>Damaged Muscle</a:t>
                </a:r>
              </a:p>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Lysosomal swelling, rupture, irreversible damage</a:t>
                </a:r>
                <a:endPar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endParaRPr>
              </a:p>
            </p:txBody>
          </p:sp>
        </p:grpSp>
        <p:sp>
          <p:nvSpPr>
            <p:cNvPr id="42" name="PPTShape_6">
              <a:extLst>
                <a:ext uri="{FF2B5EF4-FFF2-40B4-BE49-F238E27FC236}">
                  <a16:creationId xmlns:a16="http://schemas.microsoft.com/office/drawing/2014/main" id="{5B77B9ED-1B71-F447-BAC9-6F5836BCC29E}"/>
                </a:ext>
              </a:extLst>
            </p:cNvPr>
            <p:cNvSpPr txBox="1">
              <a:spLocks noChangeArrowheads="1"/>
            </p:cNvSpPr>
            <p:nvPr/>
          </p:nvSpPr>
          <p:spPr bwMode="auto">
            <a:xfrm>
              <a:off x="2987807" y="2829354"/>
              <a:ext cx="810000" cy="323165"/>
            </a:xfrm>
            <a:prstGeom prst="rect">
              <a:avLst/>
            </a:prstGeom>
            <a:noFill/>
            <a:ln w="19050" algn="ctr">
              <a:noFill/>
              <a:miter lim="800000"/>
              <a:headEnd/>
              <a:tailEnd/>
            </a:ln>
          </p:spPr>
          <p:txBody>
            <a:bodyPr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t>SYMPTOM </a:t>
              </a:r>
              <a:b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br>
              <a: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t>ONSET</a:t>
              </a:r>
            </a:p>
          </p:txBody>
        </p:sp>
        <p:grpSp>
          <p:nvGrpSpPr>
            <p:cNvPr id="6" name="Group 5">
              <a:extLst>
                <a:ext uri="{FF2B5EF4-FFF2-40B4-BE49-F238E27FC236}">
                  <a16:creationId xmlns:a16="http://schemas.microsoft.com/office/drawing/2014/main" id="{D1E611D1-8328-F245-BF27-F8B858B9E468}"/>
                </a:ext>
              </a:extLst>
            </p:cNvPr>
            <p:cNvGrpSpPr/>
            <p:nvPr/>
          </p:nvGrpSpPr>
          <p:grpSpPr>
            <a:xfrm>
              <a:off x="1428835" y="2058599"/>
              <a:ext cx="1507409" cy="1897551"/>
              <a:chOff x="686429" y="2626098"/>
              <a:chExt cx="2009879" cy="2530068"/>
            </a:xfrm>
          </p:grpSpPr>
          <p:pic>
            <p:nvPicPr>
              <p:cNvPr id="32" name="Picture 17" descr="201C 3D 40x for PP">
                <a:extLst>
                  <a:ext uri="{FF2B5EF4-FFF2-40B4-BE49-F238E27FC236}">
                    <a16:creationId xmlns:a16="http://schemas.microsoft.com/office/drawing/2014/main" id="{20539CE7-F0E8-4645-B43E-3DDC8B14AFE1}"/>
                  </a:ext>
                </a:extLst>
              </p:cNvPr>
              <p:cNvPicPr>
                <a:picLocks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686429" y="3450697"/>
                <a:ext cx="2009879" cy="1705469"/>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sp>
            <p:nvSpPr>
              <p:cNvPr id="43" name="PPTShape_10">
                <a:extLst>
                  <a:ext uri="{FF2B5EF4-FFF2-40B4-BE49-F238E27FC236}">
                    <a16:creationId xmlns:a16="http://schemas.microsoft.com/office/drawing/2014/main" id="{AB0DF779-44BC-E047-92CD-2B28492EA7A0}"/>
                  </a:ext>
                </a:extLst>
              </p:cNvPr>
              <p:cNvSpPr txBox="1">
                <a:spLocks noChangeArrowheads="1"/>
              </p:cNvSpPr>
              <p:nvPr/>
            </p:nvSpPr>
            <p:spPr bwMode="auto">
              <a:xfrm>
                <a:off x="686429" y="2626098"/>
                <a:ext cx="2009879" cy="714041"/>
              </a:xfrm>
              <a:prstGeom prst="rect">
                <a:avLst/>
              </a:prstGeom>
              <a:noFill/>
              <a:ln w="19050" algn="ctr">
                <a:solidFill>
                  <a:schemeClr val="accent4">
                    <a:lumMod val="40000"/>
                    <a:lumOff val="60000"/>
                  </a:schemeClr>
                </a:solidFill>
                <a:miter lim="800000"/>
                <a:headEnd/>
                <a:tailEnd/>
              </a:ln>
              <a:extLst>
                <a:ext uri="{909E8E84-426E-40DD-AFC4-6F175D3DCCD1}">
                  <a14:hiddenFill xmlns:a14="http://schemas.microsoft.com/office/drawing/2010/main">
                    <a:solidFill>
                      <a:schemeClr val="bg1"/>
                    </a:solidFill>
                  </a14:hiddenFill>
                </a:ext>
              </a:extLst>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1" i="0" u="none" strike="noStrike" kern="1200" cap="none" spc="0" normalizeH="0" baseline="0" noProof="0">
                    <a:ln>
                      <a:noFill/>
                    </a:ln>
                    <a:solidFill>
                      <a:prstClr val="black"/>
                    </a:solidFill>
                    <a:effectLst/>
                    <a:uLnTx/>
                    <a:uFillTx/>
                    <a:latin typeface="Verdana"/>
                    <a:ea typeface="ＭＳ Ｐゴシック" charset="-128"/>
                    <a:cs typeface="+mn-cs"/>
                  </a:rPr>
                  <a:t>Functional Muscle</a:t>
                </a:r>
              </a:p>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900" b="0" i="1" u="none" strike="noStrike" kern="1200" cap="none" spc="0" normalizeH="0" baseline="0" noProof="0">
                    <a:ln>
                      <a:noFill/>
                    </a:ln>
                    <a:solidFill>
                      <a:prstClr val="black"/>
                    </a:solidFill>
                    <a:effectLst/>
                    <a:uLnTx/>
                    <a:uFillTx/>
                    <a:latin typeface="Verdana"/>
                    <a:ea typeface="ＭＳ Ｐゴシック" charset="-128"/>
                    <a:cs typeface="+mn-cs"/>
                  </a:rPr>
                  <a:t>Few glycogen-filled lysosomes</a:t>
                </a:r>
              </a:p>
            </p:txBody>
          </p:sp>
        </p:grpSp>
        <p:sp>
          <p:nvSpPr>
            <p:cNvPr id="45" name="PPTShape_13">
              <a:extLst>
                <a:ext uri="{FF2B5EF4-FFF2-40B4-BE49-F238E27FC236}">
                  <a16:creationId xmlns:a16="http://schemas.microsoft.com/office/drawing/2014/main" id="{0EA91D4B-D2E9-2844-A89A-0F2F21EB0532}"/>
                </a:ext>
              </a:extLst>
            </p:cNvPr>
            <p:cNvSpPr txBox="1">
              <a:spLocks noChangeArrowheads="1"/>
            </p:cNvSpPr>
            <p:nvPr/>
          </p:nvSpPr>
          <p:spPr bwMode="auto">
            <a:xfrm>
              <a:off x="5438013" y="2721564"/>
              <a:ext cx="925033" cy="438582"/>
            </a:xfrm>
            <a:prstGeom prst="rect">
              <a:avLst/>
            </a:prstGeom>
            <a:noFill/>
            <a:ln w="19050" algn="ctr">
              <a:noFill/>
              <a:miter lim="800000"/>
              <a:headEnd/>
              <a:tailEnd/>
            </a:ln>
          </p:spPr>
          <p:txBody>
            <a:bodyPr wrap="square" lIns="34290" rIns="3429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457200" rtl="0" eaLnBrk="1" fontAlgn="auto" latinLnBrk="0" hangingPunct="1">
                <a:lnSpc>
                  <a:spcPct val="100000"/>
                </a:lnSpc>
                <a:spcBef>
                  <a:spcPct val="20000"/>
                </a:spcBef>
                <a:spcAft>
                  <a:spcPts val="0"/>
                </a:spcAft>
                <a:buClr>
                  <a:srgbClr val="62AC1E"/>
                </a:buClr>
                <a:buSzTx/>
                <a:buFontTx/>
                <a:buNone/>
                <a:tabLst/>
                <a:defRPr/>
              </a:pPr>
              <a: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t>IRREVERSIBLE</a:t>
              </a:r>
              <a:b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br>
              <a:r>
                <a:rPr kumimoji="0" lang="en-US" altLang="en-US" sz="750" b="1" i="0" u="none" strike="noStrike" kern="1200" cap="none" spc="0" normalizeH="0" baseline="0" noProof="0">
                  <a:ln>
                    <a:noFill/>
                  </a:ln>
                  <a:solidFill>
                    <a:prstClr val="black"/>
                  </a:solidFill>
                  <a:effectLst/>
                  <a:uLnTx/>
                  <a:uFillTx/>
                  <a:latin typeface="Verdana"/>
                  <a:ea typeface="ＭＳ Ｐゴシック" charset="-128"/>
                  <a:cs typeface="+mn-cs"/>
                </a:rPr>
                <a:t>MUSCLE DAMAGE</a:t>
              </a:r>
            </a:p>
          </p:txBody>
        </p:sp>
      </p:grpSp>
      <p:sp>
        <p:nvSpPr>
          <p:cNvPr id="4" name="TextBox 3">
            <a:extLst>
              <a:ext uri="{FF2B5EF4-FFF2-40B4-BE49-F238E27FC236}">
                <a16:creationId xmlns:a16="http://schemas.microsoft.com/office/drawing/2014/main" id="{AAA2C525-C32B-4F7A-A40B-6A4C1214A7DB}"/>
              </a:ext>
            </a:extLst>
          </p:cNvPr>
          <p:cNvSpPr txBox="1"/>
          <p:nvPr/>
        </p:nvSpPr>
        <p:spPr>
          <a:xfrm>
            <a:off x="345859" y="4341794"/>
            <a:ext cx="6552001"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Muscle biopsy images courtesy of Beth </a:t>
            </a:r>
            <a:r>
              <a:rPr kumimoji="0" lang="en-US" sz="750" b="0" i="0" u="none" strike="noStrike" kern="1200" cap="none" spc="0" normalizeH="0" baseline="0" noProof="0" err="1">
                <a:ln>
                  <a:noFill/>
                </a:ln>
                <a:solidFill>
                  <a:prstClr val="black">
                    <a:lumMod val="50000"/>
                    <a:lumOff val="50000"/>
                  </a:prstClr>
                </a:solidFill>
                <a:effectLst/>
                <a:uLnTx/>
                <a:uFillTx/>
                <a:latin typeface="Verdana"/>
                <a:ea typeface="Verdana"/>
                <a:cs typeface="+mn-lt"/>
              </a:rPr>
              <a:t>Thurberg</a:t>
            </a: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 Sanofi Genzyme.</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1. van der Ploeg AT and Reuser AJ. Lancet 2008;372:1342–1353; 2. Yang C-F, et al. Am J Med Genet Part A 2013;164A:54–61.</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panose="020F0502020204030204"/>
            </a:endParaRPr>
          </a:p>
        </p:txBody>
      </p:sp>
      <p:sp>
        <p:nvSpPr>
          <p:cNvPr id="9" name="AutoShape 5">
            <a:extLst>
              <a:ext uri="{FF2B5EF4-FFF2-40B4-BE49-F238E27FC236}">
                <a16:creationId xmlns:a16="http://schemas.microsoft.com/office/drawing/2014/main" id="{0E5AF3B8-3A62-0A06-0218-68F14B8D6521}"/>
              </a:ext>
            </a:extLst>
          </p:cNvPr>
          <p:cNvSpPr>
            <a:spLocks noChangeAspect="1" noChangeArrowheads="1"/>
          </p:cNvSpPr>
          <p:nvPr/>
        </p:nvSpPr>
        <p:spPr bwMode="auto">
          <a:xfrm rot="5400000" flipH="1" flipV="1">
            <a:off x="3191740" y="2691556"/>
            <a:ext cx="342186" cy="1011100"/>
          </a:xfrm>
          <a:prstGeom prst="downArrow">
            <a:avLst>
              <a:gd name="adj1" fmla="val 62012"/>
              <a:gd name="adj2" fmla="val 61942"/>
            </a:avLst>
          </a:prstGeom>
          <a:solidFill>
            <a:schemeClr val="accent1"/>
          </a:solidFill>
          <a:ln>
            <a:noFill/>
          </a:ln>
        </p:spPr>
        <p:txBody>
          <a:bodyPr vert="eaVert" wrap="none" anchor="ctr"/>
          <a:lstStyle/>
          <a:p>
            <a:endParaRPr lang="fr-FR" altLang="en-US" sz="1000" b="1" dirty="0">
              <a:latin typeface="+mj-lt"/>
              <a:ea typeface="ＭＳ Ｐゴシック" pitchFamily="-106" charset="-128"/>
            </a:endParaRPr>
          </a:p>
        </p:txBody>
      </p:sp>
      <p:sp>
        <p:nvSpPr>
          <p:cNvPr id="10" name="AutoShape 5">
            <a:extLst>
              <a:ext uri="{FF2B5EF4-FFF2-40B4-BE49-F238E27FC236}">
                <a16:creationId xmlns:a16="http://schemas.microsoft.com/office/drawing/2014/main" id="{D45CFB29-3CEE-0A82-48BD-925737DE6060}"/>
              </a:ext>
            </a:extLst>
          </p:cNvPr>
          <p:cNvSpPr>
            <a:spLocks noChangeAspect="1" noChangeArrowheads="1"/>
          </p:cNvSpPr>
          <p:nvPr/>
        </p:nvSpPr>
        <p:spPr bwMode="auto">
          <a:xfrm rot="5400000" flipH="1" flipV="1">
            <a:off x="5678620" y="2722051"/>
            <a:ext cx="342186" cy="950110"/>
          </a:xfrm>
          <a:prstGeom prst="downArrow">
            <a:avLst>
              <a:gd name="adj1" fmla="val 62012"/>
              <a:gd name="adj2" fmla="val 61942"/>
            </a:avLst>
          </a:prstGeom>
          <a:solidFill>
            <a:schemeClr val="accent1"/>
          </a:solidFill>
          <a:ln>
            <a:noFill/>
          </a:ln>
        </p:spPr>
        <p:txBody>
          <a:bodyPr vert="eaVert" wrap="none" anchor="ctr"/>
          <a:lstStyle/>
          <a:p>
            <a:endParaRPr lang="fr-FR" altLang="en-US" sz="1000" b="1" dirty="0">
              <a:latin typeface="+mj-lt"/>
              <a:ea typeface="ＭＳ Ｐゴシック" pitchFamily="-106" charset="-128"/>
            </a:endParaRPr>
          </a:p>
        </p:txBody>
      </p:sp>
      <p:sp>
        <p:nvSpPr>
          <p:cNvPr id="11" name="Slide Number Placeholder 43">
            <a:extLst>
              <a:ext uri="{FF2B5EF4-FFF2-40B4-BE49-F238E27FC236}">
                <a16:creationId xmlns:a16="http://schemas.microsoft.com/office/drawing/2014/main" id="{600634A7-9476-5CB3-F44B-D58111DF70B4}"/>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4</a:t>
            </a:fld>
            <a:endParaRPr lang="en-US" sz="700" dirty="0"/>
          </a:p>
        </p:txBody>
      </p:sp>
      <p:sp>
        <p:nvSpPr>
          <p:cNvPr id="12" name="TextBox 11">
            <a:extLst>
              <a:ext uri="{FF2B5EF4-FFF2-40B4-BE49-F238E27FC236}">
                <a16:creationId xmlns:a16="http://schemas.microsoft.com/office/drawing/2014/main" id="{3E2D8BF4-5AD1-35AF-CB74-5FFD63818DAA}"/>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13" name="Footer Placeholder 1">
            <a:extLst>
              <a:ext uri="{FF2B5EF4-FFF2-40B4-BE49-F238E27FC236}">
                <a16:creationId xmlns:a16="http://schemas.microsoft.com/office/drawing/2014/main" id="{90ECA6F5-68E1-7C37-5529-F7204594DAA2}"/>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1635246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DBE88-4BA3-2749-86A4-9B47358AC44A}"/>
              </a:ext>
            </a:extLst>
          </p:cNvPr>
          <p:cNvSpPr>
            <a:spLocks noGrp="1"/>
          </p:cNvSpPr>
          <p:nvPr>
            <p:ph type="title"/>
          </p:nvPr>
        </p:nvSpPr>
        <p:spPr>
          <a:xfrm>
            <a:off x="329400" y="208705"/>
            <a:ext cx="8485200" cy="561185"/>
          </a:xfrm>
        </p:spPr>
        <p:txBody>
          <a:bodyPr anchor="ctr"/>
          <a:lstStyle/>
          <a:p>
            <a:r>
              <a:rPr lang="en-US">
                <a:latin typeface="+mn-lt"/>
              </a:rPr>
              <a:t>Incidence of Pompe Disease</a:t>
            </a:r>
          </a:p>
        </p:txBody>
      </p:sp>
      <p:sp>
        <p:nvSpPr>
          <p:cNvPr id="6" name="Rounded Rectangle 5">
            <a:extLst>
              <a:ext uri="{FF2B5EF4-FFF2-40B4-BE49-F238E27FC236}">
                <a16:creationId xmlns:a16="http://schemas.microsoft.com/office/drawing/2014/main" id="{21CFCC2B-63EB-4546-9399-88FA38015FC7}"/>
              </a:ext>
            </a:extLst>
          </p:cNvPr>
          <p:cNvSpPr/>
          <p:nvPr/>
        </p:nvSpPr>
        <p:spPr>
          <a:xfrm>
            <a:off x="980303" y="1020722"/>
            <a:ext cx="7080647" cy="3102055"/>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4779" marR="0" lvl="0" indent="-134779"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a:ln>
                  <a:noFill/>
                </a:ln>
                <a:solidFill>
                  <a:prstClr val="white"/>
                </a:solidFill>
                <a:effectLst/>
                <a:uLnTx/>
                <a:uFillTx/>
                <a:latin typeface="Verdana"/>
                <a:ea typeface="+mn-ea"/>
                <a:cs typeface="+mn-cs"/>
              </a:rPr>
              <a:t>As </a:t>
            </a:r>
            <a:r>
              <a:rPr kumimoji="0" lang="en-GB" sz="135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350" b="0" i="0" u="none" strike="noStrike" kern="1200" cap="none" spc="0" normalizeH="0" baseline="0" noProof="0" dirty="0">
                <a:ln>
                  <a:noFill/>
                </a:ln>
                <a:solidFill>
                  <a:prstClr val="white"/>
                </a:solidFill>
                <a:effectLst/>
                <a:uLnTx/>
                <a:uFillTx/>
                <a:latin typeface="Verdana"/>
                <a:ea typeface="+mn-ea"/>
                <a:cs typeface="+mn-cs"/>
              </a:rPr>
              <a:t> disease is rare, its true incidence is difficult to estimate</a:t>
            </a:r>
            <a:endParaRPr kumimoji="0" lang="en-US" sz="1350" b="0" i="0" u="none" strike="noStrike" kern="1200" cap="none" spc="0" normalizeH="0" baseline="0" noProof="0" dirty="0">
              <a:ln>
                <a:noFill/>
              </a:ln>
              <a:solidFill>
                <a:prstClr val="white"/>
              </a:solidFill>
              <a:effectLst/>
              <a:uLnTx/>
              <a:uFillTx/>
              <a:latin typeface="Verdana"/>
              <a:ea typeface="+mn-ea"/>
              <a:cs typeface="+mn-cs"/>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Reported estimates of incidence range from 1 in 14,000 to 1 in 300,000, depending on the geographic area or ethnic group examined</a:t>
            </a:r>
            <a:r>
              <a:rPr kumimoji="0" lang="en-GB" sz="1200" b="0" i="0" u="none" strike="noStrike" kern="1200" cap="none" spc="0" normalizeH="0" baseline="30000" noProof="0" dirty="0">
                <a:ln>
                  <a:noFill/>
                </a:ln>
                <a:solidFill>
                  <a:prstClr val="white"/>
                </a:solidFill>
                <a:effectLst/>
                <a:uLnTx/>
                <a:uFillTx/>
                <a:latin typeface="Verdana"/>
                <a:ea typeface="+mn-ea"/>
                <a:cs typeface="+mn-cs"/>
              </a:rPr>
              <a:t>1</a:t>
            </a:r>
            <a:endParaRPr kumimoji="0" lang="en-GB" sz="1200" b="0" i="0" u="none" strike="noStrike" kern="1200" cap="none" spc="0" normalizeH="0" baseline="30000" noProof="0" dirty="0">
              <a:ln>
                <a:noFill/>
              </a:ln>
              <a:solidFill>
                <a:prstClr val="white"/>
              </a:solidFill>
              <a:effectLst/>
              <a:uLnTx/>
              <a:uFillTx/>
              <a:latin typeface="Verdana"/>
              <a:ea typeface="+mn-ea"/>
              <a:cs typeface="Calibri"/>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LOPD may have a comparatively high incidence in the Netherlands</a:t>
            </a:r>
            <a:r>
              <a:rPr kumimoji="0" lang="en-GB" sz="1200" b="0" i="0" u="none" strike="noStrike" kern="1200" cap="none" spc="0" normalizeH="0" baseline="30000" noProof="0" dirty="0">
                <a:ln>
                  <a:noFill/>
                </a:ln>
                <a:solidFill>
                  <a:prstClr val="white"/>
                </a:solidFill>
                <a:effectLst/>
                <a:uLnTx/>
                <a:uFillTx/>
                <a:latin typeface="Verdana"/>
                <a:ea typeface="+mn-ea"/>
                <a:cs typeface="+mn-cs"/>
              </a:rPr>
              <a:t>2</a:t>
            </a:r>
            <a:endParaRPr kumimoji="0" lang="en-GB" sz="1200" b="0" i="0" u="none" strike="noStrike" kern="1200" cap="none" spc="0" normalizeH="0" baseline="0" noProof="0" dirty="0">
              <a:ln>
                <a:noFill/>
              </a:ln>
              <a:solidFill>
                <a:prstClr val="white"/>
              </a:solidFill>
              <a:effectLst/>
              <a:uLnTx/>
              <a:uFillTx/>
              <a:latin typeface="Verdana"/>
              <a:ea typeface="+mn-ea"/>
              <a:cs typeface="Calibri" panose="020F0502020204030204"/>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en-GB" sz="1200" b="0" i="0" u="none" strike="noStrike" kern="1200" cap="none" spc="0" normalizeH="0" baseline="0" noProof="0" dirty="0">
                <a:ln>
                  <a:noFill/>
                </a:ln>
                <a:solidFill>
                  <a:prstClr val="white"/>
                </a:solidFill>
                <a:effectLst/>
                <a:uLnTx/>
                <a:uFillTx/>
                <a:latin typeface="Verdana"/>
                <a:ea typeface="+mn-ea"/>
                <a:cs typeface="+mn-cs"/>
              </a:rPr>
              <a:t>IOPD appears to be more common among African-Americans and in southern China and Taiwan</a:t>
            </a:r>
            <a:r>
              <a:rPr kumimoji="0" lang="en-GB" sz="1200" b="0" i="0" u="none" strike="noStrike" kern="1200" cap="none" spc="0" normalizeH="0" baseline="30000" noProof="0" dirty="0">
                <a:ln>
                  <a:noFill/>
                </a:ln>
                <a:solidFill>
                  <a:prstClr val="white"/>
                </a:solidFill>
                <a:effectLst/>
                <a:uLnTx/>
                <a:uFillTx/>
                <a:latin typeface="Verdana"/>
                <a:ea typeface="+mn-ea"/>
                <a:cs typeface="+mn-cs"/>
              </a:rPr>
              <a:t>1</a:t>
            </a:r>
            <a:endParaRPr kumimoji="0" lang="en-GB" sz="1200" b="0" i="0" u="none" strike="noStrike" kern="1200" cap="none" spc="0" normalizeH="0" baseline="30000" noProof="0" dirty="0">
              <a:ln>
                <a:noFill/>
              </a:ln>
              <a:solidFill>
                <a:prstClr val="white"/>
              </a:solidFill>
              <a:effectLst/>
              <a:uLnTx/>
              <a:uFillTx/>
              <a:latin typeface="Verdana"/>
              <a:ea typeface="+mn-ea"/>
              <a:cs typeface="Calibri"/>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350" b="0" i="0" u="none" strike="noStrike" kern="1200" cap="none" spc="0" normalizeH="0" baseline="30000" noProof="0" dirty="0">
              <a:ln>
                <a:noFill/>
              </a:ln>
              <a:solidFill>
                <a:prstClr val="white"/>
              </a:solidFill>
              <a:effectLst/>
              <a:uLnTx/>
              <a:uFillTx/>
              <a:latin typeface="Verdana"/>
              <a:ea typeface="+mn-ea"/>
              <a:cs typeface="Calibri" panose="020F0502020204030204"/>
            </a:endParaRPr>
          </a:p>
          <a:p>
            <a:pPr marL="134779" marR="0" lvl="0" indent="-134779"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a:ln>
                  <a:noFill/>
                </a:ln>
                <a:solidFill>
                  <a:prstClr val="white"/>
                </a:solidFill>
                <a:effectLst/>
                <a:uLnTx/>
                <a:uFillTx/>
                <a:latin typeface="Verdana"/>
                <a:ea typeface="+mn-ea"/>
                <a:cs typeface="+mn-cs"/>
              </a:rPr>
              <a:t>The combined incidence of </a:t>
            </a:r>
            <a:r>
              <a:rPr kumimoji="0" lang="en-GB" sz="1350" b="0" i="0" u="none" strike="noStrike" kern="1200" cap="none" spc="0" normalizeH="0" baseline="0" noProof="0" dirty="0" err="1">
                <a:ln>
                  <a:noFill/>
                </a:ln>
                <a:solidFill>
                  <a:prstClr val="white"/>
                </a:solidFill>
                <a:effectLst/>
                <a:uLnTx/>
                <a:uFillTx/>
                <a:latin typeface="Verdana"/>
                <a:ea typeface="+mn-ea"/>
                <a:cs typeface="+mn-cs"/>
              </a:rPr>
              <a:t>Pompe</a:t>
            </a:r>
            <a:r>
              <a:rPr kumimoji="0" lang="en-GB" sz="1350" b="0" i="0" u="none" strike="noStrike" kern="1200" cap="none" spc="0" normalizeH="0" baseline="0" noProof="0" dirty="0">
                <a:ln>
                  <a:noFill/>
                </a:ln>
                <a:solidFill>
                  <a:prstClr val="white"/>
                </a:solidFill>
                <a:effectLst/>
                <a:uLnTx/>
                <a:uFillTx/>
                <a:latin typeface="Verdana"/>
                <a:ea typeface="+mn-ea"/>
                <a:cs typeface="+mn-cs"/>
              </a:rPr>
              <a:t> disease is estimated at 1 in 40,000 worldwide</a:t>
            </a:r>
            <a:r>
              <a:rPr kumimoji="0" lang="en-GB" sz="1350" b="0" i="0" u="none" strike="noStrike" kern="1200" cap="none" spc="0" normalizeH="0" baseline="30000" noProof="0" dirty="0">
                <a:ln>
                  <a:noFill/>
                </a:ln>
                <a:solidFill>
                  <a:prstClr val="white"/>
                </a:solidFill>
                <a:effectLst/>
                <a:uLnTx/>
                <a:uFillTx/>
                <a:latin typeface="Verdana"/>
                <a:ea typeface="+mn-ea"/>
                <a:cs typeface="+mn-cs"/>
              </a:rPr>
              <a:t>2</a:t>
            </a:r>
            <a:endParaRPr kumimoji="0" lang="en-GB" sz="1350" b="0" i="0" u="none" strike="noStrike" kern="1200" cap="none" spc="0" normalizeH="0" baseline="30000" noProof="0" dirty="0">
              <a:ln>
                <a:noFill/>
              </a:ln>
              <a:solidFill>
                <a:prstClr val="white"/>
              </a:solidFill>
              <a:effectLst/>
              <a:uLnTx/>
              <a:uFillTx/>
              <a:latin typeface="Verdana"/>
              <a:ea typeface="+mn-ea"/>
              <a:cs typeface="Calibri"/>
            </a:endParaRPr>
          </a:p>
          <a:p>
            <a:pPr marL="134779" marR="0" lvl="0" indent="-134779"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350" b="0" i="0" u="none" strike="noStrike" kern="1200" cap="none" spc="0" normalizeH="0" baseline="0" noProof="0" dirty="0" err="1">
                <a:ln>
                  <a:noFill/>
                </a:ln>
                <a:solidFill>
                  <a:prstClr val="white"/>
                </a:solidFill>
                <a:effectLst/>
                <a:uLnTx/>
                <a:uFillTx/>
                <a:latin typeface="Verdana"/>
                <a:ea typeface="+mn-ea"/>
                <a:cs typeface="Calibri"/>
              </a:rPr>
              <a:t>Newborn</a:t>
            </a:r>
            <a:r>
              <a:rPr kumimoji="0" lang="en-GB" sz="1350" b="0" i="0" u="none" strike="noStrike" kern="1200" cap="none" spc="0" normalizeH="0" baseline="0" noProof="0" dirty="0">
                <a:ln>
                  <a:noFill/>
                </a:ln>
                <a:solidFill>
                  <a:prstClr val="white"/>
                </a:solidFill>
                <a:effectLst/>
                <a:uLnTx/>
                <a:uFillTx/>
                <a:latin typeface="Verdana"/>
                <a:ea typeface="+mn-ea"/>
                <a:cs typeface="Calibri"/>
              </a:rPr>
              <a:t> screening in the United States has revealed an incidence as high as  1:9625 </a:t>
            </a:r>
            <a:r>
              <a:rPr kumimoji="0" lang="en-GB" sz="1350" b="0" i="0" u="none" strike="noStrike" kern="1200" cap="none" spc="0" normalizeH="0" baseline="30000" noProof="0" dirty="0">
                <a:ln>
                  <a:noFill/>
                </a:ln>
                <a:solidFill>
                  <a:prstClr val="white"/>
                </a:solidFill>
                <a:effectLst/>
                <a:uLnTx/>
                <a:uFillTx/>
                <a:latin typeface="Verdana"/>
                <a:ea typeface="+mn-ea"/>
                <a:cs typeface="Calibri"/>
              </a:rPr>
              <a:t>3</a:t>
            </a:r>
          </a:p>
        </p:txBody>
      </p:sp>
      <p:grpSp>
        <p:nvGrpSpPr>
          <p:cNvPr id="13" name="Group 12">
            <a:extLst>
              <a:ext uri="{FF2B5EF4-FFF2-40B4-BE49-F238E27FC236}">
                <a16:creationId xmlns:a16="http://schemas.microsoft.com/office/drawing/2014/main" id="{931A0FCF-7597-E741-B13E-7D1D453C6522}"/>
              </a:ext>
            </a:extLst>
          </p:cNvPr>
          <p:cNvGrpSpPr/>
          <p:nvPr/>
        </p:nvGrpSpPr>
        <p:grpSpPr>
          <a:xfrm>
            <a:off x="762000" y="848875"/>
            <a:ext cx="540000" cy="540000"/>
            <a:chOff x="702441" y="1648256"/>
            <a:chExt cx="720000" cy="720000"/>
          </a:xfrm>
          <a:solidFill>
            <a:schemeClr val="accent1">
              <a:lumMod val="50000"/>
            </a:schemeClr>
          </a:solidFill>
        </p:grpSpPr>
        <p:sp>
          <p:nvSpPr>
            <p:cNvPr id="10" name="Oval 9">
              <a:extLst>
                <a:ext uri="{FF2B5EF4-FFF2-40B4-BE49-F238E27FC236}">
                  <a16:creationId xmlns:a16="http://schemas.microsoft.com/office/drawing/2014/main" id="{25547E47-95A8-C44B-BA47-6177BCE6E1F8}"/>
                </a:ext>
              </a:extLst>
            </p:cNvPr>
            <p:cNvSpPr>
              <a:spLocks noChangeAspect="1"/>
            </p:cNvSpPr>
            <p:nvPr/>
          </p:nvSpPr>
          <p:spPr>
            <a:xfrm>
              <a:off x="702441" y="1648256"/>
              <a:ext cx="720000" cy="72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9" name="Picture 8">
              <a:extLst>
                <a:ext uri="{FF2B5EF4-FFF2-40B4-BE49-F238E27FC236}">
                  <a16:creationId xmlns:a16="http://schemas.microsoft.com/office/drawing/2014/main" id="{55EC89F6-F989-644A-A854-E2D141E5FB85}"/>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Effect>
                        <a14:brightnessContrast bright="100000" contrast="-55000"/>
                      </a14:imgEffect>
                    </a14:imgLayer>
                  </a14:imgProps>
                </a:ext>
                <a:ext uri="{28A0092B-C50C-407E-A947-70E740481C1C}">
                  <a14:useLocalDpi xmlns:a14="http://schemas.microsoft.com/office/drawing/2010/main" val="0"/>
                </a:ext>
              </a:extLst>
            </a:blip>
            <a:stretch>
              <a:fillRect/>
            </a:stretch>
          </p:blipFill>
          <p:spPr>
            <a:xfrm>
              <a:off x="799184" y="1744999"/>
              <a:ext cx="526514" cy="526514"/>
            </a:xfrm>
            <a:prstGeom prst="rect">
              <a:avLst/>
            </a:prstGeom>
            <a:grpFill/>
            <a:effectLst>
              <a:glow>
                <a:schemeClr val="bg1"/>
              </a:glow>
            </a:effectLst>
          </p:spPr>
        </p:pic>
      </p:grpSp>
      <p:sp>
        <p:nvSpPr>
          <p:cNvPr id="3" name="TextBox 2">
            <a:extLst>
              <a:ext uri="{FF2B5EF4-FFF2-40B4-BE49-F238E27FC236}">
                <a16:creationId xmlns:a16="http://schemas.microsoft.com/office/drawing/2014/main" id="{85077AAB-E845-4459-81A1-A2E1B0BEFAA9}"/>
              </a:ext>
            </a:extLst>
          </p:cNvPr>
          <p:cNvSpPr txBox="1"/>
          <p:nvPr/>
        </p:nvSpPr>
        <p:spPr>
          <a:xfrm>
            <a:off x="1162050" y="4193029"/>
            <a:ext cx="6324600" cy="73866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1.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Hirschorn</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R,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Reusr</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AJJ. New York: McGraw Hill, 2001:3389–3420; 2.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Ausems</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MG, et al.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Eur</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J Hum Genet 1999;7(6):713–716.</a:t>
            </a:r>
            <a:endParaRPr kumimoji="0" lang="en-US" sz="750" b="0" i="0" u="none" strike="noStrike" kern="1200" cap="none" spc="0" normalizeH="0" baseline="0" noProof="0" dirty="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3.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Bodamer</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et al Pediatrics 2017; July; 140(Supp):S4-S13</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IOPD, infantile-onset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LOPD, late-onset </a:t>
            </a:r>
            <a:r>
              <a:rPr kumimoji="0" lang="en-US" sz="75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5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a:t>
            </a:r>
            <a:endParaRPr kumimoji="0" lang="en-US" sz="750" b="0" i="0" u="none" strike="noStrike" kern="1200" cap="none" spc="0" normalizeH="0" baseline="0" noProof="0" dirty="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Verdana"/>
              <a:ea typeface="+mn-ea"/>
              <a:cs typeface="Calibri"/>
            </a:endParaRPr>
          </a:p>
        </p:txBody>
      </p:sp>
      <p:sp>
        <p:nvSpPr>
          <p:cNvPr id="4" name="Slide Number Placeholder 43">
            <a:extLst>
              <a:ext uri="{FF2B5EF4-FFF2-40B4-BE49-F238E27FC236}">
                <a16:creationId xmlns:a16="http://schemas.microsoft.com/office/drawing/2014/main" id="{A233BA67-2E7B-8E4A-8ADD-EE28857C7A56}"/>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5</a:t>
            </a:fld>
            <a:endParaRPr lang="en-US" sz="700" dirty="0"/>
          </a:p>
        </p:txBody>
      </p:sp>
      <p:sp>
        <p:nvSpPr>
          <p:cNvPr id="5" name="TextBox 4">
            <a:extLst>
              <a:ext uri="{FF2B5EF4-FFF2-40B4-BE49-F238E27FC236}">
                <a16:creationId xmlns:a16="http://schemas.microsoft.com/office/drawing/2014/main" id="{85656CE2-D866-1869-A21C-D86D25383F0B}"/>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6F87711A-6F20-C02F-A322-A994759D1232}"/>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188739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582CC3-4D71-465F-9123-C4EA2B06E8EA}"/>
              </a:ext>
            </a:extLst>
          </p:cNvPr>
          <p:cNvSpPr>
            <a:spLocks noGrp="1"/>
          </p:cNvSpPr>
          <p:nvPr>
            <p:ph idx="1"/>
          </p:nvPr>
        </p:nvSpPr>
        <p:spPr>
          <a:xfrm>
            <a:off x="571500" y="919246"/>
            <a:ext cx="7791450" cy="3163804"/>
          </a:xfrm>
        </p:spPr>
        <p:txBody>
          <a:bodyPr/>
          <a:lstStyle/>
          <a:p>
            <a:endParaRPr lang="en-US"/>
          </a:p>
        </p:txBody>
      </p:sp>
      <p:sp>
        <p:nvSpPr>
          <p:cNvPr id="4" name="Rectangle 3">
            <a:extLst>
              <a:ext uri="{FF2B5EF4-FFF2-40B4-BE49-F238E27FC236}">
                <a16:creationId xmlns:a16="http://schemas.microsoft.com/office/drawing/2014/main" id="{331D6AE7-226C-4430-8118-23F2FCE41543}"/>
              </a:ext>
            </a:extLst>
          </p:cNvPr>
          <p:cNvSpPr/>
          <p:nvPr/>
        </p:nvSpPr>
        <p:spPr>
          <a:xfrm>
            <a:off x="571500" y="867569"/>
            <a:ext cx="7886700" cy="3263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sp>
        <p:nvSpPr>
          <p:cNvPr id="5" name="Rectangle 2">
            <a:extLst>
              <a:ext uri="{FF2B5EF4-FFF2-40B4-BE49-F238E27FC236}">
                <a16:creationId xmlns:a16="http://schemas.microsoft.com/office/drawing/2014/main" id="{68EE6158-0C2E-4E82-A1D6-B21992071A5E}"/>
              </a:ext>
            </a:extLst>
          </p:cNvPr>
          <p:cNvSpPr>
            <a:spLocks noGrp="1" noChangeArrowheads="1"/>
          </p:cNvSpPr>
          <p:nvPr>
            <p:ph type="title"/>
          </p:nvPr>
        </p:nvSpPr>
        <p:spPr>
          <a:xfrm>
            <a:off x="685800" y="1427950"/>
            <a:ext cx="7772400" cy="2547156"/>
          </a:xfrm>
        </p:spPr>
        <p:txBody>
          <a:bodyPr/>
          <a:lstStyle/>
          <a:p>
            <a:pPr algn="ctr"/>
            <a:br>
              <a:rPr lang="en-US" altLang="fr-FR">
                <a:solidFill>
                  <a:schemeClr val="bg1"/>
                </a:solidFill>
                <a:latin typeface="+mn-lt"/>
              </a:rPr>
            </a:br>
            <a:br>
              <a:rPr lang="en-US" altLang="fr-FR" sz="2800">
                <a:solidFill>
                  <a:schemeClr val="bg1"/>
                </a:solidFill>
                <a:latin typeface="+mn-lt"/>
              </a:rPr>
            </a:br>
            <a:r>
              <a:rPr lang="en-US" altLang="fr-FR" sz="2800">
                <a:solidFill>
                  <a:schemeClr val="bg1"/>
                </a:solidFill>
                <a:latin typeface="+mn-lt"/>
              </a:rPr>
              <a:t>Infantile-Onset Pompe Disease (IOPD):</a:t>
            </a:r>
            <a:br>
              <a:rPr lang="en-US" altLang="fr-FR" sz="2800">
                <a:solidFill>
                  <a:schemeClr val="bg1"/>
                </a:solidFill>
                <a:latin typeface="+mn-lt"/>
              </a:rPr>
            </a:br>
            <a:r>
              <a:rPr lang="en-US" altLang="fr-FR" sz="2800">
                <a:solidFill>
                  <a:schemeClr val="bg1"/>
                </a:solidFill>
                <a:latin typeface="+mn-lt"/>
              </a:rPr>
              <a:t>Patient Presentation</a:t>
            </a:r>
          </a:p>
        </p:txBody>
      </p:sp>
      <p:sp>
        <p:nvSpPr>
          <p:cNvPr id="2" name="Slide Number Placeholder 43">
            <a:extLst>
              <a:ext uri="{FF2B5EF4-FFF2-40B4-BE49-F238E27FC236}">
                <a16:creationId xmlns:a16="http://schemas.microsoft.com/office/drawing/2014/main" id="{E917D12E-12D8-B79B-1027-35696A680F03}"/>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6</a:t>
            </a:fld>
            <a:endParaRPr lang="en-US" sz="700" dirty="0"/>
          </a:p>
        </p:txBody>
      </p:sp>
      <p:sp>
        <p:nvSpPr>
          <p:cNvPr id="6" name="TextBox 5">
            <a:extLst>
              <a:ext uri="{FF2B5EF4-FFF2-40B4-BE49-F238E27FC236}">
                <a16:creationId xmlns:a16="http://schemas.microsoft.com/office/drawing/2014/main" id="{95B86A91-8AD6-476F-6FCE-3A3FFAA360D2}"/>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7E3C89E8-2F50-9354-E22D-B4D1BE69292B}"/>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885699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D9B77-5654-8446-9360-A99DBB8D0C70}"/>
              </a:ext>
            </a:extLst>
          </p:cNvPr>
          <p:cNvSpPr>
            <a:spLocks noGrp="1"/>
          </p:cNvSpPr>
          <p:nvPr>
            <p:ph type="title"/>
          </p:nvPr>
        </p:nvSpPr>
        <p:spPr>
          <a:xfrm>
            <a:off x="262707" y="111365"/>
            <a:ext cx="8618586" cy="561185"/>
          </a:xfrm>
        </p:spPr>
        <p:txBody>
          <a:bodyPr anchor="ctr">
            <a:noAutofit/>
          </a:bodyPr>
          <a:lstStyle/>
          <a:p>
            <a:r>
              <a:rPr lang="en-GB">
                <a:latin typeface="+mn-lt"/>
              </a:rPr>
              <a:t>Signs and Symptoms of IOPD Affect Multiple Organ Systems</a:t>
            </a:r>
            <a:endParaRPr lang="en-US">
              <a:latin typeface="+mn-lt"/>
            </a:endParaRPr>
          </a:p>
        </p:txBody>
      </p:sp>
      <p:grpSp>
        <p:nvGrpSpPr>
          <p:cNvPr id="5" name="Group 4">
            <a:extLst>
              <a:ext uri="{FF2B5EF4-FFF2-40B4-BE49-F238E27FC236}">
                <a16:creationId xmlns:a16="http://schemas.microsoft.com/office/drawing/2014/main" id="{09386C3B-887A-4FB9-92A0-08784EF6ECCC}"/>
              </a:ext>
            </a:extLst>
          </p:cNvPr>
          <p:cNvGrpSpPr/>
          <p:nvPr/>
        </p:nvGrpSpPr>
        <p:grpSpPr>
          <a:xfrm>
            <a:off x="1452310" y="693007"/>
            <a:ext cx="6239379" cy="3672067"/>
            <a:chOff x="1611477" y="975584"/>
            <a:chExt cx="6239379" cy="3672067"/>
          </a:xfrm>
        </p:grpSpPr>
        <p:grpSp>
          <p:nvGrpSpPr>
            <p:cNvPr id="31" name="Group 30">
              <a:extLst>
                <a:ext uri="{FF2B5EF4-FFF2-40B4-BE49-F238E27FC236}">
                  <a16:creationId xmlns:a16="http://schemas.microsoft.com/office/drawing/2014/main" id="{594E9396-7AA6-47BE-A9DA-677BD30C50AE}"/>
                </a:ext>
              </a:extLst>
            </p:cNvPr>
            <p:cNvGrpSpPr/>
            <p:nvPr/>
          </p:nvGrpSpPr>
          <p:grpSpPr>
            <a:xfrm>
              <a:off x="1613364" y="1150144"/>
              <a:ext cx="5890345" cy="3477910"/>
              <a:chOff x="4033407" y="2184242"/>
              <a:chExt cx="7853793" cy="4637213"/>
            </a:xfrm>
          </p:grpSpPr>
          <p:pic>
            <p:nvPicPr>
              <p:cNvPr id="1029" name="Picture 5">
                <a:extLst>
                  <a:ext uri="{FF2B5EF4-FFF2-40B4-BE49-F238E27FC236}">
                    <a16:creationId xmlns:a16="http://schemas.microsoft.com/office/drawing/2014/main" id="{0A597297-9A28-43E6-8BFF-EBC04C954B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033407" y="2184242"/>
                <a:ext cx="7842250" cy="463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45CC8538-53CE-4C05-B772-4B14BA77667D}"/>
                  </a:ext>
                </a:extLst>
              </p:cNvPr>
              <p:cNvSpPr/>
              <p:nvPr/>
            </p:nvSpPr>
            <p:spPr>
              <a:xfrm>
                <a:off x="7462044" y="2594266"/>
                <a:ext cx="4425156" cy="8309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grpSp>
        <p:sp>
          <p:nvSpPr>
            <p:cNvPr id="4" name="AutoShape 3">
              <a:extLst>
                <a:ext uri="{FF2B5EF4-FFF2-40B4-BE49-F238E27FC236}">
                  <a16:creationId xmlns:a16="http://schemas.microsoft.com/office/drawing/2014/main" id="{58E21072-A1C5-4FDC-B0C9-7FB949508F7B}"/>
                </a:ext>
              </a:extLst>
            </p:cNvPr>
            <p:cNvSpPr>
              <a:spLocks noChangeAspect="1" noChangeArrowheads="1" noTextEdit="1"/>
            </p:cNvSpPr>
            <p:nvPr/>
          </p:nvSpPr>
          <p:spPr bwMode="auto">
            <a:xfrm flipH="1">
              <a:off x="1611477" y="1268017"/>
              <a:ext cx="5657850" cy="3298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8" name="Text Box 6">
              <a:extLst>
                <a:ext uri="{FF2B5EF4-FFF2-40B4-BE49-F238E27FC236}">
                  <a16:creationId xmlns:a16="http://schemas.microsoft.com/office/drawing/2014/main" id="{055F7FDF-C080-2047-BC1B-0FA0B9EBA727}"/>
                </a:ext>
              </a:extLst>
            </p:cNvPr>
            <p:cNvSpPr txBox="1">
              <a:spLocks noChangeArrowheads="1"/>
            </p:cNvSpPr>
            <p:nvPr/>
          </p:nvSpPr>
          <p:spPr bwMode="auto">
            <a:xfrm>
              <a:off x="4880369" y="2045338"/>
              <a:ext cx="2367151" cy="77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900" b="1"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Respiratory</a:t>
              </a:r>
              <a:endParaRPr kumimoji="0" lang="en-US" altLang="en-US" sz="100" b="1" i="0" u="none" strike="noStrike" kern="1200" cap="none" spc="0" normalizeH="0" baseline="0" noProof="0">
                <a:ln>
                  <a:noFill/>
                </a:ln>
                <a:solidFill>
                  <a:srgbClr val="23004C">
                    <a:lumMod val="50000"/>
                  </a:srgbClr>
                </a:solidFill>
                <a:effectLst/>
                <a:uLnTx/>
                <a:uFillTx/>
                <a:latin typeface="Verdana"/>
                <a:ea typeface="ＭＳ Ｐゴシック" charset="-128"/>
                <a:cs typeface="+mn-cs"/>
              </a:endParaRP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25"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Progressive respiratory muscle involvement</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25"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Frequent respiratory infections</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25"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Sleep-disordered breathing</a:t>
              </a:r>
            </a:p>
          </p:txBody>
        </p:sp>
        <p:sp>
          <p:nvSpPr>
            <p:cNvPr id="9" name="Text Box 7">
              <a:extLst>
                <a:ext uri="{FF2B5EF4-FFF2-40B4-BE49-F238E27FC236}">
                  <a16:creationId xmlns:a16="http://schemas.microsoft.com/office/drawing/2014/main" id="{8F74DE56-7B2E-B540-A611-77E374E84943}"/>
                </a:ext>
              </a:extLst>
            </p:cNvPr>
            <p:cNvSpPr txBox="1">
              <a:spLocks noChangeArrowheads="1"/>
            </p:cNvSpPr>
            <p:nvPr/>
          </p:nvSpPr>
          <p:spPr bwMode="auto">
            <a:xfrm>
              <a:off x="4861230" y="2777916"/>
              <a:ext cx="2989626" cy="62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1"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Musculoskeletal</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Progressive muscle weakness</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Profound hypotonia / head lag / “floppy baby”</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Delayed motor milestones</a:t>
              </a:r>
            </a:p>
          </p:txBody>
        </p:sp>
        <p:sp>
          <p:nvSpPr>
            <p:cNvPr id="10" name="Text Box 8">
              <a:extLst>
                <a:ext uri="{FF2B5EF4-FFF2-40B4-BE49-F238E27FC236}">
                  <a16:creationId xmlns:a16="http://schemas.microsoft.com/office/drawing/2014/main" id="{8E1804A5-5414-B94A-A108-39AD59BDDAF7}"/>
                </a:ext>
              </a:extLst>
            </p:cNvPr>
            <p:cNvSpPr txBox="1">
              <a:spLocks noChangeArrowheads="1"/>
            </p:cNvSpPr>
            <p:nvPr/>
          </p:nvSpPr>
          <p:spPr bwMode="auto">
            <a:xfrm>
              <a:off x="4861230" y="3416324"/>
              <a:ext cx="2367151" cy="48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1"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Cardiac</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Cardiomegaly</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Progressive cardiomyopathy</a:t>
              </a:r>
            </a:p>
          </p:txBody>
        </p:sp>
        <p:sp>
          <p:nvSpPr>
            <p:cNvPr id="11" name="Text Box 9">
              <a:extLst>
                <a:ext uri="{FF2B5EF4-FFF2-40B4-BE49-F238E27FC236}">
                  <a16:creationId xmlns:a16="http://schemas.microsoft.com/office/drawing/2014/main" id="{C6803CD5-4583-4249-9892-1C86F1759135}"/>
                </a:ext>
              </a:extLst>
            </p:cNvPr>
            <p:cNvSpPr txBox="1">
              <a:spLocks noChangeArrowheads="1"/>
            </p:cNvSpPr>
            <p:nvPr/>
          </p:nvSpPr>
          <p:spPr bwMode="auto">
            <a:xfrm>
              <a:off x="4864682" y="3890521"/>
              <a:ext cx="2367151" cy="75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1"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Gastrointestinal</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Macroglossia </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Feeding difficulties</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Failure to thrive / poor weight gain</a:t>
              </a:r>
            </a:p>
            <a:p>
              <a:pPr marL="135000" marR="0" lvl="0" indent="-135000" algn="l" defTabSz="457200" rtl="0" eaLnBrk="1" fontAlgn="auto" latinLnBrk="0" hangingPunct="1">
                <a:lnSpc>
                  <a:spcPct val="100000"/>
                </a:lnSpc>
                <a:spcBef>
                  <a:spcPct val="10000"/>
                </a:spcBef>
                <a:spcAft>
                  <a:spcPts val="0"/>
                </a:spcAft>
                <a:buClr>
                  <a:srgbClr val="F5F5F5"/>
                </a:buClr>
                <a:buSzTx/>
                <a:buFont typeface="System Font"/>
                <a:buChar char="●"/>
                <a:tabLst/>
                <a:defRPr/>
              </a:pPr>
              <a:r>
                <a:rPr kumimoji="0" lang="en-US" altLang="en-US" sz="800" b="0" i="0" u="none" strike="noStrike" kern="1200" cap="none" spc="0" normalizeH="0" baseline="0" noProof="0">
                  <a:ln>
                    <a:noFill/>
                  </a:ln>
                  <a:solidFill>
                    <a:srgbClr val="23004C">
                      <a:lumMod val="50000"/>
                    </a:srgbClr>
                  </a:solidFill>
                  <a:effectLst/>
                  <a:uLnTx/>
                  <a:uFillTx/>
                  <a:latin typeface="Verdana"/>
                  <a:ea typeface="ＭＳ Ｐゴシック" charset="-128"/>
                  <a:cs typeface="+mn-cs"/>
                </a:rPr>
                <a:t>Hepatomegaly</a:t>
              </a:r>
            </a:p>
          </p:txBody>
        </p:sp>
        <p:sp>
          <p:nvSpPr>
            <p:cNvPr id="12" name="Line 10">
              <a:extLst>
                <a:ext uri="{FF2B5EF4-FFF2-40B4-BE49-F238E27FC236}">
                  <a16:creationId xmlns:a16="http://schemas.microsoft.com/office/drawing/2014/main" id="{66D20A4D-04C6-6841-8BCE-FDFF5FB79072}"/>
                </a:ext>
              </a:extLst>
            </p:cNvPr>
            <p:cNvSpPr>
              <a:spLocks noChangeShapeType="1"/>
            </p:cNvSpPr>
            <p:nvPr/>
          </p:nvSpPr>
          <p:spPr bwMode="auto">
            <a:xfrm>
              <a:off x="4440402" y="2798202"/>
              <a:ext cx="305099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13" name="Line 11">
              <a:extLst>
                <a:ext uri="{FF2B5EF4-FFF2-40B4-BE49-F238E27FC236}">
                  <a16:creationId xmlns:a16="http://schemas.microsoft.com/office/drawing/2014/main" id="{1F0251D8-BD11-154E-87F1-DB4AF9C4F1DB}"/>
                </a:ext>
              </a:extLst>
            </p:cNvPr>
            <p:cNvSpPr>
              <a:spLocks noChangeShapeType="1"/>
            </p:cNvSpPr>
            <p:nvPr/>
          </p:nvSpPr>
          <p:spPr bwMode="auto">
            <a:xfrm>
              <a:off x="4493006" y="3404270"/>
              <a:ext cx="305099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14" name="Line 12">
              <a:extLst>
                <a:ext uri="{FF2B5EF4-FFF2-40B4-BE49-F238E27FC236}">
                  <a16:creationId xmlns:a16="http://schemas.microsoft.com/office/drawing/2014/main" id="{88233AC0-CC18-6847-A7C2-C62EA7EAF1E4}"/>
                </a:ext>
              </a:extLst>
            </p:cNvPr>
            <p:cNvSpPr>
              <a:spLocks noChangeShapeType="1"/>
            </p:cNvSpPr>
            <p:nvPr/>
          </p:nvSpPr>
          <p:spPr bwMode="auto">
            <a:xfrm>
              <a:off x="4405454" y="3919310"/>
              <a:ext cx="305099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15" name="Line 13">
              <a:extLst>
                <a:ext uri="{FF2B5EF4-FFF2-40B4-BE49-F238E27FC236}">
                  <a16:creationId xmlns:a16="http://schemas.microsoft.com/office/drawing/2014/main" id="{DB2D2779-7D61-424D-8FAC-C5E23D3B9A8A}"/>
                </a:ext>
              </a:extLst>
            </p:cNvPr>
            <p:cNvSpPr>
              <a:spLocks noChangeShapeType="1"/>
            </p:cNvSpPr>
            <p:nvPr/>
          </p:nvSpPr>
          <p:spPr bwMode="auto">
            <a:xfrm flipV="1">
              <a:off x="3608613" y="2244115"/>
              <a:ext cx="1200014" cy="0"/>
            </a:xfrm>
            <a:prstGeom prst="line">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cxnSp>
          <p:nvCxnSpPr>
            <p:cNvPr id="16" name="AutoShape 14">
              <a:extLst>
                <a:ext uri="{FF2B5EF4-FFF2-40B4-BE49-F238E27FC236}">
                  <a16:creationId xmlns:a16="http://schemas.microsoft.com/office/drawing/2014/main" id="{75A75E71-EE12-2F49-8A07-14AD76FDBF12}"/>
                </a:ext>
              </a:extLst>
            </p:cNvPr>
            <p:cNvCxnSpPr>
              <a:cxnSpLocks noChangeShapeType="1"/>
              <a:stCxn id="15" idx="0"/>
              <a:endCxn id="17" idx="6"/>
            </p:cNvCxnSpPr>
            <p:nvPr/>
          </p:nvCxnSpPr>
          <p:spPr bwMode="auto">
            <a:xfrm flipH="1">
              <a:off x="2597093" y="2244116"/>
              <a:ext cx="1011519" cy="56987"/>
            </a:xfrm>
            <a:prstGeom prst="straightConnector1">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Oval 15">
              <a:extLst>
                <a:ext uri="{FF2B5EF4-FFF2-40B4-BE49-F238E27FC236}">
                  <a16:creationId xmlns:a16="http://schemas.microsoft.com/office/drawing/2014/main" id="{CFCB7D09-2DF9-C14C-9D22-95F1A4AC1178}"/>
                </a:ext>
              </a:extLst>
            </p:cNvPr>
            <p:cNvSpPr>
              <a:spLocks noChangeArrowheads="1"/>
            </p:cNvSpPr>
            <p:nvPr/>
          </p:nvSpPr>
          <p:spPr bwMode="auto">
            <a:xfrm>
              <a:off x="2494078" y="2253977"/>
              <a:ext cx="94248" cy="94248"/>
            </a:xfrm>
            <a:prstGeom prst="ellipse">
              <a:avLst/>
            </a:prstGeom>
            <a:solidFill>
              <a:schemeClr val="accent1"/>
            </a:solidFill>
            <a:ln w="25400">
              <a:solidFill>
                <a:schemeClr val="bg1"/>
              </a:solid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ＭＳ Ｐゴシック" charset="-128"/>
                <a:cs typeface="+mn-cs"/>
              </a:endParaRPr>
            </a:p>
          </p:txBody>
        </p:sp>
        <p:sp>
          <p:nvSpPr>
            <p:cNvPr id="18" name="Line 16">
              <a:extLst>
                <a:ext uri="{FF2B5EF4-FFF2-40B4-BE49-F238E27FC236}">
                  <a16:creationId xmlns:a16="http://schemas.microsoft.com/office/drawing/2014/main" id="{62369469-5B3B-E748-83C3-8C689F1AC359}"/>
                </a:ext>
              </a:extLst>
            </p:cNvPr>
            <p:cNvSpPr>
              <a:spLocks noChangeShapeType="1"/>
            </p:cNvSpPr>
            <p:nvPr/>
          </p:nvSpPr>
          <p:spPr bwMode="auto">
            <a:xfrm flipV="1">
              <a:off x="3713818" y="2945742"/>
              <a:ext cx="1094808" cy="0"/>
            </a:xfrm>
            <a:prstGeom prst="line">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cxnSp>
          <p:nvCxnSpPr>
            <p:cNvPr id="19" name="AutoShape 17">
              <a:extLst>
                <a:ext uri="{FF2B5EF4-FFF2-40B4-BE49-F238E27FC236}">
                  <a16:creationId xmlns:a16="http://schemas.microsoft.com/office/drawing/2014/main" id="{2BD09FE1-B3CF-3D4E-8099-4931528DD585}"/>
                </a:ext>
              </a:extLst>
            </p:cNvPr>
            <p:cNvCxnSpPr>
              <a:cxnSpLocks noChangeShapeType="1"/>
              <a:stCxn id="18" idx="0"/>
              <a:endCxn id="20" idx="6"/>
            </p:cNvCxnSpPr>
            <p:nvPr/>
          </p:nvCxnSpPr>
          <p:spPr bwMode="auto">
            <a:xfrm flipH="1" flipV="1">
              <a:off x="3333539" y="2696972"/>
              <a:ext cx="380279" cy="248771"/>
            </a:xfrm>
            <a:prstGeom prst="straightConnector1">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Oval 18">
              <a:extLst>
                <a:ext uri="{FF2B5EF4-FFF2-40B4-BE49-F238E27FC236}">
                  <a16:creationId xmlns:a16="http://schemas.microsoft.com/office/drawing/2014/main" id="{E4A92AE5-3428-1B43-85D7-898553F7AB9F}"/>
                </a:ext>
              </a:extLst>
            </p:cNvPr>
            <p:cNvSpPr>
              <a:spLocks noChangeArrowheads="1"/>
            </p:cNvSpPr>
            <p:nvPr/>
          </p:nvSpPr>
          <p:spPr bwMode="auto">
            <a:xfrm>
              <a:off x="3230525" y="2649848"/>
              <a:ext cx="94248" cy="94248"/>
            </a:xfrm>
            <a:prstGeom prst="ellipse">
              <a:avLst/>
            </a:prstGeom>
            <a:solidFill>
              <a:schemeClr val="tx2"/>
            </a:solidFill>
            <a:ln w="25400">
              <a:solidFill>
                <a:schemeClr val="bg1"/>
              </a:solid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ＭＳ Ｐゴシック" charset="-128"/>
                <a:cs typeface="+mn-cs"/>
              </a:endParaRPr>
            </a:p>
          </p:txBody>
        </p:sp>
        <p:sp>
          <p:nvSpPr>
            <p:cNvPr id="21" name="Line 19">
              <a:extLst>
                <a:ext uri="{FF2B5EF4-FFF2-40B4-BE49-F238E27FC236}">
                  <a16:creationId xmlns:a16="http://schemas.microsoft.com/office/drawing/2014/main" id="{5573ED55-D885-4841-8A87-03422AAF5D85}"/>
                </a:ext>
              </a:extLst>
            </p:cNvPr>
            <p:cNvSpPr>
              <a:spLocks noChangeShapeType="1"/>
            </p:cNvSpPr>
            <p:nvPr/>
          </p:nvSpPr>
          <p:spPr bwMode="auto">
            <a:xfrm>
              <a:off x="3861765" y="3518622"/>
              <a:ext cx="936998" cy="0"/>
            </a:xfrm>
            <a:prstGeom prst="line">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cxnSp>
          <p:nvCxnSpPr>
            <p:cNvPr id="22" name="AutoShape 20">
              <a:extLst>
                <a:ext uri="{FF2B5EF4-FFF2-40B4-BE49-F238E27FC236}">
                  <a16:creationId xmlns:a16="http://schemas.microsoft.com/office/drawing/2014/main" id="{73AF6195-DBBF-1948-8258-459493297A4C}"/>
                </a:ext>
              </a:extLst>
            </p:cNvPr>
            <p:cNvCxnSpPr>
              <a:cxnSpLocks noChangeShapeType="1"/>
              <a:stCxn id="21" idx="0"/>
              <a:endCxn id="23" idx="5"/>
            </p:cNvCxnSpPr>
            <p:nvPr/>
          </p:nvCxnSpPr>
          <p:spPr bwMode="auto">
            <a:xfrm flipH="1" flipV="1">
              <a:off x="2731888" y="2575050"/>
              <a:ext cx="1129877" cy="943573"/>
            </a:xfrm>
            <a:prstGeom prst="straightConnector1">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Oval 21">
              <a:extLst>
                <a:ext uri="{FF2B5EF4-FFF2-40B4-BE49-F238E27FC236}">
                  <a16:creationId xmlns:a16="http://schemas.microsoft.com/office/drawing/2014/main" id="{EA393FA8-803C-D044-A557-6AC6CF3B5899}"/>
                </a:ext>
              </a:extLst>
            </p:cNvPr>
            <p:cNvSpPr>
              <a:spLocks noChangeArrowheads="1"/>
            </p:cNvSpPr>
            <p:nvPr/>
          </p:nvSpPr>
          <p:spPr bwMode="auto">
            <a:xfrm>
              <a:off x="2651888" y="2486281"/>
              <a:ext cx="94248" cy="94248"/>
            </a:xfrm>
            <a:prstGeom prst="ellipse">
              <a:avLst/>
            </a:prstGeom>
            <a:solidFill>
              <a:schemeClr val="tx1"/>
            </a:solidFill>
            <a:ln w="25400">
              <a:solidFill>
                <a:schemeClr val="bg1"/>
              </a:solid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ＭＳ Ｐゴシック" charset="-128"/>
                <a:cs typeface="+mn-cs"/>
              </a:endParaRPr>
            </a:p>
          </p:txBody>
        </p:sp>
        <p:sp>
          <p:nvSpPr>
            <p:cNvPr id="24" name="Line 22">
              <a:extLst>
                <a:ext uri="{FF2B5EF4-FFF2-40B4-BE49-F238E27FC236}">
                  <a16:creationId xmlns:a16="http://schemas.microsoft.com/office/drawing/2014/main" id="{92FDE8ED-192C-8A41-B03E-092BFE2E86AF}"/>
                </a:ext>
              </a:extLst>
            </p:cNvPr>
            <p:cNvSpPr>
              <a:spLocks noChangeShapeType="1"/>
            </p:cNvSpPr>
            <p:nvPr/>
          </p:nvSpPr>
          <p:spPr bwMode="auto">
            <a:xfrm flipV="1">
              <a:off x="3809162" y="4048249"/>
              <a:ext cx="989601" cy="0"/>
            </a:xfrm>
            <a:prstGeom prst="line">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cxnSp>
          <p:nvCxnSpPr>
            <p:cNvPr id="25" name="AutoShape 23">
              <a:extLst>
                <a:ext uri="{FF2B5EF4-FFF2-40B4-BE49-F238E27FC236}">
                  <a16:creationId xmlns:a16="http://schemas.microsoft.com/office/drawing/2014/main" id="{EA5BDD36-6A92-C047-AAA3-C377D5CFF40D}"/>
                </a:ext>
              </a:extLst>
            </p:cNvPr>
            <p:cNvCxnSpPr>
              <a:cxnSpLocks noChangeShapeType="1"/>
              <a:stCxn id="24" idx="0"/>
              <a:endCxn id="26" idx="5"/>
            </p:cNvCxnSpPr>
            <p:nvPr/>
          </p:nvCxnSpPr>
          <p:spPr bwMode="auto">
            <a:xfrm flipH="1" flipV="1">
              <a:off x="2679286" y="3032348"/>
              <a:ext cx="1129877" cy="1015903"/>
            </a:xfrm>
            <a:prstGeom prst="straightConnector1">
              <a:avLst/>
            </a:prstGeom>
            <a:noFill/>
            <a:ln w="12700">
              <a:solidFill>
                <a:schemeClr val="bg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Oval 24">
              <a:extLst>
                <a:ext uri="{FF2B5EF4-FFF2-40B4-BE49-F238E27FC236}">
                  <a16:creationId xmlns:a16="http://schemas.microsoft.com/office/drawing/2014/main" id="{7792007A-3322-7F41-BB48-391C1D692C6F}"/>
                </a:ext>
              </a:extLst>
            </p:cNvPr>
            <p:cNvSpPr>
              <a:spLocks noChangeArrowheads="1"/>
            </p:cNvSpPr>
            <p:nvPr/>
          </p:nvSpPr>
          <p:spPr bwMode="auto">
            <a:xfrm>
              <a:off x="2599284" y="2943578"/>
              <a:ext cx="94248" cy="94248"/>
            </a:xfrm>
            <a:prstGeom prst="ellipse">
              <a:avLst/>
            </a:prstGeom>
            <a:solidFill>
              <a:schemeClr val="accent4">
                <a:lumMod val="20000"/>
                <a:lumOff val="80000"/>
              </a:schemeClr>
            </a:solidFill>
            <a:ln w="25400">
              <a:solidFill>
                <a:schemeClr val="bg1"/>
              </a:solidFill>
              <a:round/>
              <a:headEnd/>
              <a:tailEnd/>
            </a:ln>
            <a:effectLst/>
          </p:spPr>
          <p:txBody>
            <a:bodyPr wrap="none"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ＭＳ Ｐゴシック" charset="-128"/>
                <a:cs typeface="+mn-cs"/>
              </a:endParaRPr>
            </a:p>
          </p:txBody>
        </p:sp>
        <p:sp>
          <p:nvSpPr>
            <p:cNvPr id="28" name="Text Box 5">
              <a:extLst>
                <a:ext uri="{FF2B5EF4-FFF2-40B4-BE49-F238E27FC236}">
                  <a16:creationId xmlns:a16="http://schemas.microsoft.com/office/drawing/2014/main" id="{0BCA749C-3699-C942-8293-D6D1A7F24AC7}"/>
                </a:ext>
              </a:extLst>
            </p:cNvPr>
            <p:cNvSpPr txBox="1">
              <a:spLocks noChangeArrowheads="1"/>
            </p:cNvSpPr>
            <p:nvPr/>
          </p:nvSpPr>
          <p:spPr bwMode="auto">
            <a:xfrm>
              <a:off x="3381695" y="975584"/>
              <a:ext cx="42594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Verdana"/>
                  <a:ea typeface="ＭＳ Ｐゴシック" charset="-128"/>
                  <a:cs typeface="+mn-cs"/>
                </a:rPr>
                <a:t>IOPD infants typically present with cardiomegaly, hypotonia, rapidly progressive skeletal, smooth, and ventilatory muscle weakness, feeding difficulties, and failure to thrive.</a:t>
              </a:r>
              <a:r>
                <a:rPr kumimoji="0" lang="en-US" sz="1200" b="0" i="0" u="none" strike="noStrike" kern="1200" cap="none" spc="0" normalizeH="0" baseline="30000" noProof="0">
                  <a:ln>
                    <a:noFill/>
                  </a:ln>
                  <a:solidFill>
                    <a:prstClr val="black"/>
                  </a:solidFill>
                  <a:effectLst/>
                  <a:uLnTx/>
                  <a:uFillTx/>
                  <a:latin typeface="Verdana"/>
                  <a:ea typeface="ＭＳ Ｐゴシック" charset="-128"/>
                  <a:cs typeface="+mn-cs"/>
                </a:rPr>
                <a:t>1,2</a:t>
              </a:r>
              <a:endParaRPr kumimoji="0" lang="en-US" altLang="en-US" sz="1200" b="0" i="0" u="none" strike="noStrike" kern="1200" cap="none" spc="0" normalizeH="0" baseline="30000" noProof="0">
                <a:ln>
                  <a:noFill/>
                </a:ln>
                <a:solidFill>
                  <a:prstClr val="black"/>
                </a:solidFill>
                <a:effectLst/>
                <a:uLnTx/>
                <a:uFillTx/>
                <a:latin typeface="Verdana"/>
                <a:ea typeface="ＭＳ Ｐゴシック" charset="-128"/>
                <a:cs typeface="+mn-cs"/>
              </a:endParaRPr>
            </a:p>
          </p:txBody>
        </p:sp>
        <p:sp>
          <p:nvSpPr>
            <p:cNvPr id="27" name="Rectangle 26">
              <a:extLst>
                <a:ext uri="{FF2B5EF4-FFF2-40B4-BE49-F238E27FC236}">
                  <a16:creationId xmlns:a16="http://schemas.microsoft.com/office/drawing/2014/main" id="{79B20065-6849-AE48-9FE3-6B48FC6BCFA6}"/>
                </a:ext>
              </a:extLst>
            </p:cNvPr>
            <p:cNvSpPr/>
            <p:nvPr/>
          </p:nvSpPr>
          <p:spPr bwMode="auto">
            <a:xfrm>
              <a:off x="5819564" y="1476567"/>
              <a:ext cx="65" cy="207749"/>
            </a:xfrm>
            <a:prstGeom prst="rect">
              <a:avLst/>
            </a:prstGeom>
            <a:solidFill>
              <a:schemeClr val="bg1"/>
            </a:solidFill>
            <a:ln w="28575">
              <a:noFill/>
              <a:round/>
              <a:headEnd/>
              <a:tailEnd/>
            </a:ln>
            <a:effectLst/>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grpSp>
      <p:sp>
        <p:nvSpPr>
          <p:cNvPr id="3" name="TextBox 2">
            <a:extLst>
              <a:ext uri="{FF2B5EF4-FFF2-40B4-BE49-F238E27FC236}">
                <a16:creationId xmlns:a16="http://schemas.microsoft.com/office/drawing/2014/main" id="{D472BA0E-8C52-4528-9BE9-FE9F17BEE952}"/>
              </a:ext>
            </a:extLst>
          </p:cNvPr>
          <p:cNvSpPr txBox="1"/>
          <p:nvPr/>
        </p:nvSpPr>
        <p:spPr>
          <a:xfrm>
            <a:off x="1143605" y="4423505"/>
            <a:ext cx="5525314"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1. Kishnani PS, et al. Genet Med 2006;8(5):267–288; 2. Marsden D. Genet Med 2005;7(2):147–150.</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IOPD, infantile-onset Pompe disease.</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mn-cs"/>
            </a:endParaRPr>
          </a:p>
        </p:txBody>
      </p:sp>
      <p:pic>
        <p:nvPicPr>
          <p:cNvPr id="35" name="Picture 34" descr="A picture containing drawing, person&#10;&#10;Description automatically generated">
            <a:extLst>
              <a:ext uri="{FF2B5EF4-FFF2-40B4-BE49-F238E27FC236}">
                <a16:creationId xmlns:a16="http://schemas.microsoft.com/office/drawing/2014/main" id="{3935534F-142C-4B75-9FEB-0CD4E28A2516}"/>
              </a:ext>
            </a:extLst>
          </p:cNvPr>
          <p:cNvPicPr>
            <a:picLocks noChangeAspect="1"/>
          </p:cNvPicPr>
          <p:nvPr/>
        </p:nvPicPr>
        <p:blipFill>
          <a:blip r:embed="rId4" cstate="screen">
            <a:duotone>
              <a:prstClr val="black"/>
              <a:schemeClr val="accent1">
                <a:lumMod val="75000"/>
                <a:tint val="45000"/>
                <a:satMod val="400000"/>
              </a:schemeClr>
            </a:duotone>
            <a:extLst>
              <a:ext uri="{BEBA8EAE-BF5A-486C-A8C5-ECC9F3942E4B}">
                <a14:imgProps xmlns:a14="http://schemas.microsoft.com/office/drawing/2010/main">
                  <a14:imgLayer r:embed="rId5">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7" name="Slide Number Placeholder 43">
            <a:extLst>
              <a:ext uri="{FF2B5EF4-FFF2-40B4-BE49-F238E27FC236}">
                <a16:creationId xmlns:a16="http://schemas.microsoft.com/office/drawing/2014/main" id="{392D2B53-0EC3-BAEC-C2FE-DB202645DF6A}"/>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7</a:t>
            </a:fld>
            <a:endParaRPr lang="en-US" sz="700" dirty="0"/>
          </a:p>
        </p:txBody>
      </p:sp>
      <p:sp>
        <p:nvSpPr>
          <p:cNvPr id="29" name="TextBox 28">
            <a:extLst>
              <a:ext uri="{FF2B5EF4-FFF2-40B4-BE49-F238E27FC236}">
                <a16:creationId xmlns:a16="http://schemas.microsoft.com/office/drawing/2014/main" id="{C3C85699-666F-3392-49D4-56FE6E511F6C}"/>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30" name="Footer Placeholder 1">
            <a:extLst>
              <a:ext uri="{FF2B5EF4-FFF2-40B4-BE49-F238E27FC236}">
                <a16:creationId xmlns:a16="http://schemas.microsoft.com/office/drawing/2014/main" id="{1ED0F72A-4535-5433-8285-7D48B333B4D8}"/>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2027262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BA24167A-963A-914A-A887-6DF56C3EF672}"/>
              </a:ext>
            </a:extLst>
          </p:cNvPr>
          <p:cNvSpPr/>
          <p:nvPr/>
        </p:nvSpPr>
        <p:spPr>
          <a:xfrm>
            <a:off x="5707823" y="1301677"/>
            <a:ext cx="2568591" cy="2680138"/>
          </a:xfrm>
          <a:prstGeom prst="roundRect">
            <a:avLst>
              <a:gd name="adj" fmla="val 3651"/>
            </a:avLst>
          </a:prstGeom>
          <a:solidFill>
            <a:schemeClr val="accent1">
              <a:lumMod val="75000"/>
            </a:schemeClr>
          </a:solidFill>
          <a:ln w="55000" cap="flat" cmpd="thickThin" algn="ctr">
            <a:noFill/>
            <a:prstDash val="solid"/>
          </a:ln>
          <a:effectLst/>
        </p:spPr>
        <p:txBody>
          <a:bodyPr rIns="40500" rtlCol="0" anchor="t"/>
          <a:lstStyle/>
          <a:p>
            <a:pPr marL="0" marR="0" lvl="0" indent="0" algn="l" defTabSz="457200" rtl="0" eaLnBrk="1" fontAlgn="auto" latinLnBrk="0" hangingPunct="1">
              <a:lnSpc>
                <a:spcPct val="100000"/>
              </a:lnSpc>
              <a:spcBef>
                <a:spcPct val="20000"/>
              </a:spcBef>
              <a:spcAft>
                <a:spcPts val="0"/>
              </a:spcAft>
              <a:buClr>
                <a:prstClr val="white"/>
              </a:buClr>
              <a:buSzPct val="130000"/>
              <a:buFontTx/>
              <a:buNone/>
              <a:tabLst/>
              <a:defRPr/>
            </a:pPr>
            <a:endParaRPr kumimoji="0" lang="en-GB" sz="11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prstClr val="white"/>
              </a:buClr>
              <a:buSzPct val="130000"/>
              <a:buFont typeface="System Font"/>
              <a:buChar char="●"/>
              <a:tabLst/>
              <a:defRPr/>
            </a:pPr>
            <a:r>
              <a:rPr kumimoji="0" lang="en-GB" sz="1100" b="0" i="0" u="none" strike="noStrike" kern="1200" cap="none" spc="0" normalizeH="0" baseline="0" noProof="0">
                <a:ln>
                  <a:noFill/>
                </a:ln>
                <a:solidFill>
                  <a:prstClr val="white"/>
                </a:solidFill>
                <a:effectLst/>
                <a:uLnTx/>
                <a:uFillTx/>
                <a:latin typeface="Verdana"/>
                <a:ea typeface="+mn-ea"/>
                <a:cs typeface="+mn-cs"/>
              </a:rPr>
              <a:t>These conduction abnormalities, in conjunction with the hypertrophic cardiomyopathy, place these patients at high risk of tachyarrhythmia and sudden death, especially in situations of stress such as infection, fever, dehydration and </a:t>
            </a:r>
            <a:r>
              <a:rPr kumimoji="0" lang="en-GB" sz="1100" b="0" i="0" u="none" strike="noStrike" kern="1200" cap="none" spc="0" normalizeH="0" baseline="0" noProof="0" err="1">
                <a:ln>
                  <a:noFill/>
                </a:ln>
                <a:solidFill>
                  <a:prstClr val="white"/>
                </a:solidFill>
                <a:effectLst/>
                <a:uLnTx/>
                <a:uFillTx/>
                <a:latin typeface="Verdana"/>
                <a:ea typeface="+mn-ea"/>
                <a:cs typeface="+mn-cs"/>
              </a:rPr>
              <a:t>anesthesia</a:t>
            </a:r>
            <a:endParaRPr kumimoji="0" lang="en-GB" sz="1100" b="0" i="0" u="none" strike="noStrike" kern="1200" cap="none" spc="0" normalizeH="0" baseline="0" noProof="0">
              <a:ln>
                <a:noFill/>
              </a:ln>
              <a:solidFill>
                <a:prstClr val="white"/>
              </a:solidFill>
              <a:effectLst/>
              <a:uLnTx/>
              <a:uFillTx/>
              <a:latin typeface="Verdana"/>
              <a:ea typeface="+mn-ea"/>
              <a:cs typeface="+mn-cs"/>
            </a:endParaRPr>
          </a:p>
          <a:p>
            <a:pPr marL="0" marR="0" lvl="0" indent="0" algn="l" defTabSz="457200" rtl="0" eaLnBrk="1" fontAlgn="auto" latinLnBrk="0" hangingPunct="1">
              <a:lnSpc>
                <a:spcPct val="100000"/>
              </a:lnSpc>
              <a:spcBef>
                <a:spcPct val="20000"/>
              </a:spcBef>
              <a:spcAft>
                <a:spcPts val="0"/>
              </a:spcAft>
              <a:buClr>
                <a:srgbClr val="62D488"/>
              </a:buClr>
              <a:buSzPct val="130000"/>
              <a:buFontTx/>
              <a:buNone/>
              <a:tabLst/>
              <a:defRPr/>
            </a:pPr>
            <a:endParaRPr kumimoji="0" lang="en-GB" sz="1100" b="0" i="0" u="none" strike="noStrike" kern="1200" cap="none" spc="0" normalizeH="0" baseline="0" noProof="0">
              <a:ln>
                <a:noFill/>
              </a:ln>
              <a:solidFill>
                <a:prstClr val="white"/>
              </a:solidFill>
              <a:effectLst/>
              <a:uLnTx/>
              <a:uFillTx/>
              <a:latin typeface="Verdana"/>
              <a:ea typeface="+mn-ea"/>
              <a:cs typeface="+mn-cs"/>
            </a:endParaRPr>
          </a:p>
        </p:txBody>
      </p:sp>
      <p:sp>
        <p:nvSpPr>
          <p:cNvPr id="14" name="Rounded Rectangle 13">
            <a:extLst>
              <a:ext uri="{FF2B5EF4-FFF2-40B4-BE49-F238E27FC236}">
                <a16:creationId xmlns:a16="http://schemas.microsoft.com/office/drawing/2014/main" id="{D38CEBB5-5FEE-734A-BE1F-8EFF8087FBE6}"/>
              </a:ext>
            </a:extLst>
          </p:cNvPr>
          <p:cNvSpPr/>
          <p:nvPr/>
        </p:nvSpPr>
        <p:spPr>
          <a:xfrm>
            <a:off x="3310475" y="1332050"/>
            <a:ext cx="2190715" cy="2604116"/>
          </a:xfrm>
          <a:prstGeom prst="roundRect">
            <a:avLst>
              <a:gd name="adj" fmla="val 3651"/>
            </a:avLst>
          </a:prstGeom>
          <a:solidFill>
            <a:schemeClr val="accent1">
              <a:lumMod val="50000"/>
              <a:lumOff val="50000"/>
            </a:schemeClr>
          </a:solidFill>
          <a:ln w="55000" cap="flat" cmpd="thickThin" algn="ctr">
            <a:noFill/>
            <a:prstDash val="solid"/>
          </a:ln>
          <a:effectLst/>
        </p:spPr>
        <p:txBody>
          <a:bodyPr rIns="40500" rtlCol="0" anchor="t"/>
          <a:lstStyle/>
          <a:p>
            <a:pPr marL="0" marR="0" lvl="0" indent="0" algn="l" defTabSz="457200" rtl="0" eaLnBrk="1" fontAlgn="auto" latinLnBrk="0" hangingPunct="1">
              <a:lnSpc>
                <a:spcPct val="100000"/>
              </a:lnSpc>
              <a:spcBef>
                <a:spcPct val="20000"/>
              </a:spcBef>
              <a:spcAft>
                <a:spcPts val="0"/>
              </a:spcAft>
              <a:buClr>
                <a:srgbClr val="62D488"/>
              </a:buClr>
              <a:buSzPct val="130000"/>
              <a:buFontTx/>
              <a:buNone/>
              <a:tabLst/>
              <a:defRPr/>
            </a:pPr>
            <a:endParaRPr kumimoji="0" lang="en-GB" sz="1200" b="0" i="0" u="none" strike="noStrike" kern="1200" cap="none" spc="0" normalizeH="0" baseline="0" noProof="0" dirty="0">
              <a:ln>
                <a:noFill/>
              </a:ln>
              <a:solidFill>
                <a:prstClr val="black"/>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System Font"/>
              <a:buChar char="●"/>
              <a:tabLst/>
              <a:defRPr/>
            </a:pPr>
            <a:r>
              <a:rPr kumimoji="0" lang="en-GB" sz="1200" b="0" i="0" u="none" strike="noStrike" kern="1200" cap="none" spc="0" normalizeH="0" baseline="0" noProof="0" dirty="0">
                <a:ln>
                  <a:noFill/>
                </a:ln>
                <a:solidFill>
                  <a:prstClr val="black"/>
                </a:solidFill>
                <a:effectLst/>
                <a:uLnTx/>
                <a:uFillTx/>
                <a:latin typeface="Verdana"/>
                <a:ea typeface="+mn-ea"/>
                <a:cs typeface="+mn-cs"/>
              </a:rPr>
              <a:t>Interference with specialized conducting tissues produces a shortening of the </a:t>
            </a:r>
            <a:br>
              <a:rPr kumimoji="0" lang="en-GB" sz="1200" b="0" i="0" u="none" strike="noStrike" kern="1200" cap="none" spc="0" normalizeH="0" baseline="0" noProof="0" dirty="0">
                <a:ln>
                  <a:noFill/>
                </a:ln>
                <a:solidFill>
                  <a:prstClr val="black"/>
                </a:solidFill>
                <a:effectLst/>
                <a:uLnTx/>
                <a:uFillTx/>
                <a:latin typeface="Verdana"/>
                <a:ea typeface="+mn-ea"/>
                <a:cs typeface="+mn-cs"/>
              </a:rPr>
            </a:br>
            <a:r>
              <a:rPr kumimoji="0" lang="en-GB" sz="1200" b="0" i="0" u="none" strike="noStrike" kern="1200" cap="none" spc="0" normalizeH="0" baseline="0" noProof="0" dirty="0">
                <a:ln>
                  <a:noFill/>
                </a:ln>
                <a:solidFill>
                  <a:prstClr val="black"/>
                </a:solidFill>
                <a:effectLst/>
                <a:uLnTx/>
                <a:uFillTx/>
                <a:latin typeface="Verdana"/>
                <a:ea typeface="+mn-ea"/>
                <a:cs typeface="+mn-cs"/>
              </a:rPr>
              <a:t>atrio-ventricular (PR) interval* on the ECG</a:t>
            </a: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System Font"/>
              <a:buChar char="●"/>
              <a:tabLst/>
              <a:defRPr/>
            </a:pPr>
            <a:endParaRPr kumimoji="0" lang="en-GB" sz="1200" b="0" i="0" u="none" strike="noStrike" kern="1200" cap="none" spc="0" normalizeH="0" baseline="0" noProof="0" dirty="0">
              <a:ln>
                <a:noFill/>
              </a:ln>
              <a:solidFill>
                <a:prstClr val="black"/>
              </a:solidFill>
              <a:effectLst/>
              <a:uLnTx/>
              <a:uFillTx/>
              <a:latin typeface="Verdana"/>
              <a:ea typeface="+mn-ea"/>
              <a:cs typeface="+mn-cs"/>
            </a:endParaRPr>
          </a:p>
        </p:txBody>
      </p:sp>
      <p:sp>
        <p:nvSpPr>
          <p:cNvPr id="2" name="Title 1">
            <a:extLst>
              <a:ext uri="{FF2B5EF4-FFF2-40B4-BE49-F238E27FC236}">
                <a16:creationId xmlns:a16="http://schemas.microsoft.com/office/drawing/2014/main" id="{CE089C33-6A20-054F-8B28-B71CC1D100FA}"/>
              </a:ext>
            </a:extLst>
          </p:cNvPr>
          <p:cNvSpPr>
            <a:spLocks noGrp="1"/>
          </p:cNvSpPr>
          <p:nvPr>
            <p:ph type="title"/>
          </p:nvPr>
        </p:nvSpPr>
        <p:spPr>
          <a:xfrm>
            <a:off x="329400" y="337010"/>
            <a:ext cx="8485200" cy="561185"/>
          </a:xfrm>
        </p:spPr>
        <p:txBody>
          <a:bodyPr anchor="ctr"/>
          <a:lstStyle/>
          <a:p>
            <a:r>
              <a:rPr lang="en-US" dirty="0">
                <a:latin typeface="+mn-lt"/>
              </a:rPr>
              <a:t>Cardiac Manifestations -IOPD</a:t>
            </a:r>
            <a:endParaRPr lang="en-US" dirty="0">
              <a:solidFill>
                <a:srgbClr val="FF0000"/>
              </a:solidFill>
              <a:latin typeface="+mn-lt"/>
            </a:endParaRPr>
          </a:p>
        </p:txBody>
      </p:sp>
      <p:sp>
        <p:nvSpPr>
          <p:cNvPr id="22" name="Content Placeholder 2">
            <a:extLst>
              <a:ext uri="{FF2B5EF4-FFF2-40B4-BE49-F238E27FC236}">
                <a16:creationId xmlns:a16="http://schemas.microsoft.com/office/drawing/2014/main" id="{2FB98583-7BC4-F04F-90BE-E44E473CBF98}"/>
              </a:ext>
            </a:extLst>
          </p:cNvPr>
          <p:cNvSpPr>
            <a:spLocks noGrp="1"/>
          </p:cNvSpPr>
          <p:nvPr>
            <p:ph idx="1"/>
          </p:nvPr>
        </p:nvSpPr>
        <p:spPr>
          <a:xfrm>
            <a:off x="589976" y="910819"/>
            <a:ext cx="7886700" cy="3263504"/>
          </a:xfrm>
        </p:spPr>
        <p:txBody>
          <a:bodyPr vert="horz" lIns="68580" tIns="34290" rIns="68580" bIns="34290" rtlCol="0" anchor="t">
            <a:normAutofit/>
          </a:bodyPr>
          <a:lstStyle/>
          <a:p>
            <a:pPr marL="1163479" lvl="3" indent="-134779"/>
            <a:r>
              <a:rPr lang="en-GB" dirty="0"/>
              <a:t>The effects of glycogen accumulation are very pronounced in the heart</a:t>
            </a:r>
            <a:endParaRPr lang="en-US" dirty="0">
              <a:cs typeface="Calibri"/>
            </a:endParaRPr>
          </a:p>
        </p:txBody>
      </p:sp>
      <p:pic>
        <p:nvPicPr>
          <p:cNvPr id="6" name="Picture 5">
            <a:extLst>
              <a:ext uri="{FF2B5EF4-FFF2-40B4-BE49-F238E27FC236}">
                <a16:creationId xmlns:a16="http://schemas.microsoft.com/office/drawing/2014/main" id="{73FC43AC-F2EB-C14F-89E0-D9F63CA48528}"/>
              </a:ext>
            </a:extLst>
          </p:cNvPr>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b="12156"/>
          <a:stretch/>
        </p:blipFill>
        <p:spPr>
          <a:xfrm>
            <a:off x="7846581" y="357320"/>
            <a:ext cx="630095" cy="553499"/>
          </a:xfrm>
          <a:prstGeom prst="rect">
            <a:avLst/>
          </a:prstGeom>
          <a:solidFill>
            <a:schemeClr val="bg1"/>
          </a:solidFill>
        </p:spPr>
      </p:pic>
      <p:sp>
        <p:nvSpPr>
          <p:cNvPr id="13" name="Rounded Rectangle 12">
            <a:extLst>
              <a:ext uri="{FF2B5EF4-FFF2-40B4-BE49-F238E27FC236}">
                <a16:creationId xmlns:a16="http://schemas.microsoft.com/office/drawing/2014/main" id="{95805919-4788-6B4D-ACDF-BF39701B9510}"/>
              </a:ext>
            </a:extLst>
          </p:cNvPr>
          <p:cNvSpPr/>
          <p:nvPr/>
        </p:nvSpPr>
        <p:spPr>
          <a:xfrm>
            <a:off x="1024440" y="1332051"/>
            <a:ext cx="2292203" cy="2641343"/>
          </a:xfrm>
          <a:prstGeom prst="roundRect">
            <a:avLst>
              <a:gd name="adj" fmla="val 3651"/>
            </a:avLst>
          </a:prstGeom>
          <a:solidFill>
            <a:schemeClr val="accent1">
              <a:lumMod val="10000"/>
              <a:lumOff val="90000"/>
            </a:schemeClr>
          </a:solidFill>
          <a:ln w="55000" cap="flat" cmpd="thickThin" algn="ctr">
            <a:noFill/>
            <a:prstDash val="solid"/>
          </a:ln>
          <a:effectLst/>
        </p:spPr>
        <p:txBody>
          <a:bodyPr rIns="40500" rtlCol="0" anchor="t"/>
          <a:lstStyle/>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Verdana" pitchFamily="34" charset="0"/>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System Font"/>
              <a:buChar char="●"/>
              <a:tabLst/>
              <a:defRPr/>
            </a:pPr>
            <a:r>
              <a:rPr kumimoji="0" lang="en-GB" sz="1200" b="0" i="0" u="none" strike="noStrike" kern="1200" cap="none" spc="0" normalizeH="0" baseline="0" noProof="0" dirty="0">
                <a:ln>
                  <a:noFill/>
                </a:ln>
                <a:solidFill>
                  <a:prstClr val="black"/>
                </a:solidFill>
                <a:effectLst/>
                <a:uLnTx/>
                <a:uFillTx/>
                <a:latin typeface="Verdana"/>
                <a:ea typeface="+mn-ea"/>
                <a:cs typeface="+mn-cs"/>
              </a:rPr>
              <a:t>The cardiac response to glycogen accumulation can result in:</a:t>
            </a:r>
          </a:p>
          <a:p>
            <a:pPr marL="405000" marR="0" lvl="0" indent="-135000" algn="l" defTabSz="457200" rtl="0" eaLnBrk="1" fontAlgn="auto" latinLnBrk="0" hangingPunct="1">
              <a:lnSpc>
                <a:spcPct val="100000"/>
              </a:lnSpc>
              <a:spcBef>
                <a:spcPct val="20000"/>
              </a:spcBef>
              <a:spcAft>
                <a:spcPts val="0"/>
              </a:spcAft>
              <a:buClr>
                <a:srgbClr val="62D488"/>
              </a:buClr>
              <a:buSzPct val="130000"/>
              <a:buFont typeface="Courier New" panose="02070309020205020404" pitchFamily="49" charset="0"/>
              <a:buChar char="o"/>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Hypertrophic cardiomyopathy, or </a:t>
            </a:r>
          </a:p>
          <a:p>
            <a:pPr marL="405000" marR="0" lvl="0" indent="-135000" algn="l" defTabSz="457200" rtl="0" eaLnBrk="1" fontAlgn="auto" latinLnBrk="0" hangingPunct="1">
              <a:lnSpc>
                <a:spcPct val="100000"/>
              </a:lnSpc>
              <a:spcBef>
                <a:spcPct val="20000"/>
              </a:spcBef>
              <a:spcAft>
                <a:spcPts val="0"/>
              </a:spcAft>
              <a:buClr>
                <a:srgbClr val="62D488"/>
              </a:buClr>
              <a:buSzPct val="130000"/>
              <a:buFont typeface="Courier New" panose="02070309020205020404" pitchFamily="49" charset="0"/>
              <a:buChar char="o"/>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Hypertrophic and dilated cardiomyopathy</a:t>
            </a: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Verdana" pitchFamily="34" charset="0"/>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p:txBody>
      </p:sp>
      <p:sp>
        <p:nvSpPr>
          <p:cNvPr id="26" name="Triangle 25">
            <a:extLst>
              <a:ext uri="{FF2B5EF4-FFF2-40B4-BE49-F238E27FC236}">
                <a16:creationId xmlns:a16="http://schemas.microsoft.com/office/drawing/2014/main" id="{0E7321F8-76E4-1040-B8E7-7BB8F86DCBA2}"/>
              </a:ext>
            </a:extLst>
          </p:cNvPr>
          <p:cNvSpPr/>
          <p:nvPr/>
        </p:nvSpPr>
        <p:spPr>
          <a:xfrm rot="5400000">
            <a:off x="5351809" y="2410080"/>
            <a:ext cx="574391" cy="234950"/>
          </a:xfrm>
          <a:prstGeom prst="triangle">
            <a:avLst>
              <a:gd name="adj" fmla="val 47988"/>
            </a:avLst>
          </a:prstGeom>
          <a:solidFill>
            <a:schemeClr val="bg2">
              <a:lumMod val="50000"/>
            </a:schemeClr>
          </a:solidFill>
          <a:ln>
            <a:solidFill>
              <a:schemeClr val="bg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sp>
        <p:nvSpPr>
          <p:cNvPr id="27" name="Rounded Rectangle 26">
            <a:extLst>
              <a:ext uri="{FF2B5EF4-FFF2-40B4-BE49-F238E27FC236}">
                <a16:creationId xmlns:a16="http://schemas.microsoft.com/office/drawing/2014/main" id="{7B42312F-13AC-A04E-9FC8-FE8683B412F8}"/>
              </a:ext>
            </a:extLst>
          </p:cNvPr>
          <p:cNvSpPr/>
          <p:nvPr/>
        </p:nvSpPr>
        <p:spPr>
          <a:xfrm>
            <a:off x="1028701" y="1318676"/>
            <a:ext cx="4488569" cy="2604116"/>
          </a:xfrm>
          <a:prstGeom prst="roundRect">
            <a:avLst>
              <a:gd name="adj" fmla="val 3651"/>
            </a:avLst>
          </a:prstGeom>
          <a:noFill/>
          <a:ln w="55000" cap="flat" cmpd="thickThin" algn="ctr">
            <a:solidFill>
              <a:schemeClr val="bg2">
                <a:lumMod val="50000"/>
              </a:schemeClr>
            </a:solidFill>
            <a:prstDash val="solid"/>
          </a:ln>
          <a:effectLst/>
        </p:spPr>
        <p:txBody>
          <a:bodyPr rIns="40500" rtlCol="0" anchor="t"/>
          <a:lstStyle/>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Verdana" pitchFamily="34" charset="0"/>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30000"/>
              <a:buFont typeface="Verdana" pitchFamily="34" charset="0"/>
              <a:buChar char="●"/>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p:txBody>
      </p:sp>
      <p:sp>
        <p:nvSpPr>
          <p:cNvPr id="3" name="TextBox 2">
            <a:extLst>
              <a:ext uri="{FF2B5EF4-FFF2-40B4-BE49-F238E27FC236}">
                <a16:creationId xmlns:a16="http://schemas.microsoft.com/office/drawing/2014/main" id="{96C80980-E0D4-48EF-9DE9-C837F4A3288D}"/>
              </a:ext>
            </a:extLst>
          </p:cNvPr>
          <p:cNvSpPr txBox="1"/>
          <p:nvPr/>
        </p:nvSpPr>
        <p:spPr>
          <a:xfrm>
            <a:off x="1024440" y="4129556"/>
            <a:ext cx="6421389" cy="5309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Kishnani PS, et al. Genet Med 2006;8(5):267–288.</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ECG, electrocardiogram.</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0" noProof="0">
                <a:ln>
                  <a:noFill/>
                </a:ln>
                <a:solidFill>
                  <a:prstClr val="black">
                    <a:lumMod val="50000"/>
                    <a:lumOff val="50000"/>
                  </a:prstClr>
                </a:solidFill>
                <a:effectLst/>
                <a:uLnTx/>
                <a:uFillTx/>
                <a:latin typeface="Verdana"/>
                <a:ea typeface="Verdana"/>
                <a:cs typeface="+mn-lt"/>
              </a:rPr>
              <a:t>*In ECG, the PR interval is the duration between the beginning of the P wave (the onset of atrial depolarization) until the beginning of the QRS complex (the onset of ventricular depolarization).</a:t>
            </a:r>
            <a:endParaRPr kumimoji="0" lang="en-US" sz="750" b="0" i="0" u="none" strike="noStrike" kern="1200" cap="none" spc="0" normalizeH="0" baseline="0" noProof="0">
              <a:ln>
                <a:noFill/>
              </a:ln>
              <a:solidFill>
                <a:prstClr val="black">
                  <a:lumMod val="50000"/>
                  <a:lumOff val="50000"/>
                </a:prstClr>
              </a:solidFill>
              <a:effectLst/>
              <a:uLnTx/>
              <a:uFillTx/>
              <a:latin typeface="Verdana"/>
              <a:ea typeface="+mn-ea"/>
              <a:cs typeface="Calibri" panose="020F0502020204030204"/>
            </a:endParaRPr>
          </a:p>
        </p:txBody>
      </p:sp>
      <p:pic>
        <p:nvPicPr>
          <p:cNvPr id="19" name="Picture 18" descr="A picture containing drawing, person&#10;&#10;Description automatically generated">
            <a:extLst>
              <a:ext uri="{FF2B5EF4-FFF2-40B4-BE49-F238E27FC236}">
                <a16:creationId xmlns:a16="http://schemas.microsoft.com/office/drawing/2014/main" id="{286ABEEF-6F51-49B0-BC5D-F5E7EEE6416D}"/>
              </a:ext>
            </a:extLst>
          </p:cNvPr>
          <p:cNvPicPr>
            <a:picLocks noChangeAspect="1"/>
          </p:cNvPicPr>
          <p:nvPr/>
        </p:nvPicPr>
        <p:blipFill>
          <a:blip r:embed="rId4" cstate="screen">
            <a:duotone>
              <a:prstClr val="black"/>
              <a:schemeClr val="accent1">
                <a:lumMod val="75000"/>
                <a:tint val="45000"/>
                <a:satMod val="400000"/>
              </a:schemeClr>
            </a:duotone>
            <a:extLst>
              <a:ext uri="{BEBA8EAE-BF5A-486C-A8C5-ECC9F3942E4B}">
                <a14:imgProps xmlns:a14="http://schemas.microsoft.com/office/drawing/2010/main">
                  <a14:imgLayer r:embed="rId5">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4" name="Slide Number Placeholder 43">
            <a:extLst>
              <a:ext uri="{FF2B5EF4-FFF2-40B4-BE49-F238E27FC236}">
                <a16:creationId xmlns:a16="http://schemas.microsoft.com/office/drawing/2014/main" id="{9231D636-9570-EF27-B5DB-C5027B6EDD76}"/>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8</a:t>
            </a:fld>
            <a:endParaRPr lang="en-US" sz="700" dirty="0"/>
          </a:p>
        </p:txBody>
      </p:sp>
      <p:sp>
        <p:nvSpPr>
          <p:cNvPr id="5" name="TextBox 4">
            <a:extLst>
              <a:ext uri="{FF2B5EF4-FFF2-40B4-BE49-F238E27FC236}">
                <a16:creationId xmlns:a16="http://schemas.microsoft.com/office/drawing/2014/main" id="{C4AFD813-65A5-5490-404F-D17B3BE669F6}"/>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A9AEE02C-D440-57C9-1020-62C7656E562E}"/>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1797597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6393816-5A4F-F841-8634-2D6050CA208C}"/>
              </a:ext>
            </a:extLst>
          </p:cNvPr>
          <p:cNvPicPr>
            <a:picLocks noChangeAspect="1"/>
          </p:cNvPicPr>
          <p:nvPr/>
        </p:nvPicPr>
        <p:blipFill rotWithShape="1">
          <a:blip r:embed="rId3">
            <a:clrChange>
              <a:clrFrom>
                <a:srgbClr val="FFFFFF"/>
              </a:clrFrom>
              <a:clrTo>
                <a:srgbClr val="FFFFFF">
                  <a:alpha val="0"/>
                </a:srgbClr>
              </a:clrTo>
            </a:clrChange>
            <a:duotone>
              <a:schemeClr val="bg2">
                <a:shade val="45000"/>
                <a:satMod val="135000"/>
              </a:schemeClr>
              <a:prstClr val="white"/>
            </a:duotone>
          </a:blip>
          <a:srcRect r="10796"/>
          <a:stretch/>
        </p:blipFill>
        <p:spPr>
          <a:xfrm>
            <a:off x="7837809" y="260675"/>
            <a:ext cx="564181" cy="553892"/>
          </a:xfrm>
          <a:prstGeom prst="rect">
            <a:avLst/>
          </a:prstGeom>
          <a:solidFill>
            <a:schemeClr val="bg1"/>
          </a:solidFill>
        </p:spPr>
      </p:pic>
      <p:sp>
        <p:nvSpPr>
          <p:cNvPr id="2" name="Title 1">
            <a:extLst>
              <a:ext uri="{FF2B5EF4-FFF2-40B4-BE49-F238E27FC236}">
                <a16:creationId xmlns:a16="http://schemas.microsoft.com/office/drawing/2014/main" id="{6A81512F-5280-774F-A63F-6B73AAEBD31C}"/>
              </a:ext>
            </a:extLst>
          </p:cNvPr>
          <p:cNvSpPr>
            <a:spLocks noGrp="1"/>
          </p:cNvSpPr>
          <p:nvPr>
            <p:ph type="title"/>
          </p:nvPr>
        </p:nvSpPr>
        <p:spPr>
          <a:xfrm>
            <a:off x="329400" y="236995"/>
            <a:ext cx="8485200" cy="561185"/>
          </a:xfrm>
        </p:spPr>
        <p:txBody>
          <a:bodyPr anchor="ctr"/>
          <a:lstStyle/>
          <a:p>
            <a:r>
              <a:rPr lang="en-US" dirty="0">
                <a:latin typeface="+mn-lt"/>
              </a:rPr>
              <a:t>Pulmonary Manifestations -IOPD </a:t>
            </a:r>
            <a:endParaRPr lang="en-US" dirty="0">
              <a:solidFill>
                <a:srgbClr val="FF0000"/>
              </a:solidFill>
              <a:latin typeface="+mn-lt"/>
            </a:endParaRPr>
          </a:p>
        </p:txBody>
      </p:sp>
      <p:sp>
        <p:nvSpPr>
          <p:cNvPr id="9" name="Rounded Rectangle 8">
            <a:extLst>
              <a:ext uri="{FF2B5EF4-FFF2-40B4-BE49-F238E27FC236}">
                <a16:creationId xmlns:a16="http://schemas.microsoft.com/office/drawing/2014/main" id="{A9AB9586-373C-CB41-8241-5B16F831E0A6}"/>
              </a:ext>
            </a:extLst>
          </p:cNvPr>
          <p:cNvSpPr/>
          <p:nvPr/>
        </p:nvSpPr>
        <p:spPr>
          <a:xfrm>
            <a:off x="329400" y="973891"/>
            <a:ext cx="2687490" cy="2788905"/>
          </a:xfrm>
          <a:prstGeom prst="roundRect">
            <a:avLst>
              <a:gd name="adj" fmla="val 3651"/>
            </a:avLst>
          </a:prstGeom>
          <a:noFill/>
          <a:ln w="55000" cap="flat" cmpd="thickThin" algn="ctr">
            <a:solidFill>
              <a:schemeClr val="accent1">
                <a:lumMod val="50000"/>
              </a:schemeClr>
            </a:solidFill>
            <a:prstDash val="solid"/>
          </a:ln>
          <a:effectLst/>
        </p:spPr>
        <p:txBody>
          <a:bodyPr rIns="40500" rtlCol="0" anchor="ctr"/>
          <a:lstStyle/>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Verdana" pitchFamily="34" charset="0"/>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214313" marR="0" lvl="0" indent="-214313" algn="l" defTabSz="457200" rtl="0" eaLnBrk="1" fontAlgn="auto" latinLnBrk="0" hangingPunct="1">
              <a:lnSpc>
                <a:spcPct val="100000"/>
              </a:lnSpc>
              <a:spcBef>
                <a:spcPct val="20000"/>
              </a:spcBef>
              <a:spcAft>
                <a:spcPts val="0"/>
              </a:spcAft>
              <a:buClr>
                <a:srgbClr val="23004C"/>
              </a:buClr>
              <a:buSzPct val="100000"/>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a:ea typeface="+mn-ea"/>
                <a:cs typeface="+mn-cs"/>
              </a:rPr>
              <a:t>Disease progression in patients with the IOPD is rapid and results in weakening of respiratory muscles, leading to:</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Low lung volumes</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An impaired cough</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Respiratory insufficiency</a:t>
            </a:r>
          </a:p>
          <a:p>
            <a:pPr marL="48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050" b="0" i="0" u="none" strike="noStrike" kern="1200" cap="none" spc="0" normalizeH="0" baseline="0" noProof="0" dirty="0">
                <a:ln>
                  <a:noFill/>
                </a:ln>
                <a:solidFill>
                  <a:prstClr val="black"/>
                </a:solidFill>
                <a:effectLst/>
                <a:uLnTx/>
                <a:uFillTx/>
                <a:latin typeface="Verdana"/>
                <a:ea typeface="+mn-ea"/>
                <a:cs typeface="+mn-cs"/>
              </a:rPr>
              <a:t>Sleep-disordered breathing</a:t>
            </a:r>
            <a:endParaRPr kumimoji="0" lang="en-GB" sz="1200" b="0" i="0" u="none" strike="noStrike" kern="1200" cap="none" spc="0" normalizeH="0" baseline="0" noProof="0" dirty="0">
              <a:ln>
                <a:noFill/>
              </a:ln>
              <a:solidFill>
                <a:prstClr val="black"/>
              </a:solidFill>
              <a:effectLst/>
              <a:uLnTx/>
              <a:uFillTx/>
              <a:latin typeface="Verdana"/>
              <a:ea typeface="+mn-ea"/>
              <a:cs typeface="+mn-cs"/>
            </a:endParaRPr>
          </a:p>
          <a:p>
            <a:pPr marL="214313" marR="0" lvl="0" indent="-214313" algn="l" defTabSz="457200" rtl="0" eaLnBrk="1" fontAlgn="auto" latinLnBrk="0" hangingPunct="1">
              <a:lnSpc>
                <a:spcPct val="100000"/>
              </a:lnSpc>
              <a:spcBef>
                <a:spcPct val="20000"/>
              </a:spcBef>
              <a:spcAft>
                <a:spcPts val="0"/>
              </a:spcAft>
              <a:buClr>
                <a:srgbClr val="4472C4"/>
              </a:buClr>
              <a:buSzPct val="100000"/>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a:ea typeface="+mn-ea"/>
                <a:cs typeface="+mn-cs"/>
              </a:rPr>
              <a:t>Correlation has been observed between measures of pulmonary function and proximal muscle weakness</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Verdana" pitchFamily="34" charset="0"/>
              <a:buChar char="●"/>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p:txBody>
      </p:sp>
      <p:sp>
        <p:nvSpPr>
          <p:cNvPr id="10" name="Rounded Rectangle 9">
            <a:extLst>
              <a:ext uri="{FF2B5EF4-FFF2-40B4-BE49-F238E27FC236}">
                <a16:creationId xmlns:a16="http://schemas.microsoft.com/office/drawing/2014/main" id="{9842B02F-DED0-A840-BC5E-1F8D8E98AB4B}"/>
              </a:ext>
            </a:extLst>
          </p:cNvPr>
          <p:cNvSpPr/>
          <p:nvPr/>
        </p:nvSpPr>
        <p:spPr>
          <a:xfrm>
            <a:off x="3108678" y="940738"/>
            <a:ext cx="5235222" cy="1587843"/>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134779" marR="0" lvl="0" indent="-134779"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1" i="0" u="none" strike="noStrike" kern="1200" cap="none" spc="0" normalizeH="0" baseline="0" noProof="0" dirty="0">
              <a:ln>
                <a:noFill/>
              </a:ln>
              <a:solidFill>
                <a:prstClr val="white"/>
              </a:solidFill>
              <a:effectLst/>
              <a:uLnTx/>
              <a:uFillTx/>
              <a:latin typeface="Verdana"/>
              <a:ea typeface="+mn-ea"/>
              <a:cs typeface="+mn-cs"/>
            </a:endParaRPr>
          </a:p>
          <a:p>
            <a:pPr marL="134779" marR="0" lvl="0" indent="-134779"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125" b="1" i="0" u="none" strike="noStrike" kern="1200" cap="none" spc="0" normalizeH="0" baseline="0" noProof="0" dirty="0">
                <a:ln>
                  <a:noFill/>
                </a:ln>
                <a:solidFill>
                  <a:prstClr val="white"/>
                </a:solidFill>
                <a:effectLst/>
                <a:uLnTx/>
                <a:uFillTx/>
                <a:latin typeface="Verdana"/>
                <a:ea typeface="+mn-ea"/>
                <a:cs typeface="+mn-cs"/>
              </a:rPr>
              <a:t>Impaired cough </a:t>
            </a:r>
            <a:r>
              <a:rPr kumimoji="0" lang="en-GB" sz="1125" b="0" i="0" u="none" strike="noStrike" kern="1200" cap="none" spc="0" normalizeH="0" baseline="0" noProof="0" dirty="0">
                <a:ln>
                  <a:noFill/>
                </a:ln>
                <a:solidFill>
                  <a:prstClr val="white"/>
                </a:solidFill>
                <a:effectLst/>
                <a:uLnTx/>
                <a:uFillTx/>
                <a:latin typeface="Verdana"/>
                <a:ea typeface="+mn-ea"/>
                <a:cs typeface="+mn-cs"/>
              </a:rPr>
              <a:t>results in retained secretions and an inability to clear both the normal volume of pulmonary secretions as well as those associated with acute infections, thereby predisposing the patient to developing </a:t>
            </a:r>
            <a:br>
              <a:rPr kumimoji="0" lang="en-GB" sz="1125" b="0" i="0" u="none" strike="noStrike" kern="1200" cap="none" spc="0" normalizeH="0" baseline="0" noProof="0" dirty="0">
                <a:ln>
                  <a:noFill/>
                </a:ln>
                <a:solidFill>
                  <a:prstClr val="white"/>
                </a:solidFill>
                <a:effectLst/>
                <a:uLnTx/>
                <a:uFillTx/>
                <a:latin typeface="Verdana"/>
                <a:ea typeface="+mn-ea"/>
                <a:cs typeface="+mn-cs"/>
              </a:rPr>
            </a:br>
            <a:r>
              <a:rPr kumimoji="0" lang="en-GB" sz="1125" b="0" i="0" u="none" strike="noStrike" kern="1200" cap="none" spc="0" normalizeH="0" baseline="0" noProof="0" dirty="0">
                <a:ln>
                  <a:noFill/>
                </a:ln>
                <a:solidFill>
                  <a:prstClr val="white"/>
                </a:solidFill>
                <a:effectLst/>
                <a:uLnTx/>
                <a:uFillTx/>
                <a:latin typeface="Verdana"/>
                <a:ea typeface="+mn-ea"/>
                <a:cs typeface="+mn-cs"/>
              </a:rPr>
              <a:t>atelectasis and pneumonia</a:t>
            </a:r>
            <a:endParaRPr kumimoji="0" lang="en-US" sz="1350" b="0" i="0" u="none" strike="noStrike" kern="1200" cap="none" spc="0" normalizeH="0" baseline="0" noProof="0" dirty="0">
              <a:ln>
                <a:noFill/>
              </a:ln>
              <a:solidFill>
                <a:prstClr val="white"/>
              </a:solidFill>
              <a:effectLst/>
              <a:uLnTx/>
              <a:uFillTx/>
              <a:latin typeface="Verdana"/>
              <a:ea typeface="+mn-ea"/>
              <a:cs typeface="+mn-cs"/>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r>
              <a:rPr kumimoji="0" lang="en-GB" sz="1050" b="0" i="0" u="none" strike="noStrike" kern="1200" cap="none" spc="0" normalizeH="0" baseline="0" noProof="0" dirty="0">
                <a:ln>
                  <a:noFill/>
                </a:ln>
                <a:solidFill>
                  <a:prstClr val="white"/>
                </a:solidFill>
                <a:effectLst/>
                <a:uLnTx/>
                <a:uFillTx/>
                <a:latin typeface="Verdana"/>
                <a:ea typeface="+mn-ea"/>
                <a:cs typeface="+mn-cs"/>
              </a:rPr>
              <a:t>Patients with IOPD are especially vulnerable to left lower lobe atelectasis secondary to the enlarged heart compressing the left main stem bronchus</a:t>
            </a:r>
            <a:endParaRPr kumimoji="0" lang="en-GB" sz="1050" b="0" i="0" u="none" strike="noStrike" kern="1200" cap="none" spc="0" normalizeH="0" baseline="0" noProof="0" dirty="0">
              <a:ln>
                <a:noFill/>
              </a:ln>
              <a:solidFill>
                <a:prstClr val="white"/>
              </a:solidFill>
              <a:effectLst/>
              <a:uLnTx/>
              <a:uFillTx/>
              <a:latin typeface="Verdana"/>
              <a:ea typeface="+mn-ea"/>
              <a:cs typeface="Calibri" panose="020F0502020204030204"/>
            </a:endParaRPr>
          </a:p>
          <a:p>
            <a:pPr marL="404813" marR="0" lvl="0" indent="-134779" algn="l" defTabSz="457200" rtl="0" eaLnBrk="1" fontAlgn="auto" latinLnBrk="0" hangingPunct="1">
              <a:lnSpc>
                <a:spcPct val="100000"/>
              </a:lnSpc>
              <a:spcBef>
                <a:spcPct val="20000"/>
              </a:spcBef>
              <a:spcAft>
                <a:spcPts val="0"/>
              </a:spcAft>
              <a:buClr>
                <a:srgbClr val="62D488"/>
              </a:buClr>
              <a:buSzPct val="100000"/>
              <a:buFont typeface="Courier New" panose="02070309020205020404" pitchFamily="49" charset="0"/>
              <a:buChar char="o"/>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Calibri" panose="020F0502020204030204"/>
            </a:endParaRPr>
          </a:p>
        </p:txBody>
      </p:sp>
      <p:sp>
        <p:nvSpPr>
          <p:cNvPr id="12" name="Rounded Rectangle 11">
            <a:extLst>
              <a:ext uri="{FF2B5EF4-FFF2-40B4-BE49-F238E27FC236}">
                <a16:creationId xmlns:a16="http://schemas.microsoft.com/office/drawing/2014/main" id="{BD51EAD2-3322-FB4E-8EA5-E954E43A2E55}"/>
              </a:ext>
            </a:extLst>
          </p:cNvPr>
          <p:cNvSpPr/>
          <p:nvPr/>
        </p:nvSpPr>
        <p:spPr>
          <a:xfrm>
            <a:off x="3108678" y="2549448"/>
            <a:ext cx="5235222" cy="785150"/>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125" b="1" i="0" u="none" strike="noStrike" kern="1200" cap="none" spc="0" normalizeH="0" baseline="0" noProof="0">
                <a:ln>
                  <a:noFill/>
                </a:ln>
                <a:solidFill>
                  <a:prstClr val="white"/>
                </a:solidFill>
                <a:effectLst/>
                <a:uLnTx/>
                <a:uFillTx/>
                <a:latin typeface="Verdana"/>
                <a:ea typeface="+mn-ea"/>
                <a:cs typeface="+mn-cs"/>
              </a:rPr>
              <a:t>Progressive respiratory insufficiency </a:t>
            </a:r>
            <a:br>
              <a:rPr kumimoji="0" lang="en-GB" sz="1125" b="1" i="0" u="none" strike="noStrike" kern="1200" cap="none" spc="0" normalizeH="0" baseline="0" noProof="0">
                <a:ln>
                  <a:noFill/>
                </a:ln>
                <a:solidFill>
                  <a:prstClr val="white"/>
                </a:solidFill>
                <a:effectLst/>
                <a:uLnTx/>
                <a:uFillTx/>
                <a:latin typeface="Verdana"/>
                <a:ea typeface="+mn-ea"/>
                <a:cs typeface="+mn-cs"/>
              </a:rPr>
            </a:br>
            <a:r>
              <a:rPr kumimoji="0" lang="en-GB" sz="1125" b="0" i="0" u="none" strike="noStrike" kern="1200" cap="none" spc="0" normalizeH="0" baseline="0" noProof="0">
                <a:ln>
                  <a:noFill/>
                </a:ln>
                <a:solidFill>
                  <a:prstClr val="white"/>
                </a:solidFill>
                <a:effectLst/>
                <a:uLnTx/>
                <a:uFillTx/>
                <a:latin typeface="Verdana"/>
                <a:ea typeface="+mn-ea"/>
                <a:cs typeface="+mn-cs"/>
              </a:rPr>
              <a:t>occurring due to chronic CO</a:t>
            </a:r>
            <a:r>
              <a:rPr kumimoji="0" lang="en-GB" sz="1125" b="0" i="0" u="none" strike="noStrike" kern="1200" cap="none" spc="0" normalizeH="0" baseline="-25000" noProof="0">
                <a:ln>
                  <a:noFill/>
                </a:ln>
                <a:solidFill>
                  <a:prstClr val="white"/>
                </a:solidFill>
                <a:effectLst/>
                <a:uLnTx/>
                <a:uFillTx/>
                <a:latin typeface="Verdana"/>
                <a:ea typeface="+mn-ea"/>
                <a:cs typeface="+mn-cs"/>
              </a:rPr>
              <a:t>2</a:t>
            </a:r>
            <a:r>
              <a:rPr kumimoji="0" lang="en-GB" sz="1125" b="0" i="0" u="none" strike="noStrike" kern="1200" cap="none" spc="0" normalizeH="0" baseline="0" noProof="0">
                <a:ln>
                  <a:noFill/>
                </a:ln>
                <a:solidFill>
                  <a:prstClr val="white"/>
                </a:solidFill>
                <a:effectLst/>
                <a:uLnTx/>
                <a:uFillTx/>
                <a:latin typeface="Verdana"/>
                <a:ea typeface="+mn-ea"/>
                <a:cs typeface="+mn-cs"/>
              </a:rPr>
              <a:t> retention and hypoxemia* as muscle weakness progresses</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0" i="0" u="none" strike="noStrike" kern="1200" cap="none" spc="0" normalizeH="0" baseline="0" noProof="0">
              <a:ln>
                <a:noFill/>
              </a:ln>
              <a:solidFill>
                <a:prstClr val="white"/>
              </a:solidFill>
              <a:effectLst/>
              <a:uLnTx/>
              <a:uFillTx/>
              <a:latin typeface="Verdana"/>
              <a:ea typeface="+mn-ea"/>
              <a:cs typeface="+mn-cs"/>
            </a:endParaRPr>
          </a:p>
        </p:txBody>
      </p:sp>
      <p:sp>
        <p:nvSpPr>
          <p:cNvPr id="13" name="Rounded Rectangle 12">
            <a:extLst>
              <a:ext uri="{FF2B5EF4-FFF2-40B4-BE49-F238E27FC236}">
                <a16:creationId xmlns:a16="http://schemas.microsoft.com/office/drawing/2014/main" id="{1AFF50C9-72F3-324C-92A4-3684DBB44679}"/>
              </a:ext>
            </a:extLst>
          </p:cNvPr>
          <p:cNvSpPr/>
          <p:nvPr/>
        </p:nvSpPr>
        <p:spPr>
          <a:xfrm>
            <a:off x="3106515" y="3355465"/>
            <a:ext cx="5284611" cy="951244"/>
          </a:xfrm>
          <a:prstGeom prst="roundRect">
            <a:avLst>
              <a:gd name="adj" fmla="val 3651"/>
            </a:avLst>
          </a:prstGeom>
          <a:solidFill>
            <a:schemeClr val="accent1">
              <a:lumMod val="75000"/>
              <a:lumOff val="25000"/>
            </a:schemeClr>
          </a:solidFill>
          <a:ln w="55000" cap="flat" cmpd="thickThin" algn="ctr">
            <a:noFill/>
            <a:prstDash val="solid"/>
          </a:ln>
          <a:effectLst/>
        </p:spPr>
        <p:txBody>
          <a:bodyPr rIns="40500" rtlCol="0" anchor="ctr"/>
          <a:lstStyle/>
          <a:p>
            <a:pPr marL="0" marR="0" lvl="0" indent="0" algn="l" defTabSz="457200" rtl="0" eaLnBrk="1" fontAlgn="auto" latinLnBrk="0" hangingPunct="1">
              <a:lnSpc>
                <a:spcPct val="100000"/>
              </a:lnSpc>
              <a:spcBef>
                <a:spcPct val="20000"/>
              </a:spcBef>
              <a:spcAft>
                <a:spcPts val="0"/>
              </a:spcAft>
              <a:buClr>
                <a:srgbClr val="62D488"/>
              </a:buClr>
              <a:buSzPct val="100000"/>
              <a:buFontTx/>
              <a:buNone/>
              <a:tabLst/>
              <a:defRPr/>
            </a:pPr>
            <a:endParaRPr kumimoji="0" lang="en-GB" sz="1200" b="0" i="0" u="none" strike="noStrike" kern="1200" cap="none" spc="0" normalizeH="0" baseline="0" noProof="0" dirty="0">
              <a:ln>
                <a:noFill/>
              </a:ln>
              <a:solidFill>
                <a:prstClr val="white"/>
              </a:solidFill>
              <a:effectLst/>
              <a:uLnTx/>
              <a:uFillTx/>
              <a:latin typeface="Verdana"/>
              <a:ea typeface="+mn-ea"/>
              <a:cs typeface="+mn-cs"/>
            </a:endParaRP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r>
              <a:rPr kumimoji="0" lang="en-GB" sz="1125" b="1" i="0" u="none" strike="noStrike" kern="1200" cap="none" spc="0" normalizeH="0" baseline="0" noProof="0" dirty="0">
                <a:ln>
                  <a:noFill/>
                </a:ln>
                <a:solidFill>
                  <a:prstClr val="white"/>
                </a:solidFill>
                <a:effectLst/>
                <a:uLnTx/>
                <a:uFillTx/>
                <a:latin typeface="Verdana"/>
                <a:ea typeface="+mn-ea"/>
                <a:cs typeface="+mn-cs"/>
              </a:rPr>
              <a:t>Sleep-disordered breathing </a:t>
            </a:r>
            <a:r>
              <a:rPr kumimoji="0" lang="en-GB" sz="1125" b="0" i="0" u="none" strike="noStrike" kern="1200" cap="none" spc="0" normalizeH="0" baseline="0" noProof="0" dirty="0">
                <a:ln>
                  <a:noFill/>
                </a:ln>
                <a:solidFill>
                  <a:prstClr val="white"/>
                </a:solidFill>
                <a:effectLst/>
                <a:uLnTx/>
                <a:uFillTx/>
                <a:latin typeface="Verdana"/>
                <a:ea typeface="+mn-ea"/>
                <a:cs typeface="+mn-cs"/>
              </a:rPr>
              <a:t>often presents in patients with respiratory muscle weakness because of the mechanical disadvantage of the supine position and the effect of sleep </a:t>
            </a:r>
            <a:br>
              <a:rPr kumimoji="0" lang="en-GB" sz="1125" b="0" i="0" u="none" strike="noStrike" kern="1200" cap="none" spc="0" normalizeH="0" baseline="0" noProof="0" dirty="0">
                <a:ln>
                  <a:noFill/>
                </a:ln>
                <a:solidFill>
                  <a:prstClr val="white"/>
                </a:solidFill>
                <a:effectLst/>
                <a:uLnTx/>
                <a:uFillTx/>
                <a:latin typeface="Verdana"/>
                <a:ea typeface="+mn-ea"/>
                <a:cs typeface="+mn-cs"/>
              </a:rPr>
            </a:br>
            <a:r>
              <a:rPr kumimoji="0" lang="en-GB" sz="1125" b="0" i="0" u="none" strike="noStrike" kern="1200" cap="none" spc="0" normalizeH="0" baseline="0" noProof="0" dirty="0">
                <a:ln>
                  <a:noFill/>
                </a:ln>
                <a:solidFill>
                  <a:prstClr val="white"/>
                </a:solidFill>
                <a:effectLst/>
                <a:uLnTx/>
                <a:uFillTx/>
                <a:latin typeface="Verdana"/>
                <a:ea typeface="+mn-ea"/>
                <a:cs typeface="+mn-cs"/>
              </a:rPr>
              <a:t>on respiratory control mechanisms</a:t>
            </a:r>
          </a:p>
          <a:p>
            <a:pPr marL="135000" marR="0" lvl="0" indent="-135000" algn="l" defTabSz="457200" rtl="0" eaLnBrk="1" fontAlgn="auto" latinLnBrk="0" hangingPunct="1">
              <a:lnSpc>
                <a:spcPct val="100000"/>
              </a:lnSpc>
              <a:spcBef>
                <a:spcPct val="20000"/>
              </a:spcBef>
              <a:spcAft>
                <a:spcPts val="0"/>
              </a:spcAft>
              <a:buClr>
                <a:srgbClr val="62D488"/>
              </a:buClr>
              <a:buSzPct val="100000"/>
              <a:buFont typeface="System Font"/>
              <a:buChar char="●"/>
              <a:tabLst/>
              <a:defRPr/>
            </a:pPr>
            <a:endParaRPr kumimoji="0" lang="en-GB" sz="1125" b="0" i="0" u="none" strike="noStrike" kern="1200" cap="none" spc="0" normalizeH="0" baseline="0" noProof="0" dirty="0">
              <a:ln>
                <a:noFill/>
              </a:ln>
              <a:solidFill>
                <a:prstClr val="white"/>
              </a:solidFill>
              <a:effectLst/>
              <a:uLnTx/>
              <a:uFillTx/>
              <a:latin typeface="Verdana"/>
              <a:ea typeface="+mn-ea"/>
              <a:cs typeface="+mn-cs"/>
            </a:endParaRPr>
          </a:p>
        </p:txBody>
      </p:sp>
      <p:sp>
        <p:nvSpPr>
          <p:cNvPr id="15" name="Oval 14">
            <a:extLst>
              <a:ext uri="{FF2B5EF4-FFF2-40B4-BE49-F238E27FC236}">
                <a16:creationId xmlns:a16="http://schemas.microsoft.com/office/drawing/2014/main" id="{75E3FB67-B774-D548-9FF1-333149F1F386}"/>
              </a:ext>
            </a:extLst>
          </p:cNvPr>
          <p:cNvSpPr>
            <a:spLocks noChangeAspect="1"/>
          </p:cNvSpPr>
          <p:nvPr/>
        </p:nvSpPr>
        <p:spPr>
          <a:xfrm>
            <a:off x="8119427" y="1485774"/>
            <a:ext cx="540000" cy="540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18" name="Picture 17">
            <a:extLst>
              <a:ext uri="{FF2B5EF4-FFF2-40B4-BE49-F238E27FC236}">
                <a16:creationId xmlns:a16="http://schemas.microsoft.com/office/drawing/2014/main" id="{27359694-D63E-5447-87CE-E5A1178127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16519" y="1573365"/>
            <a:ext cx="358019" cy="358019"/>
          </a:xfrm>
          <a:prstGeom prst="rect">
            <a:avLst/>
          </a:prstGeom>
          <a:solidFill>
            <a:schemeClr val="accent1">
              <a:lumMod val="50000"/>
            </a:schemeClr>
          </a:solidFill>
        </p:spPr>
      </p:pic>
      <p:sp>
        <p:nvSpPr>
          <p:cNvPr id="16" name="Oval 15">
            <a:extLst>
              <a:ext uri="{FF2B5EF4-FFF2-40B4-BE49-F238E27FC236}">
                <a16:creationId xmlns:a16="http://schemas.microsoft.com/office/drawing/2014/main" id="{ED91F7EE-6F06-0447-9A81-D223B5240AA8}"/>
              </a:ext>
            </a:extLst>
          </p:cNvPr>
          <p:cNvSpPr>
            <a:spLocks noChangeAspect="1"/>
          </p:cNvSpPr>
          <p:nvPr/>
        </p:nvSpPr>
        <p:spPr>
          <a:xfrm>
            <a:off x="8130281" y="2646227"/>
            <a:ext cx="540000" cy="540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sp>
        <p:nvSpPr>
          <p:cNvPr id="17" name="Oval 16">
            <a:extLst>
              <a:ext uri="{FF2B5EF4-FFF2-40B4-BE49-F238E27FC236}">
                <a16:creationId xmlns:a16="http://schemas.microsoft.com/office/drawing/2014/main" id="{5C5A44A9-2DF9-364F-9510-12E6B28F60D1}"/>
              </a:ext>
            </a:extLst>
          </p:cNvPr>
          <p:cNvSpPr>
            <a:spLocks noChangeAspect="1"/>
          </p:cNvSpPr>
          <p:nvPr/>
        </p:nvSpPr>
        <p:spPr>
          <a:xfrm>
            <a:off x="8119427" y="3610952"/>
            <a:ext cx="540000" cy="540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mn-ea"/>
              <a:cs typeface="+mn-cs"/>
            </a:endParaRPr>
          </a:p>
        </p:txBody>
      </p:sp>
      <p:pic>
        <p:nvPicPr>
          <p:cNvPr id="22" name="Picture 21">
            <a:extLst>
              <a:ext uri="{FF2B5EF4-FFF2-40B4-BE49-F238E27FC236}">
                <a16:creationId xmlns:a16="http://schemas.microsoft.com/office/drawing/2014/main" id="{CE18782C-034B-4B4E-9901-CBE15D6957B5}"/>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194458" y="3693280"/>
            <a:ext cx="375344" cy="375344"/>
          </a:xfrm>
          <a:prstGeom prst="rect">
            <a:avLst/>
          </a:prstGeom>
          <a:solidFill>
            <a:schemeClr val="accent1">
              <a:lumMod val="50000"/>
            </a:schemeClr>
          </a:solidFill>
        </p:spPr>
      </p:pic>
      <p:pic>
        <p:nvPicPr>
          <p:cNvPr id="25" name="Picture 24">
            <a:extLst>
              <a:ext uri="{FF2B5EF4-FFF2-40B4-BE49-F238E27FC236}">
                <a16:creationId xmlns:a16="http://schemas.microsoft.com/office/drawing/2014/main" id="{EAB6CB0F-9E3D-B444-8013-BE4F920D50B5}"/>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203181" y="2701924"/>
            <a:ext cx="394200" cy="394200"/>
          </a:xfrm>
          <a:prstGeom prst="rect">
            <a:avLst/>
          </a:prstGeom>
        </p:spPr>
      </p:pic>
      <p:sp>
        <p:nvSpPr>
          <p:cNvPr id="3" name="TextBox 2">
            <a:extLst>
              <a:ext uri="{FF2B5EF4-FFF2-40B4-BE49-F238E27FC236}">
                <a16:creationId xmlns:a16="http://schemas.microsoft.com/office/drawing/2014/main" id="{A2A32A86-DDEE-4217-BB6C-3648B6B8C4B3}"/>
              </a:ext>
            </a:extLst>
          </p:cNvPr>
          <p:cNvSpPr txBox="1"/>
          <p:nvPr/>
        </p:nvSpPr>
        <p:spPr>
          <a:xfrm>
            <a:off x="703632" y="4197265"/>
            <a:ext cx="5620661" cy="3924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Kishnani</a:t>
            </a: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PS, et al. Genet Med 2006;8(5):267–288.</a:t>
            </a:r>
            <a:endParaRPr kumimoji="0" lang="en-US" sz="700" b="0" i="0" u="none" strike="noStrike" kern="1200" cap="none" spc="0" normalizeH="0" baseline="0" noProof="0" dirty="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CO</a:t>
            </a:r>
            <a:r>
              <a:rPr kumimoji="0" lang="en-US" sz="700" b="0" i="0" u="none" strike="noStrike" kern="1200" cap="none" spc="0" normalizeH="0" baseline="-25000" noProof="0" dirty="0">
                <a:ln>
                  <a:noFill/>
                </a:ln>
                <a:solidFill>
                  <a:prstClr val="black">
                    <a:lumMod val="50000"/>
                    <a:lumOff val="50000"/>
                  </a:prstClr>
                </a:solidFill>
                <a:effectLst/>
                <a:uLnTx/>
                <a:uFillTx/>
                <a:latin typeface="Verdana"/>
                <a:ea typeface="Verdana"/>
                <a:cs typeface="+mn-lt"/>
              </a:rPr>
              <a:t>2</a:t>
            </a: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carbon dioxide; IOPD, infantile-onset </a:t>
            </a:r>
            <a:r>
              <a:rPr kumimoji="0" lang="en-US" sz="700" b="0" i="0" u="none" strike="noStrike" kern="1200" cap="none" spc="0" normalizeH="0" baseline="0" noProof="0" dirty="0" err="1">
                <a:ln>
                  <a:noFill/>
                </a:ln>
                <a:solidFill>
                  <a:prstClr val="black">
                    <a:lumMod val="50000"/>
                    <a:lumOff val="50000"/>
                  </a:prstClr>
                </a:solidFill>
                <a:effectLst/>
                <a:uLnTx/>
                <a:uFillTx/>
                <a:latin typeface="Verdana"/>
                <a:ea typeface="Verdana"/>
                <a:cs typeface="+mn-lt"/>
              </a:rPr>
              <a:t>Pompe</a:t>
            </a: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disease; SDB, sleep-disordered breathing.</a:t>
            </a:r>
            <a:endParaRPr kumimoji="0" lang="en-US" sz="700" b="0" i="0" u="none" strike="noStrike" kern="1200" cap="none" spc="0" normalizeH="0" baseline="0" noProof="0" dirty="0">
              <a:ln>
                <a:noFill/>
              </a:ln>
              <a:solidFill>
                <a:prstClr val="black">
                  <a:lumMod val="50000"/>
                  <a:lumOff val="50000"/>
                </a:prstClr>
              </a:solidFill>
              <a:effectLst/>
              <a:uLnTx/>
              <a:uFillTx/>
              <a:latin typeface="Verdana"/>
              <a:ea typeface="+mn-ea"/>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*Hypoxemia is a condition that arises due to decreased arterial pO</a:t>
            </a:r>
            <a:r>
              <a:rPr kumimoji="0" lang="en-US" sz="700" b="0" i="0" u="none" strike="noStrike" kern="1200" cap="none" spc="0" normalizeH="0" baseline="-25000" noProof="0" dirty="0">
                <a:ln>
                  <a:noFill/>
                </a:ln>
                <a:solidFill>
                  <a:prstClr val="black">
                    <a:lumMod val="50000"/>
                    <a:lumOff val="50000"/>
                  </a:prstClr>
                </a:solidFill>
                <a:effectLst/>
                <a:uLnTx/>
                <a:uFillTx/>
                <a:latin typeface="Verdana"/>
                <a:ea typeface="Verdana"/>
                <a:cs typeface="+mn-lt"/>
              </a:rPr>
              <a:t>2</a:t>
            </a:r>
            <a:r>
              <a:rPr kumimoji="0" lang="en-US" sz="700" b="0" i="0" u="none" strike="noStrike" kern="1200" cap="none" spc="0" normalizeH="0" baseline="0" noProof="0" dirty="0">
                <a:ln>
                  <a:noFill/>
                </a:ln>
                <a:solidFill>
                  <a:prstClr val="black">
                    <a:lumMod val="50000"/>
                    <a:lumOff val="50000"/>
                  </a:prstClr>
                </a:solidFill>
                <a:effectLst/>
                <a:uLnTx/>
                <a:uFillTx/>
                <a:latin typeface="Verdana"/>
                <a:ea typeface="Verdana"/>
                <a:cs typeface="+mn-lt"/>
              </a:rPr>
              <a:t> and oxygen saturation.</a:t>
            </a:r>
            <a:endParaRPr kumimoji="0" lang="en-US" sz="700" b="0" i="0" u="none" strike="noStrike" kern="1200" cap="none" spc="0" normalizeH="0" baseline="0" noProof="0" dirty="0">
              <a:ln>
                <a:noFill/>
              </a:ln>
              <a:solidFill>
                <a:prstClr val="black">
                  <a:lumMod val="50000"/>
                  <a:lumOff val="50000"/>
                </a:prstClr>
              </a:solidFill>
              <a:effectLst/>
              <a:uLnTx/>
              <a:uFillTx/>
              <a:latin typeface="Verdana"/>
              <a:ea typeface="+mn-ea"/>
              <a:cs typeface="+mn-cs"/>
            </a:endParaRPr>
          </a:p>
        </p:txBody>
      </p:sp>
      <p:pic>
        <p:nvPicPr>
          <p:cNvPr id="21" name="Picture 20" descr="A picture containing drawing, person&#10;&#10;Description automatically generated">
            <a:extLst>
              <a:ext uri="{FF2B5EF4-FFF2-40B4-BE49-F238E27FC236}">
                <a16:creationId xmlns:a16="http://schemas.microsoft.com/office/drawing/2014/main" id="{BB2267A2-0EDD-46B8-A0E9-E8AE43E6AF30}"/>
              </a:ext>
            </a:extLst>
          </p:cNvPr>
          <p:cNvPicPr>
            <a:picLocks noChangeAspect="1"/>
          </p:cNvPicPr>
          <p:nvPr/>
        </p:nvPicPr>
        <p:blipFill>
          <a:blip r:embed="rId9" cstate="screen">
            <a:duotone>
              <a:prstClr val="black"/>
              <a:schemeClr val="accent1">
                <a:lumMod val="75000"/>
                <a:tint val="45000"/>
                <a:satMod val="400000"/>
              </a:schemeClr>
            </a:duotone>
            <a:extLst>
              <a:ext uri="{BEBA8EAE-BF5A-486C-A8C5-ECC9F3942E4B}">
                <a14:imgProps xmlns:a14="http://schemas.microsoft.com/office/drawing/2010/main">
                  <a14:imgLayer r:embed="rId10">
                    <a14:imgEffect>
                      <a14:backgroundRemoval t="1919" b="95736" l="9563" r="89891">
                        <a14:foregroundMark x1="48087" y1="92324" x2="48087" y2="92324"/>
                        <a14:foregroundMark x1="48634" y1="91045" x2="48634" y2="91045"/>
                        <a14:foregroundMark x1="50000" y1="95736" x2="50000" y2="95736"/>
                        <a14:foregroundMark x1="51639" y1="5544" x2="51639" y2="5544"/>
                        <a14:foregroundMark x1="51366" y1="1919" x2="51366" y2="1919"/>
                      </a14:backgroundRemoval>
                    </a14:imgEffect>
                    <a14:imgEffect>
                      <a14:sharpenSoften amount="50000"/>
                    </a14:imgEffect>
                    <a14:imgEffect>
                      <a14:colorTemperature colorTemp="4700"/>
                    </a14:imgEffect>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3656" y="3952616"/>
            <a:ext cx="589976" cy="755999"/>
          </a:xfrm>
          <a:prstGeom prst="rect">
            <a:avLst/>
          </a:prstGeom>
          <a:noFill/>
          <a:ln>
            <a:noFill/>
          </a:ln>
          <a:effectLst/>
        </p:spPr>
      </p:pic>
      <p:sp>
        <p:nvSpPr>
          <p:cNvPr id="4" name="Slide Number Placeholder 43">
            <a:extLst>
              <a:ext uri="{FF2B5EF4-FFF2-40B4-BE49-F238E27FC236}">
                <a16:creationId xmlns:a16="http://schemas.microsoft.com/office/drawing/2014/main" id="{8D861178-FAE1-DD8A-CFA2-A7DBA5C9E352}"/>
              </a:ext>
            </a:extLst>
          </p:cNvPr>
          <p:cNvSpPr txBox="1">
            <a:spLocks/>
          </p:cNvSpPr>
          <p:nvPr/>
        </p:nvSpPr>
        <p:spPr>
          <a:xfrm>
            <a:off x="8578275" y="4835364"/>
            <a:ext cx="476250" cy="20574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B54B0F7-55DD-40D6-B7F4-70B586885C0B}" type="slidenum">
              <a:rPr lang="en-US" sz="700" smtClean="0"/>
              <a:pPr algn="r"/>
              <a:t>9</a:t>
            </a:fld>
            <a:endParaRPr lang="en-US" sz="700" dirty="0"/>
          </a:p>
        </p:txBody>
      </p:sp>
      <p:sp>
        <p:nvSpPr>
          <p:cNvPr id="5" name="TextBox 4">
            <a:extLst>
              <a:ext uri="{FF2B5EF4-FFF2-40B4-BE49-F238E27FC236}">
                <a16:creationId xmlns:a16="http://schemas.microsoft.com/office/drawing/2014/main" id="{3D50EDDF-5B6F-5DB3-DA0B-AB312B030693}"/>
              </a:ext>
            </a:extLst>
          </p:cNvPr>
          <p:cNvSpPr txBox="1"/>
          <p:nvPr/>
        </p:nvSpPr>
        <p:spPr>
          <a:xfrm>
            <a:off x="1852735" y="4886626"/>
            <a:ext cx="543852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F5F5F5">
                    <a:lumMod val="50000"/>
                  </a:srgbClr>
                </a:solidFill>
                <a:effectLst/>
                <a:uLnTx/>
                <a:uFillTx/>
                <a:latin typeface="Verdana"/>
                <a:ea typeface="+mn-ea"/>
                <a:cs typeface="+mn-cs"/>
              </a:rPr>
              <a:t>For use by Sanofi Medical Affairs for scientific and medical discussions only. Do not photograph, copy or distribute.</a:t>
            </a:r>
          </a:p>
        </p:txBody>
      </p:sp>
      <p:sp>
        <p:nvSpPr>
          <p:cNvPr id="7" name="Footer Placeholder 1">
            <a:extLst>
              <a:ext uri="{FF2B5EF4-FFF2-40B4-BE49-F238E27FC236}">
                <a16:creationId xmlns:a16="http://schemas.microsoft.com/office/drawing/2014/main" id="{0B9C4613-F731-DF5F-E0FA-76F2C833D018}"/>
              </a:ext>
            </a:extLst>
          </p:cNvPr>
          <p:cNvSpPr txBox="1">
            <a:spLocks/>
          </p:cNvSpPr>
          <p:nvPr/>
        </p:nvSpPr>
        <p:spPr>
          <a:xfrm>
            <a:off x="7220616" y="4802531"/>
            <a:ext cx="1625601" cy="273842"/>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600" dirty="0">
                <a:solidFill>
                  <a:schemeClr val="tx1"/>
                </a:solidFill>
              </a:rPr>
              <a:t>MAT-US-2024340 v4.0 - P </a:t>
            </a:r>
            <a:br>
              <a:rPr lang="en-US" sz="600" dirty="0">
                <a:solidFill>
                  <a:schemeClr val="tx1"/>
                </a:solidFill>
              </a:rPr>
            </a:br>
            <a:r>
              <a:rPr lang="en-US" sz="600" dirty="0">
                <a:solidFill>
                  <a:schemeClr val="tx1"/>
                </a:solidFill>
              </a:rPr>
              <a:t>Expiration Date: 4/1/2027</a:t>
            </a:r>
          </a:p>
        </p:txBody>
      </p:sp>
    </p:spTree>
    <p:extLst>
      <p:ext uri="{BB962C8B-B14F-4D97-AF65-F5344CB8AC3E}">
        <p14:creationId xmlns:p14="http://schemas.microsoft.com/office/powerpoint/2010/main" val="2114472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PowerPoint Template - v1.1.potx" id="{B43C4A54-EC41-413D-9B8E-287E80C34180}" vid="{A6E157F8-B2F0-4234-AF54-77223C28C024}"/>
    </a:ext>
  </a:extLst>
</a:theme>
</file>

<file path=ppt/theme/theme2.xml><?xml version="1.0" encoding="utf-8"?>
<a:theme xmlns:a="http://schemas.openxmlformats.org/drawingml/2006/main" name="1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PowerPoint Template - v1.1.potx" id="{B43C4A54-EC41-413D-9B8E-287E80C34180}" vid="{A6E157F8-B2F0-4234-AF54-77223C28C024}"/>
    </a:ext>
  </a:extLst>
</a:theme>
</file>

<file path=ppt/theme/theme3.xml><?xml version="1.0" encoding="utf-8"?>
<a:theme xmlns:a="http://schemas.openxmlformats.org/drawingml/2006/main" name="2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PowerPoint Template - v1.1.potx" id="{B43C4A54-EC41-413D-9B8E-287E80C34180}" vid="{A6E157F8-B2F0-4234-AF54-77223C28C024}"/>
    </a:ext>
  </a:extLst>
</a:theme>
</file>

<file path=ppt/theme/theme4.xml><?xml version="1.0" encoding="utf-8"?>
<a:theme xmlns:a="http://schemas.openxmlformats.org/drawingml/2006/main" name="3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anofi PowerPoint Template - v1.1.potx" id="{B43C4A54-EC41-413D-9B8E-287E80C34180}" vid="{A6E157F8-B2F0-4234-AF54-77223C28C024}"/>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46fe7f-c9ec-47e0-b070-d91e567f56fb">
      <Terms xmlns="http://schemas.microsoft.com/office/infopath/2007/PartnerControls"/>
    </lcf76f155ced4ddcb4097134ff3c332f>
    <TaxCatchAll xmlns="0d8d956a-da39-40a4-955a-e5a4371bc40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458D69558ABB4A90B81D7E046ED1D8" ma:contentTypeVersion="14" ma:contentTypeDescription="Create a new document." ma:contentTypeScope="" ma:versionID="c318acb4a230178bc6911e1bde72981d">
  <xsd:schema xmlns:xsd="http://www.w3.org/2001/XMLSchema" xmlns:xs="http://www.w3.org/2001/XMLSchema" xmlns:p="http://schemas.microsoft.com/office/2006/metadata/properties" xmlns:ns2="3246fe7f-c9ec-47e0-b070-d91e567f56fb" xmlns:ns3="0d8d956a-da39-40a4-955a-e5a4371bc409" targetNamespace="http://schemas.microsoft.com/office/2006/metadata/properties" ma:root="true" ma:fieldsID="dbd5531119c20331e7bc1a58dba6eb2a" ns2:_="" ns3:_="">
    <xsd:import namespace="3246fe7f-c9ec-47e0-b070-d91e567f56fb"/>
    <xsd:import namespace="0d8d956a-da39-40a4-955a-e5a4371bc409"/>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46fe7f-c9ec-47e0-b070-d91e567f56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8d956a-da39-40a4-955a-e5a4371bc4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f99b403a-a484-40cf-9f30-ff48226dd835}" ma:internalName="TaxCatchAll" ma:showField="CatchAllData" ma:web="0d8d956a-da39-40a4-955a-e5a4371bc409">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7B58BE-5C3A-4840-A409-4EB32649CC53}">
  <ds:schemaRefs>
    <ds:schemaRef ds:uri="http://www.w3.org/XML/1998/namespace"/>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http://purl.org/dc/dcmitype/"/>
    <ds:schemaRef ds:uri="http://purl.org/dc/elements/1.1/"/>
    <ds:schemaRef ds:uri="http://schemas.microsoft.com/office/2006/metadata/properties"/>
    <ds:schemaRef ds:uri="08277103-4a7f-417c-b236-647475c8ea0c"/>
    <ds:schemaRef ds:uri="c0951f89-feee-4d3f-b9fb-2395329f98f5"/>
  </ds:schemaRefs>
</ds:datastoreItem>
</file>

<file path=customXml/itemProps2.xml><?xml version="1.0" encoding="utf-8"?>
<ds:datastoreItem xmlns:ds="http://schemas.openxmlformats.org/officeDocument/2006/customXml" ds:itemID="{2DA8FD2E-B232-42DA-B67E-2432E6072E42}"/>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Sanofi PowerPoint Template 180222 (3)</Template>
  <TotalTime>6624</TotalTime>
  <Words>3151</Words>
  <Application>Microsoft Office PowerPoint</Application>
  <PresentationFormat>On-screen Show (16:9)</PresentationFormat>
  <Paragraphs>396</Paragraphs>
  <Slides>24</Slides>
  <Notes>24</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1</vt:i4>
      </vt:variant>
      <vt:variant>
        <vt:lpstr>Slide Titles</vt:lpstr>
      </vt:variant>
      <vt:variant>
        <vt:i4>24</vt:i4>
      </vt:variant>
    </vt:vector>
  </HeadingPairs>
  <TitlesOfParts>
    <vt:vector size="36" baseType="lpstr">
      <vt:lpstr>Arial</vt:lpstr>
      <vt:lpstr>Calibri</vt:lpstr>
      <vt:lpstr>Courier New</vt:lpstr>
      <vt:lpstr>Georgia</vt:lpstr>
      <vt:lpstr>Sanofi Sans 3 Regular</vt:lpstr>
      <vt:lpstr>System Font</vt:lpstr>
      <vt:lpstr>Verdana</vt:lpstr>
      <vt:lpstr>Sanofi</vt:lpstr>
      <vt:lpstr>1_Sanofi</vt:lpstr>
      <vt:lpstr>2_Sanofi</vt:lpstr>
      <vt:lpstr>3_Sanofi</vt:lpstr>
      <vt:lpstr>think-cell Slide</vt:lpstr>
      <vt:lpstr>PowerPoint Presentation</vt:lpstr>
      <vt:lpstr>Introduction to Pompe Disease</vt:lpstr>
      <vt:lpstr>Pompe Disease Continuum</vt:lpstr>
      <vt:lpstr>Disease Progression Leads to Lysosomal Rupture, Functional Disability, and Death</vt:lpstr>
      <vt:lpstr>Incidence of Pompe Disease</vt:lpstr>
      <vt:lpstr>  Infantile-Onset Pompe Disease (IOPD): Patient Presentation</vt:lpstr>
      <vt:lpstr>Signs and Symptoms of IOPD Affect Multiple Organ Systems</vt:lpstr>
      <vt:lpstr>Cardiac Manifestations -IOPD</vt:lpstr>
      <vt:lpstr>Pulmonary Manifestations -IOPD </vt:lpstr>
      <vt:lpstr>Musculoskeletal Manifestations- IOPD </vt:lpstr>
      <vt:lpstr>Gastrointestinal Manifestations- IOPD </vt:lpstr>
      <vt:lpstr>Gastrointestinal Manifestations (2) -IOPD</vt:lpstr>
      <vt:lpstr>PowerPoint Presentation</vt:lpstr>
      <vt:lpstr>Signs and Symptoms of Late-Onset Pompe Disease Affect Multiple Organ Systems</vt:lpstr>
      <vt:lpstr>Musculoskeletal Manifestations -LOPD</vt:lpstr>
      <vt:lpstr>Musculoskeletal Involvement -LOPD</vt:lpstr>
      <vt:lpstr>Pulmonary Manifestations -LOPD</vt:lpstr>
      <vt:lpstr>Etiology of Pulmonary Morbidity in Pompe Disease -LOPD</vt:lpstr>
      <vt:lpstr>Cardiac Manifestations -LOPD</vt:lpstr>
      <vt:lpstr>Gastrointestinal Manifestations -LOPD</vt:lpstr>
      <vt:lpstr>Appropriate Care Involves a Multidisciplinary Approach for Pompe Disease</vt:lpstr>
      <vt:lpstr>Pompe Registry</vt:lpstr>
      <vt:lpstr>Summary</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Ortins, Lena /US</dc:creator>
  <cp:lastModifiedBy>Ornstein, Rachel /US</cp:lastModifiedBy>
  <cp:revision>13</cp:revision>
  <dcterms:created xsi:type="dcterms:W3CDTF">2022-04-08T17:05:27Z</dcterms:created>
  <dcterms:modified xsi:type="dcterms:W3CDTF">2025-04-09T13:48:48Z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0x010100C2458D69558ABB4A90B81D7E046ED1D8</vt:lpwstr>
  </property>
  <property fmtid="{D5CDD505-2E9C-101B-9397-08002B2CF9AE}" pid="3" name="MSIP_Label_9e3dcb88-8425-4e1d-b1a3-bd5572915bbc_Enabled">
    <vt:lpwstr>true</vt:lpwstr>
  </property>
  <property fmtid="{D5CDD505-2E9C-101B-9397-08002B2CF9AE}" pid="4" name="MSIP_Label_9e3dcb88-8425-4e1d-b1a3-bd5572915bbc_SetDate">
    <vt:lpwstr>2023-06-21T20:42:55Z</vt:lpwstr>
  </property>
  <property fmtid="{D5CDD505-2E9C-101B-9397-08002B2CF9AE}" pid="5" name="MSIP_Label_9e3dcb88-8425-4e1d-b1a3-bd5572915bbc_Method">
    <vt:lpwstr>Standard</vt:lpwstr>
  </property>
  <property fmtid="{D5CDD505-2E9C-101B-9397-08002B2CF9AE}" pid="6" name="MSIP_Label_9e3dcb88-8425-4e1d-b1a3-bd5572915bbc_Name">
    <vt:lpwstr>Internal</vt:lpwstr>
  </property>
  <property fmtid="{D5CDD505-2E9C-101B-9397-08002B2CF9AE}" pid="7" name="MSIP_Label_9e3dcb88-8425-4e1d-b1a3-bd5572915bbc_SiteId">
    <vt:lpwstr>aca3c8d6-aa71-4e1a-a10e-03572fc58c0b</vt:lpwstr>
  </property>
  <property fmtid="{D5CDD505-2E9C-101B-9397-08002B2CF9AE}" pid="8" name="MSIP_Label_9e3dcb88-8425-4e1d-b1a3-bd5572915bbc_ActionId">
    <vt:lpwstr>fb1556ea-f953-44af-b5b6-f0c288f1f774</vt:lpwstr>
  </property>
  <property fmtid="{D5CDD505-2E9C-101B-9397-08002B2CF9AE}" pid="9" name="MSIP_Label_9e3dcb88-8425-4e1d-b1a3-bd5572915bbc_ContentBits">
    <vt:lpwstr>1</vt:lpwstr>
  </property>
  <property fmtid="{D5CDD505-2E9C-101B-9397-08002B2CF9AE}" pid="10" name="ClassificationContentMarkingHeaderLocations">
    <vt:lpwstr>Sanofi:7\1_Sanofi:7\2_Sanofi:8\3_Sanofi:6</vt:lpwstr>
  </property>
  <property fmtid="{D5CDD505-2E9C-101B-9397-08002B2CF9AE}" pid="11" name="ClassificationContentMarkingHeaderText">
    <vt:lpwstr>Internal</vt:lpwstr>
  </property>
</Properties>
</file>